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2.xml" ContentType="application/vnd.openxmlformats-officedocument.theme+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840" r:id="rId5"/>
    <p:sldMasterId id="2147484872" r:id="rId6"/>
  </p:sldMasterIdLst>
  <p:notesMasterIdLst>
    <p:notesMasterId r:id="rId73"/>
  </p:notesMasterIdLst>
  <p:handoutMasterIdLst>
    <p:handoutMasterId r:id="rId74"/>
  </p:handoutMasterIdLst>
  <p:sldIdLst>
    <p:sldId id="1720" r:id="rId7"/>
    <p:sldId id="2076136223" r:id="rId8"/>
    <p:sldId id="2076136224" r:id="rId9"/>
    <p:sldId id="2076136222" r:id="rId10"/>
    <p:sldId id="6061" r:id="rId11"/>
    <p:sldId id="2076136217" r:id="rId12"/>
    <p:sldId id="2090" r:id="rId13"/>
    <p:sldId id="2076136194" r:id="rId14"/>
    <p:sldId id="2076136202" r:id="rId15"/>
    <p:sldId id="6025" r:id="rId16"/>
    <p:sldId id="2076136218" r:id="rId17"/>
    <p:sldId id="2076136206" r:id="rId18"/>
    <p:sldId id="2076136205" r:id="rId19"/>
    <p:sldId id="2076136225" r:id="rId20"/>
    <p:sldId id="2076136207" r:id="rId21"/>
    <p:sldId id="2076136193" r:id="rId22"/>
    <p:sldId id="1711" r:id="rId23"/>
    <p:sldId id="1906" r:id="rId24"/>
    <p:sldId id="2076136165" r:id="rId25"/>
    <p:sldId id="2076136155" r:id="rId26"/>
    <p:sldId id="6037" r:id="rId27"/>
    <p:sldId id="6030" r:id="rId28"/>
    <p:sldId id="2076136186" r:id="rId29"/>
    <p:sldId id="1674" r:id="rId30"/>
    <p:sldId id="2076136164" r:id="rId31"/>
    <p:sldId id="2076136184" r:id="rId32"/>
    <p:sldId id="2076136185" r:id="rId33"/>
    <p:sldId id="2076136175" r:id="rId34"/>
    <p:sldId id="4256" r:id="rId35"/>
    <p:sldId id="2076136226" r:id="rId36"/>
    <p:sldId id="2076136215" r:id="rId37"/>
    <p:sldId id="2116" r:id="rId38"/>
    <p:sldId id="2117" r:id="rId39"/>
    <p:sldId id="2076136216" r:id="rId40"/>
    <p:sldId id="2102" r:id="rId41"/>
    <p:sldId id="2076136151" r:id="rId42"/>
    <p:sldId id="6040" r:id="rId43"/>
    <p:sldId id="1997" r:id="rId44"/>
    <p:sldId id="2076136227" r:id="rId45"/>
    <p:sldId id="2076136228" r:id="rId46"/>
    <p:sldId id="2140" r:id="rId47"/>
    <p:sldId id="2076136187" r:id="rId48"/>
    <p:sldId id="2076136168" r:id="rId49"/>
    <p:sldId id="2076136189" r:id="rId50"/>
    <p:sldId id="4221" r:id="rId51"/>
    <p:sldId id="2050" r:id="rId52"/>
    <p:sldId id="2051" r:id="rId53"/>
    <p:sldId id="2076136208" r:id="rId54"/>
    <p:sldId id="2076136221" r:id="rId55"/>
    <p:sldId id="4269" r:id="rId56"/>
    <p:sldId id="2076136209" r:id="rId57"/>
    <p:sldId id="2144" r:id="rId58"/>
    <p:sldId id="2076136212" r:id="rId59"/>
    <p:sldId id="2076136210" r:id="rId60"/>
    <p:sldId id="2076136211" r:id="rId61"/>
    <p:sldId id="2076136214" r:id="rId62"/>
    <p:sldId id="2076136213" r:id="rId63"/>
    <p:sldId id="6046" r:id="rId64"/>
    <p:sldId id="1673" r:id="rId65"/>
    <p:sldId id="2076136162" r:id="rId66"/>
    <p:sldId id="2076136163" r:id="rId67"/>
    <p:sldId id="6021" r:id="rId68"/>
    <p:sldId id="2076136200" r:id="rId69"/>
    <p:sldId id="2076136197" r:id="rId70"/>
    <p:sldId id="2076136199" r:id="rId71"/>
    <p:sldId id="2076136198" r:id="rId72"/>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723A31A-E461-4995-A7FA-30ACAEE8670F}">
          <p14:sldIdLst>
            <p14:sldId id="1720"/>
            <p14:sldId id="2076136223"/>
            <p14:sldId id="2076136224"/>
            <p14:sldId id="2076136222"/>
            <p14:sldId id="6061"/>
          </p14:sldIdLst>
        </p14:section>
        <p14:section name="O365 Groups Membership Service" id="{08E4C088-FE42-4BBC-8F72-A24BB952322A}">
          <p14:sldIdLst>
            <p14:sldId id="2076136217"/>
            <p14:sldId id="2090"/>
            <p14:sldId id="2076136194"/>
            <p14:sldId id="2076136202"/>
            <p14:sldId id="6025"/>
          </p14:sldIdLst>
        </p14:section>
        <p14:section name="End User Innovation" id="{ACF78FAB-3523-4E38-AEA9-28F59BC3DB69}">
          <p14:sldIdLst>
            <p14:sldId id="2076136218"/>
            <p14:sldId id="2076136206"/>
            <p14:sldId id="2076136205"/>
            <p14:sldId id="2076136225"/>
          </p14:sldIdLst>
        </p14:section>
        <p14:section name="Admin Innovation" id="{0307F71A-B852-4338-B0EA-C6FBD4DE35EC}">
          <p14:sldIdLst>
            <p14:sldId id="2076136207"/>
            <p14:sldId id="2076136193"/>
            <p14:sldId id="1711"/>
            <p14:sldId id="1906"/>
            <p14:sldId id="2076136165"/>
            <p14:sldId id="2076136155"/>
            <p14:sldId id="6037"/>
            <p14:sldId id="6030"/>
            <p14:sldId id="2076136186"/>
            <p14:sldId id="1674"/>
            <p14:sldId id="2076136164"/>
            <p14:sldId id="2076136184"/>
            <p14:sldId id="2076136185"/>
            <p14:sldId id="2076136175"/>
            <p14:sldId id="4256"/>
            <p14:sldId id="2076136226"/>
          </p14:sldIdLst>
        </p14:section>
        <p14:section name="Roadmap" id="{6FE520A4-FF64-4A2D-BC07-5D658B902211}">
          <p14:sldIdLst>
            <p14:sldId id="2076136215"/>
            <p14:sldId id="2116"/>
            <p14:sldId id="2117"/>
          </p14:sldIdLst>
        </p14:section>
        <p14:section name="Closing" id="{7E4C8F2F-9F18-4248-8E07-39C62A1C51B1}">
          <p14:sldIdLst>
            <p14:sldId id="2076136216"/>
            <p14:sldId id="2102"/>
            <p14:sldId id="2076136151"/>
            <p14:sldId id="6040"/>
            <p14:sldId id="1997"/>
          </p14:sldIdLst>
        </p14:section>
        <p14:section name="Appendix" id="{1F00FFBE-9CC0-4523-BB4D-76EEDA10082C}">
          <p14:sldIdLst>
            <p14:sldId id="2076136227"/>
            <p14:sldId id="2076136228"/>
            <p14:sldId id="2140"/>
            <p14:sldId id="2076136187"/>
            <p14:sldId id="2076136168"/>
            <p14:sldId id="2076136189"/>
            <p14:sldId id="4221"/>
            <p14:sldId id="2050"/>
            <p14:sldId id="2051"/>
            <p14:sldId id="2076136208"/>
            <p14:sldId id="2076136221"/>
            <p14:sldId id="4269"/>
            <p14:sldId id="2076136209"/>
            <p14:sldId id="2144"/>
            <p14:sldId id="2076136212"/>
            <p14:sldId id="2076136210"/>
            <p14:sldId id="2076136211"/>
            <p14:sldId id="2076136214"/>
            <p14:sldId id="2076136213"/>
            <p14:sldId id="6046"/>
            <p14:sldId id="1673"/>
            <p14:sldId id="2076136162"/>
            <p14:sldId id="2076136163"/>
          </p14:sldIdLst>
        </p14:section>
        <p14:section name="How does Microsoft manage Groups at scale" id="{FF0FDF1C-7C91-47CF-BE26-0B3A2C4BE1E2}">
          <p14:sldIdLst>
            <p14:sldId id="6021"/>
            <p14:sldId id="2076136200"/>
            <p14:sldId id="2076136197"/>
            <p14:sldId id="2076136199"/>
            <p14:sldId id="2076136198"/>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EC4DA09-A143-8FFA-254E-10C8880A7B10}" name="Saku Uchikawa" initials="SU" userId="Anonymous_Saku Uchikawa" providerId="None"/>
  <p188:author id="{F0AC2224-E997-675C-2E6C-2FEE97DC6540}" name="Salil Kakkar" initials="SK" userId="S::sakakkar@microsoft.com::a6ca7261-77e5-4eb3-82c2-6a4e39a449ff" providerId="AD"/>
  <p188:author id="{2EFD172E-C533-0181-99D3-961D485BFB69}" name="Monica Lueder" initials="ML" userId="S-1-5-21-2127521184-1604012920-1887927527-2598260" providerId="AD"/>
  <p188:author id="{B3D18764-E50E-DF36-9CE8-061B19BE6AF6}" name="Mary Feil-Jacobs" initials="MFJ" userId="Anonymous_Mary Feil-Jacobs" providerId="None"/>
  <p188:author id="{903D06F5-1E01-5A4A-2E05-DDFB59BD23BB}" name="Mary Feil-Jacobs" initials="MF" userId="S-1-5-21-2127521184-1604012920-1887927527-65006" providerId="AD"/>
  <p188:author id="{0B8A32FE-F1CE-98DE-B0BD-3BDEA804FD72}" name="Tracy Tran" initials="TT" userId="S::tracyt@microsoft.com::7b485f56-8fe8-4efc-a1b3-85e720327ac5"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4"/>
    <a:srgbClr val="FFFFFF"/>
    <a:srgbClr val="D83B01"/>
    <a:srgbClr val="000000"/>
    <a:srgbClr val="50E6FF"/>
    <a:srgbClr val="FEF000"/>
    <a:srgbClr val="3B2E58"/>
    <a:srgbClr val="243A5E"/>
    <a:srgbClr val="274B47"/>
    <a:srgbClr val="2F2F2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EC683E2-94E9-4CD0-B8D2-2097018DB9D0}" v="5" dt="2020-01-08T03:45:16.92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749" autoAdjust="0"/>
    <p:restoredTop sz="91940" autoAdjust="0"/>
  </p:normalViewPr>
  <p:slideViewPr>
    <p:cSldViewPr snapToGrid="0">
      <p:cViewPr varScale="1">
        <p:scale>
          <a:sx n="79" d="100"/>
          <a:sy n="79" d="100"/>
        </p:scale>
        <p:origin x="576" y="62"/>
      </p:cViewPr>
      <p:guideLst/>
    </p:cSldViewPr>
  </p:slideViewPr>
  <p:notesTextViewPr>
    <p:cViewPr>
      <p:scale>
        <a:sx n="1" d="1"/>
        <a:sy n="1" d="1"/>
      </p:scale>
      <p:origin x="0" y="0"/>
    </p:cViewPr>
  </p:notesTextViewPr>
  <p:notesViewPr>
    <p:cSldViewPr snapToGrid="0">
      <p:cViewPr varScale="1">
        <p:scale>
          <a:sx n="66" d="100"/>
          <a:sy n="66" d="100"/>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slide" Target="slides/slide57.xml"/><Relationship Id="rId68" Type="http://schemas.openxmlformats.org/officeDocument/2006/relationships/slide" Target="slides/slide62.xml"/><Relationship Id="rId16" Type="http://schemas.openxmlformats.org/officeDocument/2006/relationships/slide" Target="slides/slide10.xml"/><Relationship Id="rId11" Type="http://schemas.openxmlformats.org/officeDocument/2006/relationships/slide" Target="slides/slide5.xml"/><Relationship Id="rId32" Type="http://schemas.openxmlformats.org/officeDocument/2006/relationships/slide" Target="slides/slide26.xml"/><Relationship Id="rId37" Type="http://schemas.openxmlformats.org/officeDocument/2006/relationships/slide" Target="slides/slide31.xml"/><Relationship Id="rId53" Type="http://schemas.openxmlformats.org/officeDocument/2006/relationships/slide" Target="slides/slide47.xml"/><Relationship Id="rId58" Type="http://schemas.openxmlformats.org/officeDocument/2006/relationships/slide" Target="slides/slide52.xml"/><Relationship Id="rId74" Type="http://schemas.openxmlformats.org/officeDocument/2006/relationships/handoutMaster" Target="handoutMasters/handoutMaster1.xml"/><Relationship Id="rId79" Type="http://schemas.openxmlformats.org/officeDocument/2006/relationships/tableStyles" Target="tableStyles.xml"/><Relationship Id="rId5" Type="http://schemas.openxmlformats.org/officeDocument/2006/relationships/slideMaster" Target="slideMasters/slideMaster2.xml"/><Relationship Id="rId61" Type="http://schemas.openxmlformats.org/officeDocument/2006/relationships/slide" Target="slides/slide55.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slide" Target="slides/slide58.xml"/><Relationship Id="rId69" Type="http://schemas.openxmlformats.org/officeDocument/2006/relationships/slide" Target="slides/slide63.xml"/><Relationship Id="rId77" Type="http://schemas.openxmlformats.org/officeDocument/2006/relationships/viewProps" Target="viewProps.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80" Type="http://schemas.microsoft.com/office/2015/10/relationships/revisionInfo" Target="revisionInfo.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slide" Target="slides/slide6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slide" Target="slides/slide64.xml"/><Relationship Id="rId75"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notesMaster" Target="notesMasters/notesMaster1.xml"/><Relationship Id="rId78" Type="http://schemas.openxmlformats.org/officeDocument/2006/relationships/theme" Target="theme/theme1.xml"/><Relationship Id="rId81"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presProps" Target="presProps.xml"/><Relationship Id="rId7" Type="http://schemas.openxmlformats.org/officeDocument/2006/relationships/slide" Target="slides/slide1.xml"/><Relationship Id="rId71" Type="http://schemas.openxmlformats.org/officeDocument/2006/relationships/slide" Target="slides/slide65.xml"/><Relationship Id="rId2" Type="http://schemas.openxmlformats.org/officeDocument/2006/relationships/customXml" Target="../customXml/item2.xml"/><Relationship Id="rId29" Type="http://schemas.openxmlformats.org/officeDocument/2006/relationships/slide" Target="slides/slide23.xml"/><Relationship Id="rId24" Type="http://schemas.openxmlformats.org/officeDocument/2006/relationships/slide" Target="slides/slide18.xml"/><Relationship Id="rId40" Type="http://schemas.openxmlformats.org/officeDocument/2006/relationships/slide" Target="slides/slide34.xml"/><Relationship Id="rId45" Type="http://schemas.openxmlformats.org/officeDocument/2006/relationships/slide" Target="slides/slide39.xml"/><Relationship Id="rId66" Type="http://schemas.openxmlformats.org/officeDocument/2006/relationships/slide" Target="slides/slide6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1/8/2020 9:00 AM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1/8/2020 8:59 AM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www.cio.com/article/3314738/shadow-it-the-cio-s-perspective.html" TargetMode="External"/><Relationship Id="rId2" Type="http://schemas.openxmlformats.org/officeDocument/2006/relationships/slide" Target="../slides/slide17.xml"/><Relationship Id="rId1" Type="http://schemas.openxmlformats.org/officeDocument/2006/relationships/notesMaster" Target="../notesMasters/notesMaster1.xml"/><Relationship Id="rId5" Type="http://schemas.openxmlformats.org/officeDocument/2006/relationships/hyperlink" Target="https://www.gartner.com/smarterwithgartner/make-the-best-of-shadow-it/" TargetMode="External"/><Relationship Id="rId4" Type="http://schemas.openxmlformats.org/officeDocument/2006/relationships/hyperlink" Target="https://www.informationweek.com/strategic-cio/it-strategy/make-shadow-it-a-force-for-good/a/d-id/1332595" TargetMode="Externa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072DC8-D49D-432C-9D46-A7718B5F5490}" type="datetime8">
              <a:rPr lang="en-US" smtClean="0"/>
              <a:t>1/8/2020 8:59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19460096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1/8/2020 8:59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04076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a:prstGeom prst="rect">
            <a:avLst/>
          </a:prstGeom>
        </p:spPr>
      </p:sp>
      <p:sp>
        <p:nvSpPr>
          <p:cNvPr id="3" name="Notes Placeholder 2"/>
          <p:cNvSpPr>
            <a:spLocks noGrp="1"/>
          </p:cNvSpPr>
          <p:nvPr>
            <p:ph type="body" idx="1"/>
          </p:nvPr>
        </p:nvSpPr>
        <p:spPr>
          <a:xfrm>
            <a:off x="701040" y="4415790"/>
            <a:ext cx="5608320" cy="4183380"/>
          </a:xfrm>
          <a:prstGeom prst="rect">
            <a:avLst/>
          </a:prstGeom>
        </p:spPr>
        <p:txBody>
          <a:bodyPr>
            <a:normAutofit/>
          </a:bodyPr>
          <a:lstStyle/>
          <a:p>
            <a:pPr defTabSz="931740">
              <a:spcAft>
                <a:spcPts val="339"/>
              </a:spcAft>
              <a:defRPr/>
            </a:pPr>
            <a:r>
              <a:rPr lang="en-US" sz="900"/>
              <a:t>Support for </a:t>
            </a:r>
            <a:r>
              <a:rPr lang="en-US" sz="900" b="1"/>
              <a:t>Question and Answer</a:t>
            </a:r>
            <a:r>
              <a:rPr lang="en-US" sz="900"/>
              <a:t>, </a:t>
            </a:r>
            <a:r>
              <a:rPr lang="en-US" sz="900" b="1"/>
              <a:t>rich text</a:t>
            </a:r>
            <a:r>
              <a:rPr lang="en-US" sz="900"/>
              <a:t>, and a </a:t>
            </a:r>
            <a:r>
              <a:rPr lang="en-US" sz="900" b="1"/>
              <a:t>new and improved user experience </a:t>
            </a:r>
            <a:r>
              <a:rPr lang="en-US" sz="900"/>
              <a:t>for Communities.</a:t>
            </a:r>
            <a:endParaRPr lang="en-US" sz="900" b="1"/>
          </a:p>
          <a:p>
            <a:endParaRPr lang="en-US"/>
          </a:p>
        </p:txBody>
      </p:sp>
      <p:sp>
        <p:nvSpPr>
          <p:cNvPr id="4" name="Date Placeholder 3"/>
          <p:cNvSpPr>
            <a:spLocks noGrp="1"/>
          </p:cNvSpPr>
          <p:nvPr>
            <p:ph type="dt" idx="10"/>
          </p:nvPr>
        </p:nvSpPr>
        <p:spPr>
          <a:xfrm>
            <a:off x="3970938" y="0"/>
            <a:ext cx="3037840" cy="464820"/>
          </a:xfrm>
          <a:prstGeom prst="rect">
            <a:avLst/>
          </a:prstGeom>
        </p:spPr>
        <p:txBody>
          <a:bodyPr/>
          <a:lstStyle/>
          <a:p>
            <a:fld id="{06C18626-F474-479E-937A-543AA55347B1}" type="datetime8">
              <a:rPr lang="en-US" smtClean="0"/>
              <a:t>1/8/2020 8:59 AM</a:t>
            </a:fld>
            <a:endParaRPr lang="en-US"/>
          </a:p>
        </p:txBody>
      </p:sp>
      <p:sp>
        <p:nvSpPr>
          <p:cNvPr id="7" name="Slide Number Placeholder 6"/>
          <p:cNvSpPr>
            <a:spLocks noGrp="1"/>
          </p:cNvSpPr>
          <p:nvPr>
            <p:ph type="sldNum" sz="quarter" idx="12"/>
          </p:nvPr>
        </p:nvSpPr>
        <p:spPr>
          <a:xfrm>
            <a:off x="6309359" y="8829967"/>
            <a:ext cx="699418" cy="464820"/>
          </a:xfrm>
          <a:prstGeom prst="rect">
            <a:avLst/>
          </a:prstGeom>
        </p:spPr>
        <p:txBody>
          <a:bodyPr/>
          <a:lstStyle/>
          <a:p>
            <a:fld id="{8B263312-38AA-4E1E-B2B5-0F8F122B24FE}" type="slidenum">
              <a:rPr lang="en-US" smtClean="0"/>
              <a:pPr/>
              <a:t>14</a:t>
            </a:fld>
            <a:endParaRPr lang="en-US"/>
          </a:p>
        </p:txBody>
      </p:sp>
      <p:sp>
        <p:nvSpPr>
          <p:cNvPr id="6" name="Footer Placeholder 5"/>
          <p:cNvSpPr>
            <a:spLocks noGrp="1"/>
          </p:cNvSpPr>
          <p:nvPr>
            <p:ph type="ftr" sz="quarter" idx="13"/>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a:p>
        </p:txBody>
      </p:sp>
    </p:spTree>
    <p:extLst>
      <p:ext uri="{BB962C8B-B14F-4D97-AF65-F5344CB8AC3E}">
        <p14:creationId xmlns:p14="http://schemas.microsoft.com/office/powerpoint/2010/main" val="20384250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1/8/2020 8:59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965182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 matter where you are with your journey of using O365 Groups in your company (whether you’re exploring or piloting Groups), we provide with you with tools to reach a self-sustaining merry go round of O365 Groups Lifecycle that you see here in the top right, to help all employees in your company to be more productive at their work. </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1/8/2020 8:59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16</a:t>
            </a:fld>
            <a:endParaRPr lang="en-US"/>
          </a:p>
        </p:txBody>
      </p:sp>
    </p:spTree>
    <p:extLst>
      <p:ext uri="{BB962C8B-B14F-4D97-AF65-F5344CB8AC3E}">
        <p14:creationId xmlns:p14="http://schemas.microsoft.com/office/powerpoint/2010/main" val="16798011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hlinkClick r:id="rId3"/>
              </a:rPr>
              <a:t>https://www.cio.com/article/3314738/shadow-it-the-cio-s-perspective.html</a:t>
            </a:r>
            <a:endParaRPr lang="en-US"/>
          </a:p>
          <a:p>
            <a:r>
              <a:rPr lang="en-US" b="0" i="0">
                <a:solidFill>
                  <a:srgbClr val="4E4242"/>
                </a:solidFill>
                <a:effectLst/>
                <a:latin typeface="myriad-pro"/>
              </a:rPr>
              <a:t>CIOs believe that embracing shadow IT is how IT departments go from the department of “no” to the department of “know.”</a:t>
            </a:r>
          </a:p>
          <a:p>
            <a:endParaRPr lang="en-US" b="0" i="0">
              <a:solidFill>
                <a:srgbClr val="4E4242"/>
              </a:solidFill>
              <a:effectLst/>
              <a:latin typeface="myriad-pro"/>
            </a:endParaRPr>
          </a:p>
          <a:p>
            <a:r>
              <a:rPr lang="en-US">
                <a:hlinkClick r:id="rId4"/>
              </a:rPr>
              <a:t>https://www.informationweek.com/strategic-cio/it-strategy/make-shadow-it-a-force-for-good/a/d-id/1332595</a:t>
            </a:r>
            <a:endParaRPr lang="en-US" b="0" i="0">
              <a:solidFill>
                <a:srgbClr val="4E4242"/>
              </a:solidFill>
              <a:effectLst/>
              <a:latin typeface="myriad-pro"/>
            </a:endParaRPr>
          </a:p>
          <a:p>
            <a:endParaRPr lang="en-US" b="0" i="0">
              <a:solidFill>
                <a:srgbClr val="4E4242"/>
              </a:solidFill>
              <a:effectLst/>
              <a:latin typeface="myriad-pro"/>
            </a:endParaRPr>
          </a:p>
          <a:p>
            <a:r>
              <a:rPr lang="en-US">
                <a:hlinkClick r:id="rId5"/>
              </a:rPr>
              <a:t>https://www.gartner.com/smarterwithgartner/make-the-best-of-shadow-it/</a:t>
            </a:r>
            <a:endParaRPr lang="en-US"/>
          </a:p>
          <a:p>
            <a:endParaRPr lang="en-US"/>
          </a:p>
          <a:p>
            <a:endParaRPr lang="en-US"/>
          </a:p>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49165"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1/8/2020 8:59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528863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You have two options:</a:t>
            </a:r>
          </a:p>
          <a:p>
            <a:pPr marL="228600" indent="-228600">
              <a:buAutoNum type="arabicPeriod"/>
            </a:pPr>
            <a:r>
              <a:rPr lang="en-US"/>
              <a:t>Self-service for all users (recommended) – apply guardrails and allow users to create groups.</a:t>
            </a:r>
          </a:p>
          <a:p>
            <a:pPr marL="228600" indent="-228600">
              <a:buAutoNum type="arabicPeriod"/>
            </a:pPr>
            <a:r>
              <a:rPr lang="en-US"/>
              <a:t>Limit creation to a specific set of users.</a:t>
            </a:r>
          </a:p>
          <a:p>
            <a:pPr marL="228600" indent="-228600">
              <a:buAutoNum type="arabicPeriod"/>
            </a:pPr>
            <a:endParaRPr lang="en-US"/>
          </a:p>
          <a:p>
            <a:pPr marL="0" indent="0">
              <a:buNone/>
            </a:pPr>
            <a:r>
              <a:rPr lang="en-US"/>
              <a:t>Both come with detailed reporting of Groups usage at your disposal. </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1/8/2020 8:59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892588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Recommended for O365 Groups pilot</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1/8/2020 8:59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381086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1/8/2020 8:59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8627849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Many of you gave us feedback that managing groups is like walking a tightrope. One </a:t>
            </a:r>
            <a:r>
              <a:rPr lang="en-US" err="1"/>
              <a:t>one</a:t>
            </a:r>
            <a:r>
              <a:rPr lang="en-US"/>
              <a:t> hand you want to conserve and retain institutional knowledge but on the other you want to prevent the sprawl of groups in your company leading to exhaustion of quotas. We have tools to help you with that!</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49165"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1/8/2020 8:59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150832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Call notification to work same way for inactive groups</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49165"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1/8/2020 8:59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099938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1/8/2020 8:59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297213107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Quick reminder: we are going to share slides</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49165"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181902B1-6E54-4089-A3CA-F7769178BC0A}"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1/8/2020 8:59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7345086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49165"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181902B1-6E54-4089-A3CA-F7769178BC0A}"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1/8/2020 8:59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804074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a:prstGeom prst="rect">
            <a:avLst/>
          </a:prstGeom>
        </p:spPr>
      </p:sp>
      <p:sp>
        <p:nvSpPr>
          <p:cNvPr id="3" name="Notes Placeholder 2"/>
          <p:cNvSpPr>
            <a:spLocks noGrp="1"/>
          </p:cNvSpPr>
          <p:nvPr>
            <p:ph type="body" idx="1"/>
          </p:nvPr>
        </p:nvSpPr>
        <p:spPr>
          <a:xfrm>
            <a:off x="701040" y="4415790"/>
            <a:ext cx="5608320" cy="4183380"/>
          </a:xfrm>
          <a:prstGeom prst="rect">
            <a:avLst/>
          </a:prstGeom>
        </p:spPr>
        <p:txBody>
          <a:bodyPr>
            <a:normAutofit/>
          </a:bodyPr>
          <a:lstStyle/>
          <a:p>
            <a:endParaRPr lang="en-US"/>
          </a:p>
        </p:txBody>
      </p:sp>
      <p:sp>
        <p:nvSpPr>
          <p:cNvPr id="4" name="Date Placeholder 3"/>
          <p:cNvSpPr>
            <a:spLocks noGrp="1"/>
          </p:cNvSpPr>
          <p:nvPr>
            <p:ph type="dt" idx="10"/>
          </p:nvPr>
        </p:nvSpPr>
        <p:spPr>
          <a:xfrm>
            <a:off x="3970938" y="0"/>
            <a:ext cx="3037840" cy="464820"/>
          </a:xfrm>
          <a:prstGeom prst="rect">
            <a:avLst/>
          </a:prstGeom>
        </p:spPr>
        <p:txBody>
          <a:bodyPr/>
          <a:lstStyle/>
          <a:p>
            <a:fld id="{06C18626-F474-479E-937A-543AA55347B1}" type="datetime8">
              <a:rPr lang="en-US" smtClean="0"/>
              <a:t>1/8/2020 8:59 AM</a:t>
            </a:fld>
            <a:endParaRPr lang="en-US"/>
          </a:p>
        </p:txBody>
      </p:sp>
      <p:sp>
        <p:nvSpPr>
          <p:cNvPr id="7" name="Slide Number Placeholder 6"/>
          <p:cNvSpPr>
            <a:spLocks noGrp="1"/>
          </p:cNvSpPr>
          <p:nvPr>
            <p:ph type="sldNum" sz="quarter" idx="12"/>
          </p:nvPr>
        </p:nvSpPr>
        <p:spPr>
          <a:xfrm>
            <a:off x="6309359" y="8829967"/>
            <a:ext cx="699418" cy="464820"/>
          </a:xfrm>
          <a:prstGeom prst="rect">
            <a:avLst/>
          </a:prstGeom>
        </p:spPr>
        <p:txBody>
          <a:bodyPr/>
          <a:lstStyle/>
          <a:p>
            <a:fld id="{8B263312-38AA-4E1E-B2B5-0F8F122B24FE}" type="slidenum">
              <a:rPr lang="en-US" smtClean="0"/>
              <a:pPr/>
              <a:t>30</a:t>
            </a:fld>
            <a:endParaRPr lang="en-US"/>
          </a:p>
        </p:txBody>
      </p:sp>
      <p:sp>
        <p:nvSpPr>
          <p:cNvPr id="6" name="Footer Placeholder 5"/>
          <p:cNvSpPr>
            <a:spLocks noGrp="1"/>
          </p:cNvSpPr>
          <p:nvPr>
            <p:ph type="ftr" sz="quarter" idx="13"/>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a:p>
        </p:txBody>
      </p:sp>
    </p:spTree>
    <p:extLst>
      <p:ext uri="{BB962C8B-B14F-4D97-AF65-F5344CB8AC3E}">
        <p14:creationId xmlns:p14="http://schemas.microsoft.com/office/powerpoint/2010/main" val="21565844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1/8/2020 8:59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1425237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1/8/2020 8:59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3782279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1/8/2020 8:59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4686866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1/8/2020 8:59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6384606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fontScale="92500" lnSpcReduction="20000"/>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900" b="1" kern="1200">
                <a:solidFill>
                  <a:schemeClr val="tx1"/>
                </a:solidFill>
                <a:effectLst/>
                <a:latin typeface="Segoe UI Light" pitchFamily="34" charset="0"/>
                <a:ea typeface="+mn-ea"/>
                <a:cs typeface="+mn-cs"/>
              </a:rPr>
              <a:t>Slide objective: Overview of FastTrack for Microsoft 365</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b="1" kern="1200">
                <a:solidFill>
                  <a:schemeClr val="tx1"/>
                </a:solidFill>
                <a:effectLst/>
                <a:latin typeface="Segoe UI Light" pitchFamily="34" charset="0"/>
                <a:ea typeface="+mn-ea"/>
                <a:cs typeface="+mn-cs"/>
              </a:rPr>
              <a:t> </a:t>
            </a:r>
            <a:endParaRPr lang="en-US" sz="900" kern="1200">
              <a:solidFill>
                <a:schemeClr val="tx1"/>
              </a:solidFill>
              <a:effectLst/>
              <a:latin typeface="Segoe UI Light" pitchFamily="34" charset="0"/>
              <a:ea typeface="+mn-ea"/>
              <a:cs typeface="+mn-cs"/>
            </a:endParaRPr>
          </a:p>
          <a:p>
            <a:r>
              <a:rPr lang="en-US" sz="900" kern="1200">
                <a:solidFill>
                  <a:schemeClr val="tx1"/>
                </a:solidFill>
                <a:effectLst/>
                <a:latin typeface="Segoe UI Light" pitchFamily="34" charset="0"/>
                <a:ea typeface="+mn-ea"/>
                <a:cs typeface="+mn-cs"/>
              </a:rPr>
              <a:t>FastTrack for Microsoft 365 helps organizations decrease time-to-value when deploying cloud solutions. Specifically, FastTrack can help customers:</a:t>
            </a:r>
          </a:p>
          <a:p>
            <a:pPr marL="285750" indent="-285750">
              <a:buFont typeface="Arial" panose="020B0604020202020204" pitchFamily="34" charset="0"/>
              <a:buChar char="•"/>
            </a:pPr>
            <a:r>
              <a:rPr lang="en-US" sz="900" b="1" kern="0">
                <a:solidFill>
                  <a:srgbClr val="2C292A"/>
                </a:solidFill>
              </a:rPr>
              <a:t>Migrate email and content</a:t>
            </a:r>
            <a:r>
              <a:rPr lang="en-US" sz="900" kern="0">
                <a:solidFill>
                  <a:srgbClr val="2C292A"/>
                </a:solidFill>
              </a:rPr>
              <a:t>, and onboard to Microsoft 365 services. We’ll enable </a:t>
            </a:r>
            <a:r>
              <a:rPr lang="en-US" sz="900" kern="1200">
                <a:solidFill>
                  <a:schemeClr val="tx1"/>
                </a:solidFill>
                <a:effectLst/>
                <a:latin typeface="Segoe UI Light" pitchFamily="34" charset="0"/>
                <a:ea typeface="+mn-ea"/>
                <a:cs typeface="+mn-cs"/>
              </a:rPr>
              <a:t>customers</a:t>
            </a:r>
            <a:r>
              <a:rPr lang="en-US" sz="900" kern="0">
                <a:solidFill>
                  <a:srgbClr val="2C292A"/>
                </a:solidFill>
              </a:rPr>
              <a:t> to quickly deploy new cloud capabilities with Microsoft 365, including assessment and remediation guidance to help prep their infrastructure for the cloud.</a:t>
            </a:r>
          </a:p>
          <a:p>
            <a:pPr marL="285750" marR="0" lvl="0" indent="-2857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900" b="1" kern="0">
                <a:solidFill>
                  <a:srgbClr val="2C292A"/>
                </a:solidFill>
                <a:latin typeface="Segoe UI Semilight" panose="020B0402040204020203" pitchFamily="34" charset="0"/>
                <a:cs typeface="Segoe UI Semilight" panose="020B0402040204020203" pitchFamily="34" charset="0"/>
              </a:rPr>
              <a:t>Enable identity, device management, and modern security</a:t>
            </a:r>
            <a:r>
              <a:rPr lang="en-US" sz="900" kern="0">
                <a:solidFill>
                  <a:srgbClr val="2C292A"/>
                </a:solidFill>
                <a:latin typeface="Segoe UI Semilight" panose="020B0402040204020203" pitchFamily="34" charset="0"/>
                <a:cs typeface="Segoe UI Semilight" panose="020B0402040204020203" pitchFamily="34" charset="0"/>
              </a:rPr>
              <a:t>. D</a:t>
            </a:r>
            <a:r>
              <a:rPr lang="en-US" sz="900" kern="0">
                <a:solidFill>
                  <a:srgbClr val="2C292A"/>
                </a:solidFill>
              </a:rPr>
              <a:t>eliver the value of the Microsoft 365 security and management stack to their organization.</a:t>
            </a:r>
          </a:p>
          <a:p>
            <a:pPr marL="285750" indent="-285750">
              <a:buFont typeface="Arial" panose="020B0604020202020204" pitchFamily="34" charset="0"/>
              <a:buChar char="•"/>
            </a:pPr>
            <a:r>
              <a:rPr lang="en-US" sz="900" kern="0">
                <a:solidFill>
                  <a:srgbClr val="2C292A"/>
                </a:solidFill>
              </a:rPr>
              <a:t>Last year, we introduced an </a:t>
            </a:r>
            <a:r>
              <a:rPr lang="en-US" sz="900" b="1" kern="0">
                <a:solidFill>
                  <a:srgbClr val="2C292A"/>
                </a:solidFill>
              </a:rPr>
              <a:t>application compatibility </a:t>
            </a:r>
            <a:r>
              <a:rPr lang="en-US" sz="900" kern="0">
                <a:solidFill>
                  <a:srgbClr val="2C292A"/>
                </a:solidFill>
              </a:rPr>
              <a:t>service and this year, we’ve added </a:t>
            </a:r>
            <a:r>
              <a:rPr lang="en-US" sz="900" b="1" kern="0">
                <a:solidFill>
                  <a:srgbClr val="2C292A"/>
                </a:solidFill>
              </a:rPr>
              <a:t>Windows 10 deployment service </a:t>
            </a:r>
            <a:r>
              <a:rPr lang="en-US" sz="900" kern="0">
                <a:solidFill>
                  <a:srgbClr val="2C292A"/>
                </a:solidFill>
              </a:rPr>
              <a:t>to help customers move off of Windows 7 and onto Windows 10.</a:t>
            </a:r>
          </a:p>
          <a:p>
            <a:pPr marL="285750" indent="-285750">
              <a:buFont typeface="Arial" panose="020B0604020202020204" pitchFamily="34" charset="0"/>
              <a:buChar char="•"/>
            </a:pPr>
            <a:r>
              <a:rPr lang="en-US" sz="900" kern="0">
                <a:solidFill>
                  <a:srgbClr val="2C292A"/>
                </a:solidFill>
              </a:rPr>
              <a:t>Deploy </a:t>
            </a:r>
            <a:r>
              <a:rPr lang="en-US" sz="900" b="1" kern="0">
                <a:solidFill>
                  <a:srgbClr val="2C292A"/>
                </a:solidFill>
              </a:rPr>
              <a:t>chat-based collaboration </a:t>
            </a:r>
            <a:r>
              <a:rPr lang="en-US" sz="900" kern="0">
                <a:solidFill>
                  <a:srgbClr val="2C292A"/>
                </a:solidFill>
              </a:rPr>
              <a:t>with Microsoft Teams and productivity apps with Office ProPlus.</a:t>
            </a:r>
          </a:p>
          <a:p>
            <a:pPr marL="285750" indent="-285750" fontAlgn="base">
              <a:spcBef>
                <a:spcPts val="1765"/>
              </a:spcBef>
              <a:buFont typeface="Arial" panose="020B0604020202020204" pitchFamily="34" charset="0"/>
              <a:buChar char="•"/>
              <a:defRPr/>
            </a:pPr>
            <a:r>
              <a:rPr lang="en-US" sz="900" kern="0">
                <a:solidFill>
                  <a:srgbClr val="2C292A"/>
                </a:solidFill>
              </a:rPr>
              <a:t>Gain </a:t>
            </a:r>
            <a:r>
              <a:rPr lang="en-US" sz="900" b="1" kern="0">
                <a:solidFill>
                  <a:srgbClr val="2C292A"/>
                </a:solidFill>
              </a:rPr>
              <a:t>user adoption </a:t>
            </a:r>
            <a:r>
              <a:rPr lang="en-US" sz="900" kern="0">
                <a:solidFill>
                  <a:srgbClr val="2C292A"/>
                </a:solidFill>
              </a:rPr>
              <a:t>and realize </a:t>
            </a:r>
            <a:r>
              <a:rPr lang="en-US" sz="900" b="1" kern="0">
                <a:solidFill>
                  <a:srgbClr val="2C292A"/>
                </a:solidFill>
              </a:rPr>
              <a:t>business value</a:t>
            </a:r>
            <a:r>
              <a:rPr lang="en-US" sz="900" kern="0">
                <a:solidFill>
                  <a:srgbClr val="2C292A"/>
                </a:solidFill>
              </a:rPr>
              <a:t>.</a:t>
            </a:r>
          </a:p>
          <a:p>
            <a:pPr marL="0" indent="0" fontAlgn="base">
              <a:spcBef>
                <a:spcPts val="1765"/>
              </a:spcBef>
              <a:buFont typeface="Arial" panose="020B0604020202020204" pitchFamily="34" charset="0"/>
              <a:buNone/>
              <a:defRPr/>
            </a:pPr>
            <a:endParaRPr lang="en-US" sz="900" kern="0">
              <a:solidFill>
                <a:srgbClr val="2C292A"/>
              </a:solidFill>
            </a:endParaRPr>
          </a:p>
          <a:p>
            <a:pPr marL="0" indent="0" fontAlgn="base">
              <a:spcBef>
                <a:spcPts val="1765"/>
              </a:spcBef>
              <a:buFont typeface="Arial" panose="020B0604020202020204" pitchFamily="34" charset="0"/>
              <a:buNone/>
              <a:defRPr/>
            </a:pPr>
            <a:r>
              <a:rPr lang="en-US" sz="900" kern="0">
                <a:solidFill>
                  <a:srgbClr val="2C292A"/>
                </a:solidFill>
              </a:rPr>
              <a:t>FastTrack is an </a:t>
            </a:r>
            <a:r>
              <a:rPr lang="en-US" sz="900" b="1" kern="1200">
                <a:solidFill>
                  <a:schemeClr val="tx1"/>
                </a:solidFill>
                <a:effectLst/>
                <a:latin typeface="Segoe UI Light" pitchFamily="34" charset="0"/>
                <a:ea typeface="+mn-ea"/>
                <a:cs typeface="+mn-cs"/>
              </a:rPr>
              <a:t>o</a:t>
            </a:r>
            <a:r>
              <a:rPr lang="en-US" sz="900" b="1" kern="0">
                <a:solidFill>
                  <a:srgbClr val="2C292A"/>
                </a:solidFill>
              </a:rPr>
              <a:t>ngoing and repeatable benefit </a:t>
            </a:r>
            <a:r>
              <a:rPr lang="en-US" sz="900" kern="0">
                <a:solidFill>
                  <a:srgbClr val="2C292A"/>
                </a:solidFill>
              </a:rPr>
              <a:t>delivered by Microsoft engineers and approved partners to help </a:t>
            </a:r>
            <a:r>
              <a:rPr lang="en-US" sz="900" kern="1200">
                <a:solidFill>
                  <a:schemeClr val="tx1"/>
                </a:solidFill>
                <a:effectLst/>
                <a:latin typeface="Segoe UI Light" pitchFamily="34" charset="0"/>
                <a:ea typeface="+mn-ea"/>
                <a:cs typeface="+mn-cs"/>
              </a:rPr>
              <a:t>customers</a:t>
            </a:r>
            <a:r>
              <a:rPr lang="en-US" sz="900" kern="0">
                <a:solidFill>
                  <a:srgbClr val="2C292A"/>
                </a:solidFill>
              </a:rPr>
              <a:t> deploy and adopt Microsoft 365 cloud services at their own pace. FastTrack is </a:t>
            </a:r>
            <a:r>
              <a:rPr lang="en-US" sz="900" b="1" kern="0">
                <a:solidFill>
                  <a:srgbClr val="2C292A"/>
                </a:solidFill>
              </a:rPr>
              <a:t>included in their eligible subscription at no additional cost</a:t>
            </a:r>
            <a:r>
              <a:rPr lang="en-US" sz="900" kern="0">
                <a:solidFill>
                  <a:srgbClr val="2C292A"/>
                </a:solidFill>
              </a:rPr>
              <a:t>. </a:t>
            </a:r>
          </a:p>
          <a:p>
            <a:pPr marL="0" indent="0" fontAlgn="base">
              <a:spcBef>
                <a:spcPts val="1765"/>
              </a:spcBef>
              <a:buFont typeface="Arial" panose="020B0604020202020204" pitchFamily="34" charset="0"/>
              <a:buNone/>
              <a:defRPr/>
            </a:pPr>
            <a:endParaRPr lang="en-US" sz="900" kern="0">
              <a:solidFill>
                <a:srgbClr val="2C292A"/>
              </a:solidFill>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b="1" kern="1200">
                <a:solidFill>
                  <a:schemeClr val="tx1"/>
                </a:solidFill>
                <a:effectLst/>
                <a:latin typeface="+mn-lt"/>
                <a:ea typeface="+mn-ea"/>
                <a:cs typeface="+mn-cs"/>
              </a:rPr>
              <a:t>All customers </a:t>
            </a:r>
            <a:r>
              <a:rPr lang="en-US" sz="900" b="0" kern="1200">
                <a:solidFill>
                  <a:schemeClr val="tx1"/>
                </a:solidFill>
                <a:effectLst/>
                <a:latin typeface="+mn-lt"/>
                <a:ea typeface="+mn-ea"/>
                <a:cs typeface="+mn-cs"/>
              </a:rPr>
              <a:t>can log in to the FastTrack online portal to access planning resources and training assets with an Azure AD account. Many resources do not require a login at all.</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b="1" kern="1200">
                <a:solidFill>
                  <a:schemeClr val="tx1"/>
                </a:solidFill>
                <a:effectLst/>
                <a:latin typeface="+mn-lt"/>
                <a:ea typeface="+mn-ea"/>
                <a:cs typeface="+mn-cs"/>
              </a:rPr>
              <a:t>150+:</a:t>
            </a:r>
            <a:r>
              <a:rPr lang="en-US" sz="900" b="0" kern="1200">
                <a:solidFill>
                  <a:schemeClr val="tx1"/>
                </a:solidFill>
                <a:effectLst/>
                <a:latin typeface="+mn-lt"/>
                <a:ea typeface="+mn-ea"/>
                <a:cs typeface="+mn-cs"/>
              </a:rPr>
              <a:t> Customers with 150+ seats have access to FastTrack specialists to support their Microsoft 365 cloud deployment and adoption.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b="1" kern="1200">
                <a:solidFill>
                  <a:schemeClr val="tx1"/>
                </a:solidFill>
                <a:effectLst/>
                <a:latin typeface="+mn-lt"/>
                <a:ea typeface="+mn-ea"/>
                <a:cs typeface="+mn-cs"/>
              </a:rPr>
              <a:t>500+:</a:t>
            </a:r>
            <a:r>
              <a:rPr lang="en-US" sz="900" b="0" kern="1200">
                <a:solidFill>
                  <a:schemeClr val="tx1"/>
                </a:solidFill>
                <a:effectLst/>
                <a:latin typeface="+mn-lt"/>
                <a:ea typeface="+mn-ea"/>
                <a:cs typeface="+mn-cs"/>
              </a:rPr>
              <a:t> For customers with 500+ seats, FastTrack will perform your data/email migration for you, freeing up time to allow you to deploy more products at one time.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900" b="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900" kern="0">
                <a:solidFill>
                  <a:srgbClr val="2C292A"/>
                </a:solidFill>
              </a:rPr>
              <a:t>And, </a:t>
            </a:r>
            <a:r>
              <a:rPr lang="en-US" sz="900" b="1" kern="0">
                <a:solidFill>
                  <a:srgbClr val="2C292A"/>
                </a:solidFill>
              </a:rPr>
              <a:t>FastTrack will integrate with partners </a:t>
            </a:r>
            <a:r>
              <a:rPr lang="en-US" sz="900" kern="0">
                <a:solidFill>
                  <a:srgbClr val="2C292A"/>
                </a:solidFill>
              </a:rPr>
              <a:t>and work together to ensure a successful project. If you don’t have a partner, we can refer you to one for additional services. </a:t>
            </a:r>
            <a:endParaRPr lang="en-US" sz="900" kern="1200">
              <a:solidFill>
                <a:schemeClr val="tx1"/>
              </a:solidFill>
              <a:effectLst/>
              <a:latin typeface="Segoe UI Light" pitchFamily="34" charset="0"/>
              <a:ea typeface="+mn-ea"/>
              <a:cs typeface="+mn-cs"/>
            </a:endParaRPr>
          </a:p>
          <a:p>
            <a:endParaRPr lang="en-US"/>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C18626-F474-479E-937A-543AA55347B1}"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1/8/2020 8:59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6778120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1/8/2020 8:59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8033555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1/8/2020 8:59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555169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1/8/2020 8:59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3488839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1/8/2020 8:59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41</a:t>
            </a:fld>
            <a:endParaRPr lang="en-US"/>
          </a:p>
        </p:txBody>
      </p:sp>
    </p:spTree>
    <p:extLst>
      <p:ext uri="{BB962C8B-B14F-4D97-AF65-F5344CB8AC3E}">
        <p14:creationId xmlns:p14="http://schemas.microsoft.com/office/powerpoint/2010/main" val="380248362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1/8/2020 8:59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2900052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Entitlement Management allows you as an IT Admin to create access packages that consists of a predefined set of groups, and when a new user joins your organization you can send them a link to this access package, and when they click this link they will be added to all the groups which are a part of this access package. The users would not need to find groups to join by themselves and it makes their onboarding in the company fast and easy. </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1/8/2020 8:59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44</a:t>
            </a:fld>
            <a:endParaRPr lang="en-US"/>
          </a:p>
        </p:txBody>
      </p:sp>
    </p:spTree>
    <p:extLst>
      <p:ext uri="{BB962C8B-B14F-4D97-AF65-F5344CB8AC3E}">
        <p14:creationId xmlns:p14="http://schemas.microsoft.com/office/powerpoint/2010/main" val="67364111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kern="1200">
                <a:solidFill>
                  <a:schemeClr val="tx1"/>
                </a:solidFill>
                <a:effectLst/>
                <a:latin typeface="Segoe UI" panose="020B0502040204020203" pitchFamily="34" charset="0"/>
                <a:ea typeface="+mn-ea"/>
                <a:cs typeface="+mn-cs"/>
              </a:rPr>
              <a:t>Employees in organizations need access to various groups, applications, and sites to perform their job. Managing this access is challenging. In most cases, there is no organized list of all the resources a user needs for a project. The project manager has a good understanding of the resources needed, the individuals involved, and how long the project will last. However, the project manager typically does not have permissions to approve or grant access to others. This scenario gets more complicated when you try to work with external individuals or companies.</a:t>
            </a:r>
          </a:p>
          <a:p>
            <a:r>
              <a:rPr lang="en-US" sz="882" b="0" i="0" kern="1200">
                <a:solidFill>
                  <a:schemeClr val="tx1"/>
                </a:solidFill>
                <a:effectLst/>
                <a:latin typeface="Segoe UI" panose="020B0502040204020203" pitchFamily="34" charset="0"/>
                <a:ea typeface="+mn-ea"/>
                <a:cs typeface="+mn-cs"/>
              </a:rPr>
              <a:t>Azure Active Directory (Azure AD) entitlement management can help you manage access to groups, applications, and SharePoint Online sites for internal users and also users outside your organization.</a:t>
            </a:r>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49165"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181902B1-6E54-4089-A3CA-F7769178BC0A}"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1/8/2020 8:59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5280210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1/8/2020 8:59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9796609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are now introducing a Groups Administrator role. This person does not have all the privileges of a global administrator but is limited to O365 groups administration.  This role has the rights to set all Groups related policies such as Naming Policy and Expiration Policy as well as add/remove members or promote to owners. This role extends to security groups as well. </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1/8/2020 8:59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49</a:t>
            </a:fld>
            <a:endParaRPr lang="en-US"/>
          </a:p>
        </p:txBody>
      </p:sp>
    </p:spTree>
    <p:extLst>
      <p:ext uri="{BB962C8B-B14F-4D97-AF65-F5344CB8AC3E}">
        <p14:creationId xmlns:p14="http://schemas.microsoft.com/office/powerpoint/2010/main" val="128676118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49165"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181902B1-6E54-4089-A3CA-F7769178BC0A}" type="datetime8">
              <a:rPr lang="en-US" smtClean="0"/>
              <a:t>1/8/2020 8:59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50</a:t>
            </a:fld>
            <a:endParaRPr lang="en-US"/>
          </a:p>
        </p:txBody>
      </p:sp>
    </p:spTree>
    <p:extLst>
      <p:ext uri="{BB962C8B-B14F-4D97-AF65-F5344CB8AC3E}">
        <p14:creationId xmlns:p14="http://schemas.microsoft.com/office/powerpoint/2010/main" val="373247936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1/8/2020 8:59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7813909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1/8/2020 8:59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9830078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49165"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181902B1-6E54-4089-A3CA-F7769178BC0A}"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1/8/2020 8:59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430098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Watch the recordings of all the sessions online on Microsoft </a:t>
            </a:r>
            <a:r>
              <a:rPr lang="en-US" err="1"/>
              <a:t>TechCommunity</a:t>
            </a:r>
            <a:r>
              <a:rPr lang="en-US"/>
              <a:t>.</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1/8/2020 8:59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0637420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49165"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181902B1-6E54-4089-A3CA-F7769178BC0A}"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1/8/2020 8:59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7499075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1/8/2020 8:59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5756525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49165"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181902B1-6E54-4089-A3CA-F7769178BC0A}"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1/8/2020 8:59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107295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1/8/2020 8:59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6993951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49165"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181902B1-6E54-4089-A3CA-F7769178BC0A}"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1/8/2020 8:59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0064969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1/8/2020 8:59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5673518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David Johnson for update?</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1/8/2020 8:59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5952905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1/8/2020 8:59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9915296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Slide objective</a:t>
            </a:r>
          </a:p>
          <a:p>
            <a:r>
              <a:rPr lang="en-US"/>
              <a:t>Show how the IT admin can easily set up an expiration policy in Azure AD.</a:t>
            </a:r>
          </a:p>
          <a:p>
            <a:endParaRPr lang="en-US"/>
          </a:p>
          <a:p>
            <a:r>
              <a:rPr lang="en-US"/>
              <a:t>Talking points</a:t>
            </a:r>
          </a:p>
          <a:p>
            <a:r>
              <a:rPr lang="en-US"/>
              <a:t>You configure expiration policy using a simple UI in Azure AD. This defines the life cycle of groups, which sites within the group inherit. Group owners are automatically notified of a pending group expiration.</a:t>
            </a:r>
          </a:p>
          <a:p>
            <a:endParaRPr lang="en-US"/>
          </a:p>
          <a:p>
            <a:r>
              <a:rPr lang="en-US"/>
              <a:t>Speaker notes</a:t>
            </a:r>
          </a:p>
          <a:p>
            <a:r>
              <a:rPr lang="en-US"/>
              <a:t>How do we manage group and site life cycle? We configure Azure AD to define the life cycle of groups. Sites inherit this configuration from the group. In Microsoft, we have a 180-day life cycle. At the 180-day point, a group needs to be renewed, or it automatically expires. IT can configure an email address that so that in the event there's no group owner, IT is notified of a pending expiration.</a:t>
            </a:r>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1/8/2020 8:59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0709076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1/8/2020 8:59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502765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1/8/2020 8:59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197827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At the core, O365 Groups is a platform that powers collaboration experiences in M365. Whether it’s a team in Teams or a Community in Yammer or an Outlook Group, the O365 Groups platform enables users to create, share and discover knowledge and information. </a:t>
            </a:r>
          </a:p>
          <a:p>
            <a:endParaRPr lang="en-US"/>
          </a:p>
          <a:p>
            <a:r>
              <a:rPr lang="en-US"/>
              <a:t>Its quick and easy for a user to bring a group of people together under a unique identity and provision all the resources and assets needed to be productive. O365 Groups Platform also enables users to manage their groups within the boundaries set by IT and Admins. </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1/8/2020 8:59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28719377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algn="l"/>
            <a:r>
              <a:rPr lang="en-US" sz="900" b="0" i="0" u="none" strike="noStrike" baseline="0">
                <a:solidFill>
                  <a:srgbClr val="333333"/>
                </a:solidFill>
                <a:latin typeface="HelveticaNeueLTStd-Roman"/>
              </a:rPr>
              <a:t>Huge thanks to our partners who build custom solutions for their customers leveraging Microsoft Graph APIs and PowerApps framework.</a:t>
            </a:r>
          </a:p>
          <a:p>
            <a:pPr algn="l"/>
            <a:endParaRPr lang="en-US" sz="900" b="0" i="0" u="none" strike="noStrike" baseline="0">
              <a:solidFill>
                <a:srgbClr val="333333"/>
              </a:solidFill>
              <a:latin typeface="HelveticaNeueLTStd-Roman"/>
            </a:endParaRPr>
          </a:p>
          <a:p>
            <a:pPr algn="l"/>
            <a:r>
              <a:rPr lang="en-US" sz="900" b="0" i="0" u="none" strike="noStrike" baseline="0">
                <a:solidFill>
                  <a:srgbClr val="333333"/>
                </a:solidFill>
                <a:latin typeface="HelveticaNeueLTStd-Roman"/>
              </a:rPr>
              <a:t>Groups are reused across 22 services: Calendar, Delve, Dynamics 365, Excel, Flow, Forms,</a:t>
            </a:r>
          </a:p>
          <a:p>
            <a:pPr algn="l"/>
            <a:r>
              <a:rPr lang="en-US" sz="900" b="0" i="0" u="none" strike="noStrike" baseline="0">
                <a:solidFill>
                  <a:srgbClr val="333333"/>
                </a:solidFill>
                <a:latin typeface="HelveticaNeueLTStd-Roman"/>
              </a:rPr>
              <a:t>OneDrive for Business, OneNote, Outlook, People, Planner, Power BI, PowerApps, PowerPoint,</a:t>
            </a:r>
          </a:p>
          <a:p>
            <a:pPr algn="l"/>
            <a:r>
              <a:rPr lang="en-US" sz="900" b="0" i="0" u="none" strike="noStrike" baseline="0">
                <a:solidFill>
                  <a:srgbClr val="333333"/>
                </a:solidFill>
                <a:latin typeface="HelveticaNeueLTStd-Roman"/>
              </a:rPr>
              <a:t>SharePoint Online, StaffHub, Stream, Sway, Microsoft Teams, Office 365 Video, Word and Yammer.</a:t>
            </a:r>
            <a:endParaRPr lang="en-US"/>
          </a:p>
          <a:p>
            <a:endParaRPr lang="en-US"/>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06C18626-F474-479E-937A-543AA55347B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1/8/2020 8:59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3"/>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018467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kern="1200">
                <a:solidFill>
                  <a:schemeClr val="tx1"/>
                </a:solidFill>
                <a:effectLst/>
                <a:latin typeface="Segoe UI" panose="020B0502040204020203" pitchFamily="34" charset="0"/>
                <a:ea typeface="+mn-ea"/>
                <a:cs typeface="+mn-cs"/>
              </a:rPr>
              <a:t>We hide a Team from the other two apps, hide an Outlook group from Yammer etc. to avoid a comms breakdown because these are different comms modalities.  For example, if there is a team of 10 people chatting in Teams, and the 11</a:t>
            </a:r>
            <a:r>
              <a:rPr lang="en-US" sz="882" kern="1200" baseline="30000">
                <a:solidFill>
                  <a:schemeClr val="tx1"/>
                </a:solidFill>
                <a:effectLst/>
                <a:latin typeface="Segoe UI" panose="020B0502040204020203" pitchFamily="34" charset="0"/>
                <a:ea typeface="+mn-ea"/>
                <a:cs typeface="+mn-cs"/>
              </a:rPr>
              <a:t>th</a:t>
            </a:r>
            <a:r>
              <a:rPr lang="en-US" sz="882" kern="1200">
                <a:solidFill>
                  <a:schemeClr val="tx1"/>
                </a:solidFill>
                <a:effectLst/>
                <a:latin typeface="Segoe UI" panose="020B0502040204020203" pitchFamily="34" charset="0"/>
                <a:ea typeface="+mn-ea"/>
                <a:cs typeface="+mn-cs"/>
              </a:rPr>
              <a:t> one finds it is Outlook and sends an “excited to be part of the team” mail, the rest of the Team wouldn’t even see it if they primarily live in Teams.  To avoid this, we hide it.  </a:t>
            </a:r>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49165"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1/8/2020 8:59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951948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Quick show of hands – who here had attended the O365 Groups session last year?</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1/8/2020 8:59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3443929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emf"/><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5.emf"/><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15.emf"/><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5" name="Picture 4" descr="Microsoft Ignite The Tour graphic">
            <a:extLst>
              <a:ext uri="{FF2B5EF4-FFF2-40B4-BE49-F238E27FC236}">
                <a16:creationId xmlns:a16="http://schemas.microsoft.com/office/drawing/2014/main" id="{6BC7859C-3559-4338-9DC0-EC0A6FB166F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906486" y="0"/>
            <a:ext cx="9285514"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grpSp>
        <p:nvGrpSpPr>
          <p:cNvPr id="11" name="Group 4" descr="Microsoft Ignite The Tour logo">
            <a:extLst>
              <a:ext uri="{FF2B5EF4-FFF2-40B4-BE49-F238E27FC236}">
                <a16:creationId xmlns:a16="http://schemas.microsoft.com/office/drawing/2014/main" id="{77D3015C-F206-4299-9E56-BE80355D041C}"/>
              </a:ext>
            </a:extLst>
          </p:cNvPr>
          <p:cNvGrpSpPr>
            <a:grpSpLocks noChangeAspect="1"/>
          </p:cNvGrpSpPr>
          <p:nvPr userDrawn="1"/>
        </p:nvGrpSpPr>
        <p:grpSpPr bwMode="black">
          <a:xfrm>
            <a:off x="537712" y="2913735"/>
            <a:ext cx="4655288" cy="1284967"/>
            <a:chOff x="342" y="1465"/>
            <a:chExt cx="2565" cy="708"/>
          </a:xfrm>
        </p:grpSpPr>
        <p:sp>
          <p:nvSpPr>
            <p:cNvPr id="12" name="Freeform 5">
              <a:extLst>
                <a:ext uri="{FF2B5EF4-FFF2-40B4-BE49-F238E27FC236}">
                  <a16:creationId xmlns:a16="http://schemas.microsoft.com/office/drawing/2014/main" id="{562B2DD0-9CB5-44D0-8DEF-3E7B1FD25602}"/>
                </a:ext>
              </a:extLst>
            </p:cNvPr>
            <p:cNvSpPr>
              <a:spLocks noChangeAspect="1" noEditPoints="1"/>
            </p:cNvSpPr>
            <p:nvPr userDrawn="1"/>
          </p:nvSpPr>
          <p:spPr bwMode="black">
            <a:xfrm>
              <a:off x="368" y="1465"/>
              <a:ext cx="2539" cy="373"/>
            </a:xfrm>
            <a:custGeom>
              <a:avLst/>
              <a:gdLst>
                <a:gd name="T0" fmla="*/ 3327 w 3480"/>
                <a:gd name="T1" fmla="*/ 182 h 502"/>
                <a:gd name="T2" fmla="*/ 3305 w 3480"/>
                <a:gd name="T3" fmla="*/ 271 h 502"/>
                <a:gd name="T4" fmla="*/ 3367 w 3480"/>
                <a:gd name="T5" fmla="*/ 388 h 502"/>
                <a:gd name="T6" fmla="*/ 3451 w 3480"/>
                <a:gd name="T7" fmla="*/ 155 h 502"/>
                <a:gd name="T8" fmla="*/ 3176 w 3480"/>
                <a:gd name="T9" fmla="*/ 388 h 502"/>
                <a:gd name="T10" fmla="*/ 3101 w 3480"/>
                <a:gd name="T11" fmla="*/ 128 h 502"/>
                <a:gd name="T12" fmla="*/ 3221 w 3480"/>
                <a:gd name="T13" fmla="*/ 173 h 502"/>
                <a:gd name="T14" fmla="*/ 3221 w 3480"/>
                <a:gd name="T15" fmla="*/ 334 h 502"/>
                <a:gd name="T16" fmla="*/ 2957 w 3480"/>
                <a:gd name="T17" fmla="*/ 128 h 502"/>
                <a:gd name="T18" fmla="*/ 2962 w 3480"/>
                <a:gd name="T19" fmla="*/ 65 h 502"/>
                <a:gd name="T20" fmla="*/ 3021 w 3480"/>
                <a:gd name="T21" fmla="*/ 41 h 502"/>
                <a:gd name="T22" fmla="*/ 2843 w 3480"/>
                <a:gd name="T23" fmla="*/ 382 h 502"/>
                <a:gd name="T24" fmla="*/ 2731 w 3480"/>
                <a:gd name="T25" fmla="*/ 382 h 502"/>
                <a:gd name="T26" fmla="*/ 2732 w 3480"/>
                <a:gd name="T27" fmla="*/ 170 h 502"/>
                <a:gd name="T28" fmla="*/ 2555 w 3480"/>
                <a:gd name="T29" fmla="*/ 266 h 502"/>
                <a:gd name="T30" fmla="*/ 2441 w 3480"/>
                <a:gd name="T31" fmla="*/ 192 h 502"/>
                <a:gd name="T32" fmla="*/ 2555 w 3480"/>
                <a:gd name="T33" fmla="*/ 266 h 502"/>
                <a:gd name="T34" fmla="*/ 2383 w 3480"/>
                <a:gd name="T35" fmla="*/ 433 h 502"/>
                <a:gd name="T36" fmla="*/ 2467 w 3480"/>
                <a:gd name="T37" fmla="*/ 388 h 502"/>
                <a:gd name="T38" fmla="*/ 2553 w 3480"/>
                <a:gd name="T39" fmla="*/ 163 h 502"/>
                <a:gd name="T40" fmla="*/ 2313 w 3480"/>
                <a:gd name="T41" fmla="*/ 382 h 502"/>
                <a:gd name="T42" fmla="*/ 2313 w 3480"/>
                <a:gd name="T43" fmla="*/ 382 h 502"/>
                <a:gd name="T44" fmla="*/ 2023 w 3480"/>
                <a:gd name="T45" fmla="*/ 52 h 502"/>
                <a:gd name="T46" fmla="*/ 1864 w 3480"/>
                <a:gd name="T47" fmla="*/ 128 h 502"/>
                <a:gd name="T48" fmla="*/ 1899 w 3480"/>
                <a:gd name="T49" fmla="*/ 0 h 502"/>
                <a:gd name="T50" fmla="*/ 1763 w 3480"/>
                <a:gd name="T51" fmla="*/ 173 h 502"/>
                <a:gd name="T52" fmla="*/ 1922 w 3480"/>
                <a:gd name="T53" fmla="*/ 173 h 502"/>
                <a:gd name="T54" fmla="*/ 2084 w 3480"/>
                <a:gd name="T55" fmla="*/ 380 h 502"/>
                <a:gd name="T56" fmla="*/ 2023 w 3480"/>
                <a:gd name="T57" fmla="*/ 173 h 502"/>
                <a:gd name="T58" fmla="*/ 1541 w 3480"/>
                <a:gd name="T59" fmla="*/ 256 h 502"/>
                <a:gd name="T60" fmla="*/ 1667 w 3480"/>
                <a:gd name="T61" fmla="*/ 190 h 502"/>
                <a:gd name="T62" fmla="*/ 1481 w 3480"/>
                <a:gd name="T63" fmla="*/ 258 h 502"/>
                <a:gd name="T64" fmla="*/ 1708 w 3480"/>
                <a:gd name="T65" fmla="*/ 352 h 502"/>
                <a:gd name="T66" fmla="*/ 1338 w 3480"/>
                <a:gd name="T67" fmla="*/ 345 h 502"/>
                <a:gd name="T68" fmla="*/ 1332 w 3480"/>
                <a:gd name="T69" fmla="*/ 272 h 502"/>
                <a:gd name="T70" fmla="*/ 1275 w 3480"/>
                <a:gd name="T71" fmla="*/ 164 h 502"/>
                <a:gd name="T72" fmla="*/ 1434 w 3480"/>
                <a:gd name="T73" fmla="*/ 183 h 502"/>
                <a:gd name="T74" fmla="*/ 1324 w 3480"/>
                <a:gd name="T75" fmla="*/ 195 h 502"/>
                <a:gd name="T76" fmla="*/ 1406 w 3480"/>
                <a:gd name="T77" fmla="*/ 248 h 502"/>
                <a:gd name="T78" fmla="*/ 1414 w 3480"/>
                <a:gd name="T79" fmla="*/ 370 h 502"/>
                <a:gd name="T80" fmla="*/ 1097 w 3480"/>
                <a:gd name="T81" fmla="*/ 168 h 502"/>
                <a:gd name="T82" fmla="*/ 1150 w 3480"/>
                <a:gd name="T83" fmla="*/ 320 h 502"/>
                <a:gd name="T84" fmla="*/ 1094 w 3480"/>
                <a:gd name="T85" fmla="*/ 388 h 502"/>
                <a:gd name="T86" fmla="*/ 1194 w 3480"/>
                <a:gd name="T87" fmla="*/ 157 h 502"/>
                <a:gd name="T88" fmla="*/ 944 w 3480"/>
                <a:gd name="T89" fmla="*/ 182 h 502"/>
                <a:gd name="T90" fmla="*/ 796 w 3480"/>
                <a:gd name="T91" fmla="*/ 382 h 502"/>
                <a:gd name="T92" fmla="*/ 881 w 3480"/>
                <a:gd name="T93" fmla="*/ 138 h 502"/>
                <a:gd name="T94" fmla="*/ 743 w 3480"/>
                <a:gd name="T95" fmla="*/ 371 h 502"/>
                <a:gd name="T96" fmla="*/ 682 w 3480"/>
                <a:gd name="T97" fmla="*/ 122 h 502"/>
                <a:gd name="T98" fmla="*/ 603 w 3480"/>
                <a:gd name="T99" fmla="*/ 257 h 502"/>
                <a:gd name="T100" fmla="*/ 499 w 3480"/>
                <a:gd name="T101" fmla="*/ 382 h 502"/>
                <a:gd name="T102" fmla="*/ 499 w 3480"/>
                <a:gd name="T103" fmla="*/ 382 h 502"/>
                <a:gd name="T104" fmla="*/ 446 w 3480"/>
                <a:gd name="T105" fmla="*/ 18 h 502"/>
                <a:gd name="T106" fmla="*/ 470 w 3480"/>
                <a:gd name="T107" fmla="*/ 74 h 502"/>
                <a:gd name="T108" fmla="*/ 329 w 3480"/>
                <a:gd name="T109" fmla="*/ 82 h 502"/>
                <a:gd name="T110" fmla="*/ 63 w 3480"/>
                <a:gd name="T111" fmla="*/ 118 h 502"/>
                <a:gd name="T112" fmla="*/ 0 w 3480"/>
                <a:gd name="T113" fmla="*/ 382 h 502"/>
                <a:gd name="T114" fmla="*/ 193 w 3480"/>
                <a:gd name="T115" fmla="*/ 30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480" h="502">
                  <a:moveTo>
                    <a:pt x="3424" y="230"/>
                  </a:moveTo>
                  <a:lnTo>
                    <a:pt x="3424" y="230"/>
                  </a:lnTo>
                  <a:cubicBezTo>
                    <a:pt x="3423" y="209"/>
                    <a:pt x="3419" y="193"/>
                    <a:pt x="3409" y="181"/>
                  </a:cubicBezTo>
                  <a:cubicBezTo>
                    <a:pt x="3399" y="170"/>
                    <a:pt x="3386" y="164"/>
                    <a:pt x="3369" y="164"/>
                  </a:cubicBezTo>
                  <a:cubicBezTo>
                    <a:pt x="3352" y="164"/>
                    <a:pt x="3338" y="170"/>
                    <a:pt x="3327" y="182"/>
                  </a:cubicBezTo>
                  <a:cubicBezTo>
                    <a:pt x="3315" y="194"/>
                    <a:pt x="3308" y="210"/>
                    <a:pt x="3305" y="230"/>
                  </a:cubicBezTo>
                  <a:lnTo>
                    <a:pt x="3424" y="230"/>
                  </a:lnTo>
                  <a:close/>
                  <a:moveTo>
                    <a:pt x="3480" y="271"/>
                  </a:moveTo>
                  <a:lnTo>
                    <a:pt x="3480" y="271"/>
                  </a:lnTo>
                  <a:lnTo>
                    <a:pt x="3305" y="271"/>
                  </a:lnTo>
                  <a:cubicBezTo>
                    <a:pt x="3306" y="294"/>
                    <a:pt x="3313" y="312"/>
                    <a:pt x="3327" y="325"/>
                  </a:cubicBezTo>
                  <a:cubicBezTo>
                    <a:pt x="3341" y="338"/>
                    <a:pt x="3360" y="344"/>
                    <a:pt x="3384" y="344"/>
                  </a:cubicBezTo>
                  <a:cubicBezTo>
                    <a:pt x="3412" y="344"/>
                    <a:pt x="3437" y="336"/>
                    <a:pt x="3460" y="320"/>
                  </a:cubicBezTo>
                  <a:lnTo>
                    <a:pt x="3460" y="366"/>
                  </a:lnTo>
                  <a:cubicBezTo>
                    <a:pt x="3436" y="381"/>
                    <a:pt x="3405" y="388"/>
                    <a:pt x="3367" y="388"/>
                  </a:cubicBezTo>
                  <a:cubicBezTo>
                    <a:pt x="3329" y="388"/>
                    <a:pt x="3300" y="377"/>
                    <a:pt x="3279" y="354"/>
                  </a:cubicBezTo>
                  <a:cubicBezTo>
                    <a:pt x="3257" y="330"/>
                    <a:pt x="3246" y="298"/>
                    <a:pt x="3246" y="256"/>
                  </a:cubicBezTo>
                  <a:cubicBezTo>
                    <a:pt x="3246" y="216"/>
                    <a:pt x="3258" y="184"/>
                    <a:pt x="3282" y="159"/>
                  </a:cubicBezTo>
                  <a:cubicBezTo>
                    <a:pt x="3305" y="134"/>
                    <a:pt x="3335" y="122"/>
                    <a:pt x="3370" y="122"/>
                  </a:cubicBezTo>
                  <a:cubicBezTo>
                    <a:pt x="3405" y="122"/>
                    <a:pt x="3432" y="133"/>
                    <a:pt x="3451" y="155"/>
                  </a:cubicBezTo>
                  <a:cubicBezTo>
                    <a:pt x="3470" y="178"/>
                    <a:pt x="3480" y="209"/>
                    <a:pt x="3480" y="248"/>
                  </a:cubicBezTo>
                  <a:lnTo>
                    <a:pt x="3480" y="271"/>
                  </a:lnTo>
                  <a:close/>
                  <a:moveTo>
                    <a:pt x="3221" y="380"/>
                  </a:moveTo>
                  <a:lnTo>
                    <a:pt x="3221" y="380"/>
                  </a:lnTo>
                  <a:cubicBezTo>
                    <a:pt x="3209" y="385"/>
                    <a:pt x="3194" y="388"/>
                    <a:pt x="3176" y="388"/>
                  </a:cubicBezTo>
                  <a:cubicBezTo>
                    <a:pt x="3126" y="388"/>
                    <a:pt x="3101" y="364"/>
                    <a:pt x="3101" y="317"/>
                  </a:cubicBezTo>
                  <a:lnTo>
                    <a:pt x="3101" y="173"/>
                  </a:lnTo>
                  <a:lnTo>
                    <a:pt x="3059" y="173"/>
                  </a:lnTo>
                  <a:lnTo>
                    <a:pt x="3059" y="128"/>
                  </a:lnTo>
                  <a:lnTo>
                    <a:pt x="3101" y="128"/>
                  </a:lnTo>
                  <a:lnTo>
                    <a:pt x="3101" y="69"/>
                  </a:lnTo>
                  <a:lnTo>
                    <a:pt x="3159" y="52"/>
                  </a:lnTo>
                  <a:lnTo>
                    <a:pt x="3159" y="128"/>
                  </a:lnTo>
                  <a:lnTo>
                    <a:pt x="3221" y="128"/>
                  </a:lnTo>
                  <a:lnTo>
                    <a:pt x="3221" y="173"/>
                  </a:lnTo>
                  <a:lnTo>
                    <a:pt x="3159" y="173"/>
                  </a:lnTo>
                  <a:lnTo>
                    <a:pt x="3159" y="300"/>
                  </a:lnTo>
                  <a:cubicBezTo>
                    <a:pt x="3159" y="315"/>
                    <a:pt x="3162" y="326"/>
                    <a:pt x="3168" y="333"/>
                  </a:cubicBezTo>
                  <a:cubicBezTo>
                    <a:pt x="3173" y="339"/>
                    <a:pt x="3182" y="342"/>
                    <a:pt x="3195" y="342"/>
                  </a:cubicBezTo>
                  <a:cubicBezTo>
                    <a:pt x="3205" y="342"/>
                    <a:pt x="3213" y="339"/>
                    <a:pt x="3221" y="334"/>
                  </a:cubicBezTo>
                  <a:lnTo>
                    <a:pt x="3221" y="380"/>
                  </a:lnTo>
                  <a:close/>
                  <a:moveTo>
                    <a:pt x="3015" y="382"/>
                  </a:moveTo>
                  <a:lnTo>
                    <a:pt x="3015" y="382"/>
                  </a:lnTo>
                  <a:lnTo>
                    <a:pt x="2957" y="382"/>
                  </a:lnTo>
                  <a:lnTo>
                    <a:pt x="2957" y="128"/>
                  </a:lnTo>
                  <a:lnTo>
                    <a:pt x="3015" y="128"/>
                  </a:lnTo>
                  <a:lnTo>
                    <a:pt x="3015" y="382"/>
                  </a:lnTo>
                  <a:close/>
                  <a:moveTo>
                    <a:pt x="2986" y="74"/>
                  </a:moveTo>
                  <a:lnTo>
                    <a:pt x="2986" y="74"/>
                  </a:lnTo>
                  <a:cubicBezTo>
                    <a:pt x="2976" y="74"/>
                    <a:pt x="2968" y="71"/>
                    <a:pt x="2962" y="65"/>
                  </a:cubicBezTo>
                  <a:cubicBezTo>
                    <a:pt x="2955" y="59"/>
                    <a:pt x="2951" y="51"/>
                    <a:pt x="2951" y="41"/>
                  </a:cubicBezTo>
                  <a:cubicBezTo>
                    <a:pt x="2951" y="32"/>
                    <a:pt x="2955" y="24"/>
                    <a:pt x="2962" y="18"/>
                  </a:cubicBezTo>
                  <a:cubicBezTo>
                    <a:pt x="2968" y="11"/>
                    <a:pt x="2976" y="8"/>
                    <a:pt x="2986" y="8"/>
                  </a:cubicBezTo>
                  <a:cubicBezTo>
                    <a:pt x="2996" y="8"/>
                    <a:pt x="3004" y="11"/>
                    <a:pt x="3011" y="18"/>
                  </a:cubicBezTo>
                  <a:cubicBezTo>
                    <a:pt x="3018" y="24"/>
                    <a:pt x="3021" y="32"/>
                    <a:pt x="3021" y="41"/>
                  </a:cubicBezTo>
                  <a:cubicBezTo>
                    <a:pt x="3021" y="50"/>
                    <a:pt x="3018" y="58"/>
                    <a:pt x="3011" y="64"/>
                  </a:cubicBezTo>
                  <a:cubicBezTo>
                    <a:pt x="3004" y="71"/>
                    <a:pt x="2996" y="74"/>
                    <a:pt x="2986" y="74"/>
                  </a:cubicBezTo>
                  <a:close/>
                  <a:moveTo>
                    <a:pt x="2901" y="382"/>
                  </a:moveTo>
                  <a:lnTo>
                    <a:pt x="2901" y="382"/>
                  </a:lnTo>
                  <a:lnTo>
                    <a:pt x="2843" y="382"/>
                  </a:lnTo>
                  <a:lnTo>
                    <a:pt x="2843" y="239"/>
                  </a:lnTo>
                  <a:cubicBezTo>
                    <a:pt x="2843" y="191"/>
                    <a:pt x="2826" y="167"/>
                    <a:pt x="2792" y="167"/>
                  </a:cubicBezTo>
                  <a:cubicBezTo>
                    <a:pt x="2774" y="167"/>
                    <a:pt x="2760" y="174"/>
                    <a:pt x="2748" y="187"/>
                  </a:cubicBezTo>
                  <a:cubicBezTo>
                    <a:pt x="2737" y="200"/>
                    <a:pt x="2731" y="217"/>
                    <a:pt x="2731" y="237"/>
                  </a:cubicBezTo>
                  <a:lnTo>
                    <a:pt x="2731" y="382"/>
                  </a:lnTo>
                  <a:lnTo>
                    <a:pt x="2673" y="382"/>
                  </a:lnTo>
                  <a:lnTo>
                    <a:pt x="2673" y="128"/>
                  </a:lnTo>
                  <a:lnTo>
                    <a:pt x="2731" y="128"/>
                  </a:lnTo>
                  <a:lnTo>
                    <a:pt x="2731" y="170"/>
                  </a:lnTo>
                  <a:lnTo>
                    <a:pt x="2732" y="170"/>
                  </a:lnTo>
                  <a:cubicBezTo>
                    <a:pt x="2751" y="138"/>
                    <a:pt x="2779" y="122"/>
                    <a:pt x="2815" y="122"/>
                  </a:cubicBezTo>
                  <a:cubicBezTo>
                    <a:pt x="2843" y="122"/>
                    <a:pt x="2864" y="131"/>
                    <a:pt x="2879" y="149"/>
                  </a:cubicBezTo>
                  <a:cubicBezTo>
                    <a:pt x="2893" y="167"/>
                    <a:pt x="2901" y="193"/>
                    <a:pt x="2901" y="227"/>
                  </a:cubicBezTo>
                  <a:lnTo>
                    <a:pt x="2901" y="382"/>
                  </a:lnTo>
                  <a:close/>
                  <a:moveTo>
                    <a:pt x="2555" y="266"/>
                  </a:moveTo>
                  <a:lnTo>
                    <a:pt x="2555" y="266"/>
                  </a:lnTo>
                  <a:lnTo>
                    <a:pt x="2555" y="233"/>
                  </a:lnTo>
                  <a:cubicBezTo>
                    <a:pt x="2555" y="215"/>
                    <a:pt x="2549" y="199"/>
                    <a:pt x="2537" y="187"/>
                  </a:cubicBezTo>
                  <a:cubicBezTo>
                    <a:pt x="2525" y="174"/>
                    <a:pt x="2510" y="168"/>
                    <a:pt x="2492" y="168"/>
                  </a:cubicBezTo>
                  <a:cubicBezTo>
                    <a:pt x="2470" y="168"/>
                    <a:pt x="2453" y="176"/>
                    <a:pt x="2441" y="192"/>
                  </a:cubicBezTo>
                  <a:cubicBezTo>
                    <a:pt x="2428" y="208"/>
                    <a:pt x="2422" y="231"/>
                    <a:pt x="2422" y="260"/>
                  </a:cubicBezTo>
                  <a:cubicBezTo>
                    <a:pt x="2422" y="285"/>
                    <a:pt x="2428" y="305"/>
                    <a:pt x="2440" y="320"/>
                  </a:cubicBezTo>
                  <a:cubicBezTo>
                    <a:pt x="2452" y="335"/>
                    <a:pt x="2468" y="342"/>
                    <a:pt x="2487" y="342"/>
                  </a:cubicBezTo>
                  <a:cubicBezTo>
                    <a:pt x="2507" y="342"/>
                    <a:pt x="2524" y="335"/>
                    <a:pt x="2536" y="321"/>
                  </a:cubicBezTo>
                  <a:cubicBezTo>
                    <a:pt x="2549" y="306"/>
                    <a:pt x="2555" y="288"/>
                    <a:pt x="2555" y="266"/>
                  </a:cubicBezTo>
                  <a:close/>
                  <a:moveTo>
                    <a:pt x="2612" y="362"/>
                  </a:moveTo>
                  <a:lnTo>
                    <a:pt x="2612" y="362"/>
                  </a:lnTo>
                  <a:cubicBezTo>
                    <a:pt x="2612" y="455"/>
                    <a:pt x="2565" y="502"/>
                    <a:pt x="2471" y="502"/>
                  </a:cubicBezTo>
                  <a:cubicBezTo>
                    <a:pt x="2437" y="502"/>
                    <a:pt x="2408" y="497"/>
                    <a:pt x="2383" y="486"/>
                  </a:cubicBezTo>
                  <a:lnTo>
                    <a:pt x="2383" y="433"/>
                  </a:lnTo>
                  <a:cubicBezTo>
                    <a:pt x="2411" y="449"/>
                    <a:pt x="2438" y="457"/>
                    <a:pt x="2463" y="457"/>
                  </a:cubicBezTo>
                  <a:cubicBezTo>
                    <a:pt x="2524" y="457"/>
                    <a:pt x="2554" y="427"/>
                    <a:pt x="2554" y="367"/>
                  </a:cubicBezTo>
                  <a:lnTo>
                    <a:pt x="2554" y="339"/>
                  </a:lnTo>
                  <a:lnTo>
                    <a:pt x="2553" y="339"/>
                  </a:lnTo>
                  <a:cubicBezTo>
                    <a:pt x="2534" y="372"/>
                    <a:pt x="2505" y="388"/>
                    <a:pt x="2467" y="388"/>
                  </a:cubicBezTo>
                  <a:cubicBezTo>
                    <a:pt x="2436" y="388"/>
                    <a:pt x="2411" y="377"/>
                    <a:pt x="2392" y="354"/>
                  </a:cubicBezTo>
                  <a:cubicBezTo>
                    <a:pt x="2372" y="332"/>
                    <a:pt x="2363" y="301"/>
                    <a:pt x="2363" y="263"/>
                  </a:cubicBezTo>
                  <a:cubicBezTo>
                    <a:pt x="2363" y="220"/>
                    <a:pt x="2373" y="185"/>
                    <a:pt x="2394" y="160"/>
                  </a:cubicBezTo>
                  <a:cubicBezTo>
                    <a:pt x="2414" y="134"/>
                    <a:pt x="2442" y="122"/>
                    <a:pt x="2478" y="122"/>
                  </a:cubicBezTo>
                  <a:cubicBezTo>
                    <a:pt x="2512" y="122"/>
                    <a:pt x="2537" y="135"/>
                    <a:pt x="2553" y="163"/>
                  </a:cubicBezTo>
                  <a:lnTo>
                    <a:pt x="2554" y="163"/>
                  </a:lnTo>
                  <a:lnTo>
                    <a:pt x="2554" y="128"/>
                  </a:lnTo>
                  <a:lnTo>
                    <a:pt x="2612" y="128"/>
                  </a:lnTo>
                  <a:lnTo>
                    <a:pt x="2612" y="362"/>
                  </a:lnTo>
                  <a:close/>
                  <a:moveTo>
                    <a:pt x="2313" y="382"/>
                  </a:moveTo>
                  <a:lnTo>
                    <a:pt x="2313" y="382"/>
                  </a:lnTo>
                  <a:lnTo>
                    <a:pt x="2251" y="382"/>
                  </a:lnTo>
                  <a:lnTo>
                    <a:pt x="2251" y="25"/>
                  </a:lnTo>
                  <a:lnTo>
                    <a:pt x="2313" y="25"/>
                  </a:lnTo>
                  <a:lnTo>
                    <a:pt x="2313" y="382"/>
                  </a:lnTo>
                  <a:close/>
                  <a:moveTo>
                    <a:pt x="2084" y="173"/>
                  </a:moveTo>
                  <a:lnTo>
                    <a:pt x="2084" y="173"/>
                  </a:lnTo>
                  <a:lnTo>
                    <a:pt x="2084" y="128"/>
                  </a:lnTo>
                  <a:lnTo>
                    <a:pt x="2023" y="128"/>
                  </a:lnTo>
                  <a:lnTo>
                    <a:pt x="2023" y="52"/>
                  </a:lnTo>
                  <a:lnTo>
                    <a:pt x="1965" y="69"/>
                  </a:lnTo>
                  <a:lnTo>
                    <a:pt x="1965" y="128"/>
                  </a:lnTo>
                  <a:lnTo>
                    <a:pt x="1924" y="128"/>
                  </a:lnTo>
                  <a:lnTo>
                    <a:pt x="1922" y="128"/>
                  </a:lnTo>
                  <a:lnTo>
                    <a:pt x="1864" y="128"/>
                  </a:lnTo>
                  <a:lnTo>
                    <a:pt x="1864" y="93"/>
                  </a:lnTo>
                  <a:cubicBezTo>
                    <a:pt x="1864" y="61"/>
                    <a:pt x="1878" y="45"/>
                    <a:pt x="1907" y="45"/>
                  </a:cubicBezTo>
                  <a:cubicBezTo>
                    <a:pt x="1917" y="45"/>
                    <a:pt x="1925" y="48"/>
                    <a:pt x="1933" y="52"/>
                  </a:cubicBezTo>
                  <a:lnTo>
                    <a:pt x="1933" y="5"/>
                  </a:lnTo>
                  <a:cubicBezTo>
                    <a:pt x="1925" y="2"/>
                    <a:pt x="1914" y="0"/>
                    <a:pt x="1899" y="0"/>
                  </a:cubicBezTo>
                  <a:cubicBezTo>
                    <a:pt x="1873" y="0"/>
                    <a:pt x="1851" y="7"/>
                    <a:pt x="1833" y="23"/>
                  </a:cubicBezTo>
                  <a:cubicBezTo>
                    <a:pt x="1815" y="38"/>
                    <a:pt x="1807" y="59"/>
                    <a:pt x="1807" y="86"/>
                  </a:cubicBezTo>
                  <a:lnTo>
                    <a:pt x="1807" y="128"/>
                  </a:lnTo>
                  <a:lnTo>
                    <a:pt x="1763" y="128"/>
                  </a:lnTo>
                  <a:lnTo>
                    <a:pt x="1763" y="173"/>
                  </a:lnTo>
                  <a:lnTo>
                    <a:pt x="1807" y="173"/>
                  </a:lnTo>
                  <a:lnTo>
                    <a:pt x="1807" y="382"/>
                  </a:lnTo>
                  <a:lnTo>
                    <a:pt x="1865" y="382"/>
                  </a:lnTo>
                  <a:lnTo>
                    <a:pt x="1865" y="173"/>
                  </a:lnTo>
                  <a:lnTo>
                    <a:pt x="1922" y="173"/>
                  </a:lnTo>
                  <a:lnTo>
                    <a:pt x="1924" y="173"/>
                  </a:lnTo>
                  <a:lnTo>
                    <a:pt x="1965" y="173"/>
                  </a:lnTo>
                  <a:lnTo>
                    <a:pt x="1965" y="317"/>
                  </a:lnTo>
                  <a:cubicBezTo>
                    <a:pt x="1965" y="364"/>
                    <a:pt x="1990" y="388"/>
                    <a:pt x="2039" y="388"/>
                  </a:cubicBezTo>
                  <a:cubicBezTo>
                    <a:pt x="2058" y="388"/>
                    <a:pt x="2073" y="385"/>
                    <a:pt x="2084" y="380"/>
                  </a:cubicBezTo>
                  <a:lnTo>
                    <a:pt x="2084" y="334"/>
                  </a:lnTo>
                  <a:cubicBezTo>
                    <a:pt x="2077" y="339"/>
                    <a:pt x="2068" y="342"/>
                    <a:pt x="2059" y="342"/>
                  </a:cubicBezTo>
                  <a:cubicBezTo>
                    <a:pt x="2046" y="342"/>
                    <a:pt x="2037" y="339"/>
                    <a:pt x="2031" y="333"/>
                  </a:cubicBezTo>
                  <a:cubicBezTo>
                    <a:pt x="2026" y="326"/>
                    <a:pt x="2023" y="315"/>
                    <a:pt x="2023" y="300"/>
                  </a:cubicBezTo>
                  <a:lnTo>
                    <a:pt x="2023" y="173"/>
                  </a:lnTo>
                  <a:lnTo>
                    <a:pt x="2084" y="173"/>
                  </a:lnTo>
                  <a:close/>
                  <a:moveTo>
                    <a:pt x="1614" y="168"/>
                  </a:moveTo>
                  <a:lnTo>
                    <a:pt x="1614" y="168"/>
                  </a:lnTo>
                  <a:cubicBezTo>
                    <a:pt x="1591" y="168"/>
                    <a:pt x="1573" y="175"/>
                    <a:pt x="1560" y="191"/>
                  </a:cubicBezTo>
                  <a:cubicBezTo>
                    <a:pt x="1547" y="207"/>
                    <a:pt x="1541" y="229"/>
                    <a:pt x="1541" y="256"/>
                  </a:cubicBezTo>
                  <a:cubicBezTo>
                    <a:pt x="1541" y="283"/>
                    <a:pt x="1547" y="304"/>
                    <a:pt x="1561" y="319"/>
                  </a:cubicBezTo>
                  <a:cubicBezTo>
                    <a:pt x="1574" y="335"/>
                    <a:pt x="1592" y="342"/>
                    <a:pt x="1614" y="342"/>
                  </a:cubicBezTo>
                  <a:cubicBezTo>
                    <a:pt x="1637" y="342"/>
                    <a:pt x="1654" y="335"/>
                    <a:pt x="1667" y="320"/>
                  </a:cubicBezTo>
                  <a:cubicBezTo>
                    <a:pt x="1679" y="305"/>
                    <a:pt x="1685" y="283"/>
                    <a:pt x="1685" y="255"/>
                  </a:cubicBezTo>
                  <a:cubicBezTo>
                    <a:pt x="1685" y="227"/>
                    <a:pt x="1679" y="206"/>
                    <a:pt x="1667" y="190"/>
                  </a:cubicBezTo>
                  <a:cubicBezTo>
                    <a:pt x="1654" y="175"/>
                    <a:pt x="1637" y="168"/>
                    <a:pt x="1614" y="168"/>
                  </a:cubicBezTo>
                  <a:close/>
                  <a:moveTo>
                    <a:pt x="1611" y="388"/>
                  </a:moveTo>
                  <a:lnTo>
                    <a:pt x="1611" y="388"/>
                  </a:lnTo>
                  <a:cubicBezTo>
                    <a:pt x="1572" y="388"/>
                    <a:pt x="1540" y="376"/>
                    <a:pt x="1517" y="353"/>
                  </a:cubicBezTo>
                  <a:cubicBezTo>
                    <a:pt x="1493" y="329"/>
                    <a:pt x="1481" y="297"/>
                    <a:pt x="1481" y="258"/>
                  </a:cubicBezTo>
                  <a:cubicBezTo>
                    <a:pt x="1481" y="215"/>
                    <a:pt x="1494" y="182"/>
                    <a:pt x="1518" y="158"/>
                  </a:cubicBezTo>
                  <a:cubicBezTo>
                    <a:pt x="1543" y="134"/>
                    <a:pt x="1576" y="122"/>
                    <a:pt x="1618" y="122"/>
                  </a:cubicBezTo>
                  <a:cubicBezTo>
                    <a:pt x="1658" y="122"/>
                    <a:pt x="1689" y="133"/>
                    <a:pt x="1711" y="157"/>
                  </a:cubicBezTo>
                  <a:cubicBezTo>
                    <a:pt x="1733" y="180"/>
                    <a:pt x="1744" y="212"/>
                    <a:pt x="1744" y="254"/>
                  </a:cubicBezTo>
                  <a:cubicBezTo>
                    <a:pt x="1744" y="295"/>
                    <a:pt x="1732" y="327"/>
                    <a:pt x="1708" y="352"/>
                  </a:cubicBezTo>
                  <a:cubicBezTo>
                    <a:pt x="1684" y="376"/>
                    <a:pt x="1652" y="388"/>
                    <a:pt x="1611" y="388"/>
                  </a:cubicBezTo>
                  <a:close/>
                  <a:moveTo>
                    <a:pt x="1266" y="374"/>
                  </a:moveTo>
                  <a:lnTo>
                    <a:pt x="1266" y="374"/>
                  </a:lnTo>
                  <a:lnTo>
                    <a:pt x="1266" y="321"/>
                  </a:lnTo>
                  <a:cubicBezTo>
                    <a:pt x="1287" y="337"/>
                    <a:pt x="1311" y="345"/>
                    <a:pt x="1338" y="345"/>
                  </a:cubicBezTo>
                  <a:cubicBezTo>
                    <a:pt x="1373" y="345"/>
                    <a:pt x="1390" y="335"/>
                    <a:pt x="1390" y="315"/>
                  </a:cubicBezTo>
                  <a:cubicBezTo>
                    <a:pt x="1390" y="309"/>
                    <a:pt x="1389" y="304"/>
                    <a:pt x="1386" y="300"/>
                  </a:cubicBezTo>
                  <a:cubicBezTo>
                    <a:pt x="1383" y="296"/>
                    <a:pt x="1378" y="292"/>
                    <a:pt x="1373" y="289"/>
                  </a:cubicBezTo>
                  <a:cubicBezTo>
                    <a:pt x="1368" y="286"/>
                    <a:pt x="1362" y="283"/>
                    <a:pt x="1355" y="281"/>
                  </a:cubicBezTo>
                  <a:cubicBezTo>
                    <a:pt x="1348" y="278"/>
                    <a:pt x="1341" y="275"/>
                    <a:pt x="1332" y="272"/>
                  </a:cubicBezTo>
                  <a:cubicBezTo>
                    <a:pt x="1322" y="268"/>
                    <a:pt x="1312" y="264"/>
                    <a:pt x="1304" y="259"/>
                  </a:cubicBezTo>
                  <a:cubicBezTo>
                    <a:pt x="1296" y="254"/>
                    <a:pt x="1289" y="249"/>
                    <a:pt x="1283" y="243"/>
                  </a:cubicBezTo>
                  <a:cubicBezTo>
                    <a:pt x="1277" y="237"/>
                    <a:pt x="1273" y="231"/>
                    <a:pt x="1270" y="223"/>
                  </a:cubicBezTo>
                  <a:cubicBezTo>
                    <a:pt x="1267" y="216"/>
                    <a:pt x="1266" y="207"/>
                    <a:pt x="1266" y="197"/>
                  </a:cubicBezTo>
                  <a:cubicBezTo>
                    <a:pt x="1266" y="185"/>
                    <a:pt x="1269" y="174"/>
                    <a:pt x="1275" y="164"/>
                  </a:cubicBezTo>
                  <a:cubicBezTo>
                    <a:pt x="1281" y="155"/>
                    <a:pt x="1288" y="147"/>
                    <a:pt x="1298" y="141"/>
                  </a:cubicBezTo>
                  <a:cubicBezTo>
                    <a:pt x="1308" y="134"/>
                    <a:pt x="1319" y="130"/>
                    <a:pt x="1332" y="126"/>
                  </a:cubicBezTo>
                  <a:cubicBezTo>
                    <a:pt x="1344" y="123"/>
                    <a:pt x="1357" y="122"/>
                    <a:pt x="1371" y="122"/>
                  </a:cubicBezTo>
                  <a:cubicBezTo>
                    <a:pt x="1394" y="122"/>
                    <a:pt x="1415" y="125"/>
                    <a:pt x="1434" y="132"/>
                  </a:cubicBezTo>
                  <a:lnTo>
                    <a:pt x="1434" y="183"/>
                  </a:lnTo>
                  <a:cubicBezTo>
                    <a:pt x="1416" y="170"/>
                    <a:pt x="1395" y="164"/>
                    <a:pt x="1372" y="164"/>
                  </a:cubicBezTo>
                  <a:cubicBezTo>
                    <a:pt x="1365" y="164"/>
                    <a:pt x="1358" y="165"/>
                    <a:pt x="1352" y="167"/>
                  </a:cubicBezTo>
                  <a:cubicBezTo>
                    <a:pt x="1346" y="168"/>
                    <a:pt x="1341" y="170"/>
                    <a:pt x="1337" y="173"/>
                  </a:cubicBezTo>
                  <a:cubicBezTo>
                    <a:pt x="1333" y="175"/>
                    <a:pt x="1330" y="179"/>
                    <a:pt x="1327" y="182"/>
                  </a:cubicBezTo>
                  <a:cubicBezTo>
                    <a:pt x="1325" y="186"/>
                    <a:pt x="1324" y="190"/>
                    <a:pt x="1324" y="195"/>
                  </a:cubicBezTo>
                  <a:cubicBezTo>
                    <a:pt x="1324" y="200"/>
                    <a:pt x="1325" y="205"/>
                    <a:pt x="1327" y="209"/>
                  </a:cubicBezTo>
                  <a:cubicBezTo>
                    <a:pt x="1330" y="212"/>
                    <a:pt x="1333" y="216"/>
                    <a:pt x="1338" y="219"/>
                  </a:cubicBezTo>
                  <a:cubicBezTo>
                    <a:pt x="1342" y="222"/>
                    <a:pt x="1348" y="224"/>
                    <a:pt x="1354" y="227"/>
                  </a:cubicBezTo>
                  <a:cubicBezTo>
                    <a:pt x="1361" y="229"/>
                    <a:pt x="1368" y="232"/>
                    <a:pt x="1376" y="234"/>
                  </a:cubicBezTo>
                  <a:cubicBezTo>
                    <a:pt x="1387" y="239"/>
                    <a:pt x="1397" y="244"/>
                    <a:pt x="1406" y="248"/>
                  </a:cubicBezTo>
                  <a:cubicBezTo>
                    <a:pt x="1415" y="253"/>
                    <a:pt x="1422" y="258"/>
                    <a:pt x="1428" y="264"/>
                  </a:cubicBezTo>
                  <a:cubicBezTo>
                    <a:pt x="1434" y="270"/>
                    <a:pt x="1439" y="277"/>
                    <a:pt x="1442" y="284"/>
                  </a:cubicBezTo>
                  <a:cubicBezTo>
                    <a:pt x="1446" y="292"/>
                    <a:pt x="1447" y="301"/>
                    <a:pt x="1447" y="312"/>
                  </a:cubicBezTo>
                  <a:cubicBezTo>
                    <a:pt x="1447" y="325"/>
                    <a:pt x="1444" y="336"/>
                    <a:pt x="1438" y="346"/>
                  </a:cubicBezTo>
                  <a:cubicBezTo>
                    <a:pt x="1432" y="355"/>
                    <a:pt x="1424" y="363"/>
                    <a:pt x="1414" y="370"/>
                  </a:cubicBezTo>
                  <a:cubicBezTo>
                    <a:pt x="1404" y="376"/>
                    <a:pt x="1393" y="381"/>
                    <a:pt x="1380" y="384"/>
                  </a:cubicBezTo>
                  <a:cubicBezTo>
                    <a:pt x="1367" y="387"/>
                    <a:pt x="1353" y="388"/>
                    <a:pt x="1339" y="388"/>
                  </a:cubicBezTo>
                  <a:cubicBezTo>
                    <a:pt x="1311" y="388"/>
                    <a:pt x="1286" y="384"/>
                    <a:pt x="1266" y="374"/>
                  </a:cubicBezTo>
                  <a:close/>
                  <a:moveTo>
                    <a:pt x="1097" y="168"/>
                  </a:moveTo>
                  <a:lnTo>
                    <a:pt x="1097" y="168"/>
                  </a:lnTo>
                  <a:cubicBezTo>
                    <a:pt x="1074" y="168"/>
                    <a:pt x="1056" y="175"/>
                    <a:pt x="1043" y="191"/>
                  </a:cubicBezTo>
                  <a:cubicBezTo>
                    <a:pt x="1030" y="207"/>
                    <a:pt x="1024" y="229"/>
                    <a:pt x="1024" y="256"/>
                  </a:cubicBezTo>
                  <a:cubicBezTo>
                    <a:pt x="1024" y="283"/>
                    <a:pt x="1030" y="304"/>
                    <a:pt x="1044" y="319"/>
                  </a:cubicBezTo>
                  <a:cubicBezTo>
                    <a:pt x="1057" y="335"/>
                    <a:pt x="1075" y="342"/>
                    <a:pt x="1097" y="342"/>
                  </a:cubicBezTo>
                  <a:cubicBezTo>
                    <a:pt x="1120" y="342"/>
                    <a:pt x="1137" y="335"/>
                    <a:pt x="1150" y="320"/>
                  </a:cubicBezTo>
                  <a:cubicBezTo>
                    <a:pt x="1162" y="305"/>
                    <a:pt x="1168" y="283"/>
                    <a:pt x="1168" y="255"/>
                  </a:cubicBezTo>
                  <a:cubicBezTo>
                    <a:pt x="1168" y="227"/>
                    <a:pt x="1162" y="206"/>
                    <a:pt x="1150" y="190"/>
                  </a:cubicBezTo>
                  <a:cubicBezTo>
                    <a:pt x="1137" y="175"/>
                    <a:pt x="1120" y="168"/>
                    <a:pt x="1097" y="168"/>
                  </a:cubicBezTo>
                  <a:close/>
                  <a:moveTo>
                    <a:pt x="1094" y="388"/>
                  </a:moveTo>
                  <a:lnTo>
                    <a:pt x="1094" y="388"/>
                  </a:lnTo>
                  <a:cubicBezTo>
                    <a:pt x="1055" y="388"/>
                    <a:pt x="1023" y="376"/>
                    <a:pt x="1000" y="353"/>
                  </a:cubicBezTo>
                  <a:cubicBezTo>
                    <a:pt x="976" y="329"/>
                    <a:pt x="964" y="297"/>
                    <a:pt x="964" y="258"/>
                  </a:cubicBezTo>
                  <a:cubicBezTo>
                    <a:pt x="964" y="215"/>
                    <a:pt x="977" y="182"/>
                    <a:pt x="1001" y="158"/>
                  </a:cubicBezTo>
                  <a:cubicBezTo>
                    <a:pt x="1026" y="134"/>
                    <a:pt x="1059" y="122"/>
                    <a:pt x="1101" y="122"/>
                  </a:cubicBezTo>
                  <a:cubicBezTo>
                    <a:pt x="1140" y="122"/>
                    <a:pt x="1172" y="133"/>
                    <a:pt x="1194" y="157"/>
                  </a:cubicBezTo>
                  <a:cubicBezTo>
                    <a:pt x="1216" y="180"/>
                    <a:pt x="1227" y="212"/>
                    <a:pt x="1227" y="254"/>
                  </a:cubicBezTo>
                  <a:cubicBezTo>
                    <a:pt x="1227" y="295"/>
                    <a:pt x="1215" y="327"/>
                    <a:pt x="1191" y="352"/>
                  </a:cubicBezTo>
                  <a:cubicBezTo>
                    <a:pt x="1167" y="376"/>
                    <a:pt x="1135" y="388"/>
                    <a:pt x="1094" y="388"/>
                  </a:cubicBezTo>
                  <a:close/>
                  <a:moveTo>
                    <a:pt x="944" y="182"/>
                  </a:moveTo>
                  <a:lnTo>
                    <a:pt x="944" y="182"/>
                  </a:lnTo>
                  <a:cubicBezTo>
                    <a:pt x="937" y="177"/>
                    <a:pt x="927" y="174"/>
                    <a:pt x="914" y="174"/>
                  </a:cubicBezTo>
                  <a:cubicBezTo>
                    <a:pt x="897" y="174"/>
                    <a:pt x="883" y="182"/>
                    <a:pt x="871" y="197"/>
                  </a:cubicBezTo>
                  <a:cubicBezTo>
                    <a:pt x="860" y="213"/>
                    <a:pt x="854" y="234"/>
                    <a:pt x="854" y="260"/>
                  </a:cubicBezTo>
                  <a:lnTo>
                    <a:pt x="854" y="382"/>
                  </a:lnTo>
                  <a:lnTo>
                    <a:pt x="796" y="382"/>
                  </a:lnTo>
                  <a:lnTo>
                    <a:pt x="796" y="128"/>
                  </a:lnTo>
                  <a:lnTo>
                    <a:pt x="854" y="128"/>
                  </a:lnTo>
                  <a:lnTo>
                    <a:pt x="854" y="180"/>
                  </a:lnTo>
                  <a:lnTo>
                    <a:pt x="855" y="180"/>
                  </a:lnTo>
                  <a:cubicBezTo>
                    <a:pt x="861" y="162"/>
                    <a:pt x="869" y="148"/>
                    <a:pt x="881" y="138"/>
                  </a:cubicBezTo>
                  <a:cubicBezTo>
                    <a:pt x="893" y="128"/>
                    <a:pt x="906" y="123"/>
                    <a:pt x="920" y="123"/>
                  </a:cubicBezTo>
                  <a:cubicBezTo>
                    <a:pt x="931" y="123"/>
                    <a:pt x="939" y="125"/>
                    <a:pt x="944" y="128"/>
                  </a:cubicBezTo>
                  <a:lnTo>
                    <a:pt x="944" y="182"/>
                  </a:lnTo>
                  <a:close/>
                  <a:moveTo>
                    <a:pt x="743" y="371"/>
                  </a:moveTo>
                  <a:lnTo>
                    <a:pt x="743" y="371"/>
                  </a:lnTo>
                  <a:cubicBezTo>
                    <a:pt x="723" y="382"/>
                    <a:pt x="698" y="388"/>
                    <a:pt x="670" y="388"/>
                  </a:cubicBezTo>
                  <a:cubicBezTo>
                    <a:pt x="632" y="388"/>
                    <a:pt x="602" y="376"/>
                    <a:pt x="578" y="353"/>
                  </a:cubicBezTo>
                  <a:cubicBezTo>
                    <a:pt x="555" y="329"/>
                    <a:pt x="544" y="299"/>
                    <a:pt x="544" y="261"/>
                  </a:cubicBezTo>
                  <a:cubicBezTo>
                    <a:pt x="544" y="219"/>
                    <a:pt x="556" y="185"/>
                    <a:pt x="581" y="160"/>
                  </a:cubicBezTo>
                  <a:cubicBezTo>
                    <a:pt x="606" y="134"/>
                    <a:pt x="640" y="122"/>
                    <a:pt x="682" y="122"/>
                  </a:cubicBezTo>
                  <a:cubicBezTo>
                    <a:pt x="705" y="122"/>
                    <a:pt x="726" y="126"/>
                    <a:pt x="743" y="134"/>
                  </a:cubicBezTo>
                  <a:lnTo>
                    <a:pt x="743" y="187"/>
                  </a:lnTo>
                  <a:cubicBezTo>
                    <a:pt x="726" y="174"/>
                    <a:pt x="707" y="168"/>
                    <a:pt x="686" y="168"/>
                  </a:cubicBezTo>
                  <a:cubicBezTo>
                    <a:pt x="662" y="168"/>
                    <a:pt x="642" y="176"/>
                    <a:pt x="626" y="192"/>
                  </a:cubicBezTo>
                  <a:cubicBezTo>
                    <a:pt x="611" y="209"/>
                    <a:pt x="603" y="230"/>
                    <a:pt x="603" y="257"/>
                  </a:cubicBezTo>
                  <a:cubicBezTo>
                    <a:pt x="603" y="284"/>
                    <a:pt x="610" y="304"/>
                    <a:pt x="625" y="320"/>
                  </a:cubicBezTo>
                  <a:cubicBezTo>
                    <a:pt x="640" y="335"/>
                    <a:pt x="659" y="342"/>
                    <a:pt x="684" y="342"/>
                  </a:cubicBezTo>
                  <a:cubicBezTo>
                    <a:pt x="705" y="342"/>
                    <a:pt x="725" y="335"/>
                    <a:pt x="743" y="320"/>
                  </a:cubicBezTo>
                  <a:lnTo>
                    <a:pt x="743" y="371"/>
                  </a:lnTo>
                  <a:close/>
                  <a:moveTo>
                    <a:pt x="499" y="382"/>
                  </a:moveTo>
                  <a:lnTo>
                    <a:pt x="499" y="382"/>
                  </a:lnTo>
                  <a:lnTo>
                    <a:pt x="441" y="382"/>
                  </a:lnTo>
                  <a:lnTo>
                    <a:pt x="441" y="128"/>
                  </a:lnTo>
                  <a:lnTo>
                    <a:pt x="499" y="128"/>
                  </a:lnTo>
                  <a:lnTo>
                    <a:pt x="499" y="382"/>
                  </a:lnTo>
                  <a:close/>
                  <a:moveTo>
                    <a:pt x="470" y="74"/>
                  </a:moveTo>
                  <a:lnTo>
                    <a:pt x="470" y="74"/>
                  </a:lnTo>
                  <a:cubicBezTo>
                    <a:pt x="461" y="74"/>
                    <a:pt x="453" y="71"/>
                    <a:pt x="446" y="65"/>
                  </a:cubicBezTo>
                  <a:cubicBezTo>
                    <a:pt x="439" y="59"/>
                    <a:pt x="436" y="51"/>
                    <a:pt x="436" y="41"/>
                  </a:cubicBezTo>
                  <a:cubicBezTo>
                    <a:pt x="436" y="32"/>
                    <a:pt x="439" y="24"/>
                    <a:pt x="446" y="18"/>
                  </a:cubicBezTo>
                  <a:cubicBezTo>
                    <a:pt x="453" y="11"/>
                    <a:pt x="461" y="8"/>
                    <a:pt x="470" y="8"/>
                  </a:cubicBezTo>
                  <a:cubicBezTo>
                    <a:pt x="480" y="8"/>
                    <a:pt x="489" y="11"/>
                    <a:pt x="495" y="18"/>
                  </a:cubicBezTo>
                  <a:cubicBezTo>
                    <a:pt x="502" y="24"/>
                    <a:pt x="506" y="32"/>
                    <a:pt x="506" y="41"/>
                  </a:cubicBezTo>
                  <a:cubicBezTo>
                    <a:pt x="506" y="50"/>
                    <a:pt x="502" y="58"/>
                    <a:pt x="495" y="64"/>
                  </a:cubicBezTo>
                  <a:cubicBezTo>
                    <a:pt x="489" y="71"/>
                    <a:pt x="480" y="74"/>
                    <a:pt x="470" y="74"/>
                  </a:cubicBezTo>
                  <a:close/>
                  <a:moveTo>
                    <a:pt x="385" y="382"/>
                  </a:moveTo>
                  <a:lnTo>
                    <a:pt x="385" y="382"/>
                  </a:lnTo>
                  <a:lnTo>
                    <a:pt x="326" y="382"/>
                  </a:lnTo>
                  <a:lnTo>
                    <a:pt x="326" y="151"/>
                  </a:lnTo>
                  <a:cubicBezTo>
                    <a:pt x="326" y="132"/>
                    <a:pt x="327" y="109"/>
                    <a:pt x="329" y="82"/>
                  </a:cubicBezTo>
                  <a:lnTo>
                    <a:pt x="328" y="82"/>
                  </a:lnTo>
                  <a:cubicBezTo>
                    <a:pt x="324" y="98"/>
                    <a:pt x="321" y="109"/>
                    <a:pt x="318" y="116"/>
                  </a:cubicBezTo>
                  <a:lnTo>
                    <a:pt x="211" y="382"/>
                  </a:lnTo>
                  <a:lnTo>
                    <a:pt x="170" y="382"/>
                  </a:lnTo>
                  <a:lnTo>
                    <a:pt x="63" y="118"/>
                  </a:lnTo>
                  <a:cubicBezTo>
                    <a:pt x="60" y="110"/>
                    <a:pt x="57" y="98"/>
                    <a:pt x="54" y="82"/>
                  </a:cubicBezTo>
                  <a:lnTo>
                    <a:pt x="53" y="82"/>
                  </a:lnTo>
                  <a:cubicBezTo>
                    <a:pt x="54" y="96"/>
                    <a:pt x="55" y="120"/>
                    <a:pt x="55" y="152"/>
                  </a:cubicBezTo>
                  <a:lnTo>
                    <a:pt x="55" y="382"/>
                  </a:lnTo>
                  <a:lnTo>
                    <a:pt x="0" y="382"/>
                  </a:lnTo>
                  <a:lnTo>
                    <a:pt x="0" y="25"/>
                  </a:lnTo>
                  <a:lnTo>
                    <a:pt x="83" y="25"/>
                  </a:lnTo>
                  <a:lnTo>
                    <a:pt x="178" y="263"/>
                  </a:lnTo>
                  <a:cubicBezTo>
                    <a:pt x="185" y="281"/>
                    <a:pt x="189" y="295"/>
                    <a:pt x="192" y="304"/>
                  </a:cubicBezTo>
                  <a:lnTo>
                    <a:pt x="193" y="304"/>
                  </a:lnTo>
                  <a:cubicBezTo>
                    <a:pt x="199" y="285"/>
                    <a:pt x="204" y="271"/>
                    <a:pt x="208" y="262"/>
                  </a:cubicBezTo>
                  <a:lnTo>
                    <a:pt x="304" y="25"/>
                  </a:lnTo>
                  <a:lnTo>
                    <a:pt x="385" y="25"/>
                  </a:lnTo>
                  <a:lnTo>
                    <a:pt x="385" y="382"/>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Freeform 6">
              <a:extLst>
                <a:ext uri="{FF2B5EF4-FFF2-40B4-BE49-F238E27FC236}">
                  <a16:creationId xmlns:a16="http://schemas.microsoft.com/office/drawing/2014/main" id="{91DB8217-F6EA-4C31-9D14-59EC72BFC62D}"/>
                </a:ext>
              </a:extLst>
            </p:cNvPr>
            <p:cNvSpPr>
              <a:spLocks noChangeAspect="1" noEditPoints="1"/>
            </p:cNvSpPr>
            <p:nvPr userDrawn="1"/>
          </p:nvSpPr>
          <p:spPr bwMode="black">
            <a:xfrm>
              <a:off x="342" y="1889"/>
              <a:ext cx="1389" cy="284"/>
            </a:xfrm>
            <a:custGeom>
              <a:avLst/>
              <a:gdLst>
                <a:gd name="T0" fmla="*/ 1904 w 1904"/>
                <a:gd name="T1" fmla="*/ 178 h 384"/>
                <a:gd name="T2" fmla="*/ 1831 w 1904"/>
                <a:gd name="T3" fmla="*/ 193 h 384"/>
                <a:gd name="T4" fmla="*/ 1814 w 1904"/>
                <a:gd name="T5" fmla="*/ 378 h 384"/>
                <a:gd name="T6" fmla="*/ 1756 w 1904"/>
                <a:gd name="T7" fmla="*/ 123 h 384"/>
                <a:gd name="T8" fmla="*/ 1814 w 1904"/>
                <a:gd name="T9" fmla="*/ 175 h 384"/>
                <a:gd name="T10" fmla="*/ 1841 w 1904"/>
                <a:gd name="T11" fmla="*/ 133 h 384"/>
                <a:gd name="T12" fmla="*/ 1904 w 1904"/>
                <a:gd name="T13" fmla="*/ 123 h 384"/>
                <a:gd name="T14" fmla="*/ 1698 w 1904"/>
                <a:gd name="T15" fmla="*/ 378 h 384"/>
                <a:gd name="T16" fmla="*/ 1640 w 1904"/>
                <a:gd name="T17" fmla="*/ 378 h 384"/>
                <a:gd name="T18" fmla="*/ 1639 w 1904"/>
                <a:gd name="T19" fmla="*/ 337 h 384"/>
                <a:gd name="T20" fmla="*/ 1470 w 1904"/>
                <a:gd name="T21" fmla="*/ 275 h 384"/>
                <a:gd name="T22" fmla="*/ 1528 w 1904"/>
                <a:gd name="T23" fmla="*/ 123 h 384"/>
                <a:gd name="T24" fmla="*/ 1581 w 1904"/>
                <a:gd name="T25" fmla="*/ 338 h 384"/>
                <a:gd name="T26" fmla="*/ 1640 w 1904"/>
                <a:gd name="T27" fmla="*/ 269 h 384"/>
                <a:gd name="T28" fmla="*/ 1698 w 1904"/>
                <a:gd name="T29" fmla="*/ 123 h 384"/>
                <a:gd name="T30" fmla="*/ 1295 w 1904"/>
                <a:gd name="T31" fmla="*/ 163 h 384"/>
                <a:gd name="T32" fmla="*/ 1241 w 1904"/>
                <a:gd name="T33" fmla="*/ 186 h 384"/>
                <a:gd name="T34" fmla="*/ 1241 w 1904"/>
                <a:gd name="T35" fmla="*/ 315 h 384"/>
                <a:gd name="T36" fmla="*/ 1347 w 1904"/>
                <a:gd name="T37" fmla="*/ 315 h 384"/>
                <a:gd name="T38" fmla="*/ 1347 w 1904"/>
                <a:gd name="T39" fmla="*/ 186 h 384"/>
                <a:gd name="T40" fmla="*/ 1292 w 1904"/>
                <a:gd name="T41" fmla="*/ 384 h 384"/>
                <a:gd name="T42" fmla="*/ 1198 w 1904"/>
                <a:gd name="T43" fmla="*/ 348 h 384"/>
                <a:gd name="T44" fmla="*/ 1199 w 1904"/>
                <a:gd name="T45" fmla="*/ 153 h 384"/>
                <a:gd name="T46" fmla="*/ 1392 w 1904"/>
                <a:gd name="T47" fmla="*/ 152 h 384"/>
                <a:gd name="T48" fmla="*/ 1389 w 1904"/>
                <a:gd name="T49" fmla="*/ 347 h 384"/>
                <a:gd name="T50" fmla="*/ 1198 w 1904"/>
                <a:gd name="T51" fmla="*/ 71 h 384"/>
                <a:gd name="T52" fmla="*/ 1095 w 1904"/>
                <a:gd name="T53" fmla="*/ 71 h 384"/>
                <a:gd name="T54" fmla="*/ 1036 w 1904"/>
                <a:gd name="T55" fmla="*/ 378 h 384"/>
                <a:gd name="T56" fmla="*/ 933 w 1904"/>
                <a:gd name="T57" fmla="*/ 71 h 384"/>
                <a:gd name="T58" fmla="*/ 1198 w 1904"/>
                <a:gd name="T59" fmla="*/ 21 h 384"/>
                <a:gd name="T60" fmla="*/ 746 w 1904"/>
                <a:gd name="T61" fmla="*/ 225 h 384"/>
                <a:gd name="T62" fmla="*/ 731 w 1904"/>
                <a:gd name="T63" fmla="*/ 177 h 384"/>
                <a:gd name="T64" fmla="*/ 649 w 1904"/>
                <a:gd name="T65" fmla="*/ 177 h 384"/>
                <a:gd name="T66" fmla="*/ 746 w 1904"/>
                <a:gd name="T67" fmla="*/ 225 h 384"/>
                <a:gd name="T68" fmla="*/ 802 w 1904"/>
                <a:gd name="T69" fmla="*/ 266 h 384"/>
                <a:gd name="T70" fmla="*/ 649 w 1904"/>
                <a:gd name="T71" fmla="*/ 320 h 384"/>
                <a:gd name="T72" fmla="*/ 782 w 1904"/>
                <a:gd name="T73" fmla="*/ 315 h 384"/>
                <a:gd name="T74" fmla="*/ 689 w 1904"/>
                <a:gd name="T75" fmla="*/ 384 h 384"/>
                <a:gd name="T76" fmla="*/ 569 w 1904"/>
                <a:gd name="T77" fmla="*/ 251 h 384"/>
                <a:gd name="T78" fmla="*/ 692 w 1904"/>
                <a:gd name="T79" fmla="*/ 117 h 384"/>
                <a:gd name="T80" fmla="*/ 802 w 1904"/>
                <a:gd name="T81" fmla="*/ 244 h 384"/>
                <a:gd name="T82" fmla="*/ 526 w 1904"/>
                <a:gd name="T83" fmla="*/ 378 h 384"/>
                <a:gd name="T84" fmla="*/ 468 w 1904"/>
                <a:gd name="T85" fmla="*/ 378 h 384"/>
                <a:gd name="T86" fmla="*/ 417 w 1904"/>
                <a:gd name="T87" fmla="*/ 163 h 384"/>
                <a:gd name="T88" fmla="*/ 357 w 1904"/>
                <a:gd name="T89" fmla="*/ 240 h 384"/>
                <a:gd name="T90" fmla="*/ 298 w 1904"/>
                <a:gd name="T91" fmla="*/ 378 h 384"/>
                <a:gd name="T92" fmla="*/ 357 w 1904"/>
                <a:gd name="T93" fmla="*/ 0 h 384"/>
                <a:gd name="T94" fmla="*/ 358 w 1904"/>
                <a:gd name="T95" fmla="*/ 165 h 384"/>
                <a:gd name="T96" fmla="*/ 526 w 1904"/>
                <a:gd name="T97" fmla="*/ 221 h 384"/>
                <a:gd name="T98" fmla="*/ 265 w 1904"/>
                <a:gd name="T99" fmla="*/ 71 h 384"/>
                <a:gd name="T100" fmla="*/ 162 w 1904"/>
                <a:gd name="T101" fmla="*/ 71 h 384"/>
                <a:gd name="T102" fmla="*/ 102 w 1904"/>
                <a:gd name="T103" fmla="*/ 378 h 384"/>
                <a:gd name="T104" fmla="*/ 0 w 1904"/>
                <a:gd name="T105" fmla="*/ 71 h 384"/>
                <a:gd name="T106" fmla="*/ 265 w 1904"/>
                <a:gd name="T107" fmla="*/ 21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4" h="384">
                  <a:moveTo>
                    <a:pt x="1904" y="178"/>
                  </a:moveTo>
                  <a:lnTo>
                    <a:pt x="1904" y="178"/>
                  </a:lnTo>
                  <a:cubicBezTo>
                    <a:pt x="1897" y="172"/>
                    <a:pt x="1887" y="170"/>
                    <a:pt x="1874" y="170"/>
                  </a:cubicBezTo>
                  <a:cubicBezTo>
                    <a:pt x="1857" y="170"/>
                    <a:pt x="1842" y="177"/>
                    <a:pt x="1831" y="193"/>
                  </a:cubicBezTo>
                  <a:cubicBezTo>
                    <a:pt x="1819" y="208"/>
                    <a:pt x="1814" y="229"/>
                    <a:pt x="1814" y="256"/>
                  </a:cubicBezTo>
                  <a:lnTo>
                    <a:pt x="1814" y="378"/>
                  </a:lnTo>
                  <a:lnTo>
                    <a:pt x="1756" y="378"/>
                  </a:lnTo>
                  <a:lnTo>
                    <a:pt x="1756" y="123"/>
                  </a:lnTo>
                  <a:lnTo>
                    <a:pt x="1814" y="123"/>
                  </a:lnTo>
                  <a:lnTo>
                    <a:pt x="1814" y="175"/>
                  </a:lnTo>
                  <a:lnTo>
                    <a:pt x="1815" y="175"/>
                  </a:lnTo>
                  <a:cubicBezTo>
                    <a:pt x="1820" y="157"/>
                    <a:pt x="1829" y="143"/>
                    <a:pt x="1841" y="133"/>
                  </a:cubicBezTo>
                  <a:cubicBezTo>
                    <a:pt x="1853" y="123"/>
                    <a:pt x="1866" y="118"/>
                    <a:pt x="1880" y="118"/>
                  </a:cubicBezTo>
                  <a:cubicBezTo>
                    <a:pt x="1891" y="118"/>
                    <a:pt x="1899" y="120"/>
                    <a:pt x="1904" y="123"/>
                  </a:cubicBezTo>
                  <a:lnTo>
                    <a:pt x="1904" y="178"/>
                  </a:lnTo>
                  <a:close/>
                  <a:moveTo>
                    <a:pt x="1698" y="378"/>
                  </a:moveTo>
                  <a:lnTo>
                    <a:pt x="1698" y="378"/>
                  </a:lnTo>
                  <a:lnTo>
                    <a:pt x="1640" y="378"/>
                  </a:lnTo>
                  <a:lnTo>
                    <a:pt x="1640" y="337"/>
                  </a:lnTo>
                  <a:lnTo>
                    <a:pt x="1639" y="337"/>
                  </a:lnTo>
                  <a:cubicBezTo>
                    <a:pt x="1623" y="368"/>
                    <a:pt x="1596" y="384"/>
                    <a:pt x="1561" y="384"/>
                  </a:cubicBezTo>
                  <a:cubicBezTo>
                    <a:pt x="1500" y="384"/>
                    <a:pt x="1470" y="347"/>
                    <a:pt x="1470" y="275"/>
                  </a:cubicBezTo>
                  <a:lnTo>
                    <a:pt x="1470" y="123"/>
                  </a:lnTo>
                  <a:lnTo>
                    <a:pt x="1528" y="123"/>
                  </a:lnTo>
                  <a:lnTo>
                    <a:pt x="1528" y="269"/>
                  </a:lnTo>
                  <a:cubicBezTo>
                    <a:pt x="1528" y="315"/>
                    <a:pt x="1546" y="338"/>
                    <a:pt x="1581" y="338"/>
                  </a:cubicBezTo>
                  <a:cubicBezTo>
                    <a:pt x="1599" y="338"/>
                    <a:pt x="1613" y="331"/>
                    <a:pt x="1624" y="319"/>
                  </a:cubicBezTo>
                  <a:cubicBezTo>
                    <a:pt x="1635" y="306"/>
                    <a:pt x="1640" y="290"/>
                    <a:pt x="1640" y="269"/>
                  </a:cubicBezTo>
                  <a:lnTo>
                    <a:pt x="1640" y="123"/>
                  </a:lnTo>
                  <a:lnTo>
                    <a:pt x="1698" y="123"/>
                  </a:lnTo>
                  <a:lnTo>
                    <a:pt x="1698" y="378"/>
                  </a:lnTo>
                  <a:close/>
                  <a:moveTo>
                    <a:pt x="1295" y="163"/>
                  </a:moveTo>
                  <a:lnTo>
                    <a:pt x="1295" y="163"/>
                  </a:lnTo>
                  <a:cubicBezTo>
                    <a:pt x="1272" y="163"/>
                    <a:pt x="1254" y="171"/>
                    <a:pt x="1241" y="186"/>
                  </a:cubicBezTo>
                  <a:cubicBezTo>
                    <a:pt x="1228" y="202"/>
                    <a:pt x="1221" y="224"/>
                    <a:pt x="1221" y="252"/>
                  </a:cubicBezTo>
                  <a:cubicBezTo>
                    <a:pt x="1221" y="278"/>
                    <a:pt x="1228" y="299"/>
                    <a:pt x="1241" y="315"/>
                  </a:cubicBezTo>
                  <a:cubicBezTo>
                    <a:pt x="1255" y="330"/>
                    <a:pt x="1273" y="338"/>
                    <a:pt x="1295" y="338"/>
                  </a:cubicBezTo>
                  <a:cubicBezTo>
                    <a:pt x="1318" y="338"/>
                    <a:pt x="1335" y="330"/>
                    <a:pt x="1347" y="315"/>
                  </a:cubicBezTo>
                  <a:cubicBezTo>
                    <a:pt x="1360" y="300"/>
                    <a:pt x="1366" y="279"/>
                    <a:pt x="1366" y="251"/>
                  </a:cubicBezTo>
                  <a:cubicBezTo>
                    <a:pt x="1366" y="223"/>
                    <a:pt x="1360" y="201"/>
                    <a:pt x="1347" y="186"/>
                  </a:cubicBezTo>
                  <a:cubicBezTo>
                    <a:pt x="1335" y="170"/>
                    <a:pt x="1318" y="163"/>
                    <a:pt x="1295" y="163"/>
                  </a:cubicBezTo>
                  <a:close/>
                  <a:moveTo>
                    <a:pt x="1292" y="384"/>
                  </a:moveTo>
                  <a:lnTo>
                    <a:pt x="1292" y="384"/>
                  </a:lnTo>
                  <a:cubicBezTo>
                    <a:pt x="1253" y="384"/>
                    <a:pt x="1221" y="372"/>
                    <a:pt x="1198" y="348"/>
                  </a:cubicBezTo>
                  <a:cubicBezTo>
                    <a:pt x="1174" y="324"/>
                    <a:pt x="1162" y="292"/>
                    <a:pt x="1162" y="253"/>
                  </a:cubicBezTo>
                  <a:cubicBezTo>
                    <a:pt x="1162" y="210"/>
                    <a:pt x="1174" y="177"/>
                    <a:pt x="1199" y="153"/>
                  </a:cubicBezTo>
                  <a:cubicBezTo>
                    <a:pt x="1224" y="129"/>
                    <a:pt x="1257" y="117"/>
                    <a:pt x="1298" y="117"/>
                  </a:cubicBezTo>
                  <a:cubicBezTo>
                    <a:pt x="1338" y="117"/>
                    <a:pt x="1370" y="128"/>
                    <a:pt x="1392" y="152"/>
                  </a:cubicBezTo>
                  <a:cubicBezTo>
                    <a:pt x="1414" y="175"/>
                    <a:pt x="1425" y="208"/>
                    <a:pt x="1425" y="249"/>
                  </a:cubicBezTo>
                  <a:cubicBezTo>
                    <a:pt x="1425" y="290"/>
                    <a:pt x="1413" y="322"/>
                    <a:pt x="1389" y="347"/>
                  </a:cubicBezTo>
                  <a:cubicBezTo>
                    <a:pt x="1365" y="371"/>
                    <a:pt x="1333" y="384"/>
                    <a:pt x="1292" y="384"/>
                  </a:cubicBezTo>
                  <a:close/>
                  <a:moveTo>
                    <a:pt x="1198" y="71"/>
                  </a:moveTo>
                  <a:lnTo>
                    <a:pt x="1198" y="71"/>
                  </a:lnTo>
                  <a:lnTo>
                    <a:pt x="1095" y="71"/>
                  </a:lnTo>
                  <a:lnTo>
                    <a:pt x="1095" y="378"/>
                  </a:lnTo>
                  <a:lnTo>
                    <a:pt x="1036" y="378"/>
                  </a:lnTo>
                  <a:lnTo>
                    <a:pt x="1036" y="71"/>
                  </a:lnTo>
                  <a:lnTo>
                    <a:pt x="933" y="71"/>
                  </a:lnTo>
                  <a:lnTo>
                    <a:pt x="933" y="21"/>
                  </a:lnTo>
                  <a:lnTo>
                    <a:pt x="1198" y="21"/>
                  </a:lnTo>
                  <a:lnTo>
                    <a:pt x="1198" y="71"/>
                  </a:lnTo>
                  <a:close/>
                  <a:moveTo>
                    <a:pt x="746" y="225"/>
                  </a:moveTo>
                  <a:lnTo>
                    <a:pt x="746" y="225"/>
                  </a:lnTo>
                  <a:cubicBezTo>
                    <a:pt x="746" y="204"/>
                    <a:pt x="741" y="188"/>
                    <a:pt x="731" y="177"/>
                  </a:cubicBezTo>
                  <a:cubicBezTo>
                    <a:pt x="721" y="165"/>
                    <a:pt x="708" y="159"/>
                    <a:pt x="691" y="159"/>
                  </a:cubicBezTo>
                  <a:cubicBezTo>
                    <a:pt x="675" y="159"/>
                    <a:pt x="660" y="165"/>
                    <a:pt x="649" y="177"/>
                  </a:cubicBezTo>
                  <a:cubicBezTo>
                    <a:pt x="637" y="190"/>
                    <a:pt x="630" y="205"/>
                    <a:pt x="627" y="225"/>
                  </a:cubicBezTo>
                  <a:lnTo>
                    <a:pt x="746" y="225"/>
                  </a:lnTo>
                  <a:close/>
                  <a:moveTo>
                    <a:pt x="802" y="266"/>
                  </a:moveTo>
                  <a:lnTo>
                    <a:pt x="802" y="266"/>
                  </a:lnTo>
                  <a:lnTo>
                    <a:pt x="627" y="266"/>
                  </a:lnTo>
                  <a:cubicBezTo>
                    <a:pt x="628" y="289"/>
                    <a:pt x="635" y="308"/>
                    <a:pt x="649" y="320"/>
                  </a:cubicBezTo>
                  <a:cubicBezTo>
                    <a:pt x="663" y="333"/>
                    <a:pt x="682" y="339"/>
                    <a:pt x="707" y="339"/>
                  </a:cubicBezTo>
                  <a:cubicBezTo>
                    <a:pt x="734" y="339"/>
                    <a:pt x="759" y="331"/>
                    <a:pt x="782" y="315"/>
                  </a:cubicBezTo>
                  <a:lnTo>
                    <a:pt x="782" y="362"/>
                  </a:lnTo>
                  <a:cubicBezTo>
                    <a:pt x="759" y="376"/>
                    <a:pt x="728" y="384"/>
                    <a:pt x="689" y="384"/>
                  </a:cubicBezTo>
                  <a:cubicBezTo>
                    <a:pt x="652" y="384"/>
                    <a:pt x="622" y="372"/>
                    <a:pt x="601" y="349"/>
                  </a:cubicBezTo>
                  <a:cubicBezTo>
                    <a:pt x="579" y="326"/>
                    <a:pt x="569" y="293"/>
                    <a:pt x="569" y="251"/>
                  </a:cubicBezTo>
                  <a:cubicBezTo>
                    <a:pt x="569" y="211"/>
                    <a:pt x="581" y="179"/>
                    <a:pt x="604" y="154"/>
                  </a:cubicBezTo>
                  <a:cubicBezTo>
                    <a:pt x="628" y="129"/>
                    <a:pt x="657" y="117"/>
                    <a:pt x="692" y="117"/>
                  </a:cubicBezTo>
                  <a:cubicBezTo>
                    <a:pt x="727" y="117"/>
                    <a:pt x="754" y="128"/>
                    <a:pt x="773" y="150"/>
                  </a:cubicBezTo>
                  <a:cubicBezTo>
                    <a:pt x="792" y="173"/>
                    <a:pt x="802" y="204"/>
                    <a:pt x="802" y="244"/>
                  </a:cubicBezTo>
                  <a:lnTo>
                    <a:pt x="802" y="266"/>
                  </a:lnTo>
                  <a:close/>
                  <a:moveTo>
                    <a:pt x="526" y="378"/>
                  </a:moveTo>
                  <a:lnTo>
                    <a:pt x="526" y="378"/>
                  </a:lnTo>
                  <a:lnTo>
                    <a:pt x="468" y="378"/>
                  </a:lnTo>
                  <a:lnTo>
                    <a:pt x="468" y="238"/>
                  </a:lnTo>
                  <a:cubicBezTo>
                    <a:pt x="468" y="188"/>
                    <a:pt x="451" y="163"/>
                    <a:pt x="417" y="163"/>
                  </a:cubicBezTo>
                  <a:cubicBezTo>
                    <a:pt x="400" y="163"/>
                    <a:pt x="386" y="170"/>
                    <a:pt x="374" y="184"/>
                  </a:cubicBezTo>
                  <a:cubicBezTo>
                    <a:pt x="362" y="199"/>
                    <a:pt x="357" y="218"/>
                    <a:pt x="357" y="240"/>
                  </a:cubicBezTo>
                  <a:lnTo>
                    <a:pt x="357" y="378"/>
                  </a:lnTo>
                  <a:lnTo>
                    <a:pt x="298" y="378"/>
                  </a:lnTo>
                  <a:lnTo>
                    <a:pt x="298" y="0"/>
                  </a:lnTo>
                  <a:lnTo>
                    <a:pt x="357" y="0"/>
                  </a:lnTo>
                  <a:lnTo>
                    <a:pt x="357" y="165"/>
                  </a:lnTo>
                  <a:lnTo>
                    <a:pt x="358" y="165"/>
                  </a:lnTo>
                  <a:cubicBezTo>
                    <a:pt x="377" y="133"/>
                    <a:pt x="405" y="117"/>
                    <a:pt x="441" y="117"/>
                  </a:cubicBezTo>
                  <a:cubicBezTo>
                    <a:pt x="497" y="117"/>
                    <a:pt x="526" y="151"/>
                    <a:pt x="526" y="221"/>
                  </a:cubicBezTo>
                  <a:lnTo>
                    <a:pt x="526" y="378"/>
                  </a:lnTo>
                  <a:close/>
                  <a:moveTo>
                    <a:pt x="265" y="71"/>
                  </a:moveTo>
                  <a:lnTo>
                    <a:pt x="265" y="71"/>
                  </a:lnTo>
                  <a:lnTo>
                    <a:pt x="162" y="71"/>
                  </a:lnTo>
                  <a:lnTo>
                    <a:pt x="162" y="378"/>
                  </a:lnTo>
                  <a:lnTo>
                    <a:pt x="102" y="378"/>
                  </a:lnTo>
                  <a:lnTo>
                    <a:pt x="102" y="71"/>
                  </a:lnTo>
                  <a:lnTo>
                    <a:pt x="0" y="71"/>
                  </a:lnTo>
                  <a:lnTo>
                    <a:pt x="0" y="21"/>
                  </a:lnTo>
                  <a:lnTo>
                    <a:pt x="265" y="21"/>
                  </a:lnTo>
                  <a:lnTo>
                    <a:pt x="265" y="71"/>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7207643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130885658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2335955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Tree>
    <p:extLst>
      <p:ext uri="{BB962C8B-B14F-4D97-AF65-F5344CB8AC3E}">
        <p14:creationId xmlns:p14="http://schemas.microsoft.com/office/powerpoint/2010/main" val="215170057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7004939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295567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8397602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61312278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02735740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D83B0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F28077D6-7EB1-4B7E-84A0-48374B645BA8}"/>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9385043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3633176217"/>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67935070"/>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text side by side">
    <p:bg bwMode="ltGray">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a:noFill/>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90893270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02846397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502554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1"/>
      </p:bgRef>
    </p:bg>
    <p:spTree>
      <p:nvGrpSpPr>
        <p:cNvPr id="1" name=""/>
        <p:cNvGrpSpPr/>
        <p:nvPr/>
      </p:nvGrpSpPr>
      <p:grpSpPr>
        <a:xfrm>
          <a:off x="0" y="0"/>
          <a:ext cx="0" cy="0"/>
          <a:chOff x="0" y="0"/>
          <a:chExt cx="0" cy="0"/>
        </a:xfrm>
      </p:grpSpPr>
      <p:pic>
        <p:nvPicPr>
          <p:cNvPr id="7" name="Picture 6" descr="Microsoft Ignite The Tour graphic">
            <a:extLst>
              <a:ext uri="{FF2B5EF4-FFF2-40B4-BE49-F238E27FC236}">
                <a16:creationId xmlns:a16="http://schemas.microsoft.com/office/drawing/2014/main" id="{BDA19F52-F45D-499E-8B0F-24F4B6A6DB8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145970" y="0"/>
            <a:ext cx="9046030" cy="6858000"/>
          </a:xfrm>
          <a:prstGeom prst="rect">
            <a:avLst/>
          </a:prstGeom>
        </p:spPr>
      </p:pic>
      <p:sp>
        <p:nvSpPr>
          <p:cNvPr id="2" name="Title 1"/>
          <p:cNvSpPr>
            <a:spLocks noGrp="1"/>
          </p:cNvSpPr>
          <p:nvPr>
            <p:ph type="title" hasCustomPrompt="1"/>
          </p:nvPr>
        </p:nvSpPr>
        <p:spPr>
          <a:xfrm>
            <a:off x="585216" y="3033223"/>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55107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8976025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3" orient="horz" pos="1910" userDrawn="1">
          <p15:clr>
            <a:srgbClr val="5ACBF0"/>
          </p15:clr>
        </p15:guide>
        <p15:guide id="4" orient="horz" pos="2505" userDrawn="1">
          <p15:clr>
            <a:srgbClr val="5ACBF0"/>
          </p15:clr>
        </p15:guide>
        <p15:guide id="5" pos="3840" userDrawn="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pic>
        <p:nvPicPr>
          <p:cNvPr id="6" name="Picture 5" descr="Microsoft Ignite The Tour graphic">
            <a:extLst>
              <a:ext uri="{FF2B5EF4-FFF2-40B4-BE49-F238E27FC236}">
                <a16:creationId xmlns:a16="http://schemas.microsoft.com/office/drawing/2014/main" id="{5FCA0D90-4EC8-4E96-A729-DB2812B06208}"/>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965371" y="-1"/>
            <a:ext cx="6226629" cy="6858001"/>
          </a:xfrm>
          <a:prstGeom prst="rect">
            <a:avLst/>
          </a:prstGeom>
        </p:spPr>
      </p:pic>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503582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3840" userDrawn="1">
          <p15:clr>
            <a:srgbClr val="5ACBF0"/>
          </p15:clr>
        </p15:guide>
        <p15:guide id="3" orient="horz" pos="1911" userDrawn="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43058790"/>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10" name="Picture 9" descr="Microsoft Ignite The Tour graphic">
            <a:extLst>
              <a:ext uri="{FF2B5EF4-FFF2-40B4-BE49-F238E27FC236}">
                <a16:creationId xmlns:a16="http://schemas.microsoft.com/office/drawing/2014/main" id="{36F1C851-4FAB-44D0-8FE4-F7187E5321E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906486" y="0"/>
            <a:ext cx="9285514" cy="6858000"/>
          </a:xfrm>
          <a:prstGeom prst="rect">
            <a:avLst/>
          </a:prstGeom>
        </p:spPr>
      </p:pic>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userDrawn="1">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9250691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1_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5158237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pic>
        <p:nvPicPr>
          <p:cNvPr id="5" name="Picture 4" descr="Microsoft Ignite The Tour graphic">
            <a:extLst>
              <a:ext uri="{FF2B5EF4-FFF2-40B4-BE49-F238E27FC236}">
                <a16:creationId xmlns:a16="http://schemas.microsoft.com/office/drawing/2014/main" id="{CFBD1E6B-D26A-48D5-BD12-9761C147E69F}"/>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2906486" y="0"/>
            <a:ext cx="9285514" cy="6858000"/>
          </a:xfrm>
          <a:prstGeom prst="rect">
            <a:avLst/>
          </a:prstGeom>
        </p:spPr>
      </p:pic>
      <p:grpSp>
        <p:nvGrpSpPr>
          <p:cNvPr id="9" name="Group 4" descr="Microsoft Ignite The Tour logo">
            <a:extLst>
              <a:ext uri="{FF2B5EF4-FFF2-40B4-BE49-F238E27FC236}">
                <a16:creationId xmlns:a16="http://schemas.microsoft.com/office/drawing/2014/main" id="{147F2C60-DDCE-4C1B-AEA3-F213C4F1E781}"/>
              </a:ext>
            </a:extLst>
          </p:cNvPr>
          <p:cNvGrpSpPr>
            <a:grpSpLocks noChangeAspect="1"/>
          </p:cNvGrpSpPr>
          <p:nvPr userDrawn="1"/>
        </p:nvGrpSpPr>
        <p:grpSpPr bwMode="black">
          <a:xfrm>
            <a:off x="537712" y="2913735"/>
            <a:ext cx="4655288" cy="1284967"/>
            <a:chOff x="342" y="1465"/>
            <a:chExt cx="2565" cy="708"/>
          </a:xfrm>
        </p:grpSpPr>
        <p:sp>
          <p:nvSpPr>
            <p:cNvPr id="10" name="Freeform 5">
              <a:extLst>
                <a:ext uri="{FF2B5EF4-FFF2-40B4-BE49-F238E27FC236}">
                  <a16:creationId xmlns:a16="http://schemas.microsoft.com/office/drawing/2014/main" id="{5C8A7BA6-FE12-4B47-8B9C-2C33A4629346}"/>
                </a:ext>
              </a:extLst>
            </p:cNvPr>
            <p:cNvSpPr>
              <a:spLocks noChangeAspect="1" noEditPoints="1"/>
            </p:cNvSpPr>
            <p:nvPr userDrawn="1"/>
          </p:nvSpPr>
          <p:spPr bwMode="black">
            <a:xfrm>
              <a:off x="368" y="1465"/>
              <a:ext cx="2539" cy="373"/>
            </a:xfrm>
            <a:custGeom>
              <a:avLst/>
              <a:gdLst>
                <a:gd name="T0" fmla="*/ 3327 w 3480"/>
                <a:gd name="T1" fmla="*/ 182 h 502"/>
                <a:gd name="T2" fmla="*/ 3305 w 3480"/>
                <a:gd name="T3" fmla="*/ 271 h 502"/>
                <a:gd name="T4" fmla="*/ 3367 w 3480"/>
                <a:gd name="T5" fmla="*/ 388 h 502"/>
                <a:gd name="T6" fmla="*/ 3451 w 3480"/>
                <a:gd name="T7" fmla="*/ 155 h 502"/>
                <a:gd name="T8" fmla="*/ 3176 w 3480"/>
                <a:gd name="T9" fmla="*/ 388 h 502"/>
                <a:gd name="T10" fmla="*/ 3101 w 3480"/>
                <a:gd name="T11" fmla="*/ 128 h 502"/>
                <a:gd name="T12" fmla="*/ 3221 w 3480"/>
                <a:gd name="T13" fmla="*/ 173 h 502"/>
                <a:gd name="T14" fmla="*/ 3221 w 3480"/>
                <a:gd name="T15" fmla="*/ 334 h 502"/>
                <a:gd name="T16" fmla="*/ 2957 w 3480"/>
                <a:gd name="T17" fmla="*/ 128 h 502"/>
                <a:gd name="T18" fmla="*/ 2962 w 3480"/>
                <a:gd name="T19" fmla="*/ 65 h 502"/>
                <a:gd name="T20" fmla="*/ 3021 w 3480"/>
                <a:gd name="T21" fmla="*/ 41 h 502"/>
                <a:gd name="T22" fmla="*/ 2843 w 3480"/>
                <a:gd name="T23" fmla="*/ 382 h 502"/>
                <a:gd name="T24" fmla="*/ 2731 w 3480"/>
                <a:gd name="T25" fmla="*/ 382 h 502"/>
                <a:gd name="T26" fmla="*/ 2732 w 3480"/>
                <a:gd name="T27" fmla="*/ 170 h 502"/>
                <a:gd name="T28" fmla="*/ 2555 w 3480"/>
                <a:gd name="T29" fmla="*/ 266 h 502"/>
                <a:gd name="T30" fmla="*/ 2441 w 3480"/>
                <a:gd name="T31" fmla="*/ 192 h 502"/>
                <a:gd name="T32" fmla="*/ 2555 w 3480"/>
                <a:gd name="T33" fmla="*/ 266 h 502"/>
                <a:gd name="T34" fmla="*/ 2383 w 3480"/>
                <a:gd name="T35" fmla="*/ 433 h 502"/>
                <a:gd name="T36" fmla="*/ 2467 w 3480"/>
                <a:gd name="T37" fmla="*/ 388 h 502"/>
                <a:gd name="T38" fmla="*/ 2553 w 3480"/>
                <a:gd name="T39" fmla="*/ 163 h 502"/>
                <a:gd name="T40" fmla="*/ 2313 w 3480"/>
                <a:gd name="T41" fmla="*/ 382 h 502"/>
                <a:gd name="T42" fmla="*/ 2313 w 3480"/>
                <a:gd name="T43" fmla="*/ 382 h 502"/>
                <a:gd name="T44" fmla="*/ 2023 w 3480"/>
                <a:gd name="T45" fmla="*/ 52 h 502"/>
                <a:gd name="T46" fmla="*/ 1864 w 3480"/>
                <a:gd name="T47" fmla="*/ 128 h 502"/>
                <a:gd name="T48" fmla="*/ 1899 w 3480"/>
                <a:gd name="T49" fmla="*/ 0 h 502"/>
                <a:gd name="T50" fmla="*/ 1763 w 3480"/>
                <a:gd name="T51" fmla="*/ 173 h 502"/>
                <a:gd name="T52" fmla="*/ 1922 w 3480"/>
                <a:gd name="T53" fmla="*/ 173 h 502"/>
                <a:gd name="T54" fmla="*/ 2084 w 3480"/>
                <a:gd name="T55" fmla="*/ 380 h 502"/>
                <a:gd name="T56" fmla="*/ 2023 w 3480"/>
                <a:gd name="T57" fmla="*/ 173 h 502"/>
                <a:gd name="T58" fmla="*/ 1541 w 3480"/>
                <a:gd name="T59" fmla="*/ 256 h 502"/>
                <a:gd name="T60" fmla="*/ 1667 w 3480"/>
                <a:gd name="T61" fmla="*/ 190 h 502"/>
                <a:gd name="T62" fmla="*/ 1481 w 3480"/>
                <a:gd name="T63" fmla="*/ 258 h 502"/>
                <a:gd name="T64" fmla="*/ 1708 w 3480"/>
                <a:gd name="T65" fmla="*/ 352 h 502"/>
                <a:gd name="T66" fmla="*/ 1338 w 3480"/>
                <a:gd name="T67" fmla="*/ 345 h 502"/>
                <a:gd name="T68" fmla="*/ 1332 w 3480"/>
                <a:gd name="T69" fmla="*/ 272 h 502"/>
                <a:gd name="T70" fmla="*/ 1275 w 3480"/>
                <a:gd name="T71" fmla="*/ 164 h 502"/>
                <a:gd name="T72" fmla="*/ 1434 w 3480"/>
                <a:gd name="T73" fmla="*/ 183 h 502"/>
                <a:gd name="T74" fmla="*/ 1324 w 3480"/>
                <a:gd name="T75" fmla="*/ 195 h 502"/>
                <a:gd name="T76" fmla="*/ 1406 w 3480"/>
                <a:gd name="T77" fmla="*/ 248 h 502"/>
                <a:gd name="T78" fmla="*/ 1414 w 3480"/>
                <a:gd name="T79" fmla="*/ 370 h 502"/>
                <a:gd name="T80" fmla="*/ 1097 w 3480"/>
                <a:gd name="T81" fmla="*/ 168 h 502"/>
                <a:gd name="T82" fmla="*/ 1150 w 3480"/>
                <a:gd name="T83" fmla="*/ 320 h 502"/>
                <a:gd name="T84" fmla="*/ 1094 w 3480"/>
                <a:gd name="T85" fmla="*/ 388 h 502"/>
                <a:gd name="T86" fmla="*/ 1194 w 3480"/>
                <a:gd name="T87" fmla="*/ 157 h 502"/>
                <a:gd name="T88" fmla="*/ 944 w 3480"/>
                <a:gd name="T89" fmla="*/ 182 h 502"/>
                <a:gd name="T90" fmla="*/ 796 w 3480"/>
                <a:gd name="T91" fmla="*/ 382 h 502"/>
                <a:gd name="T92" fmla="*/ 881 w 3480"/>
                <a:gd name="T93" fmla="*/ 138 h 502"/>
                <a:gd name="T94" fmla="*/ 743 w 3480"/>
                <a:gd name="T95" fmla="*/ 371 h 502"/>
                <a:gd name="T96" fmla="*/ 682 w 3480"/>
                <a:gd name="T97" fmla="*/ 122 h 502"/>
                <a:gd name="T98" fmla="*/ 603 w 3480"/>
                <a:gd name="T99" fmla="*/ 257 h 502"/>
                <a:gd name="T100" fmla="*/ 499 w 3480"/>
                <a:gd name="T101" fmla="*/ 382 h 502"/>
                <a:gd name="T102" fmla="*/ 499 w 3480"/>
                <a:gd name="T103" fmla="*/ 382 h 502"/>
                <a:gd name="T104" fmla="*/ 446 w 3480"/>
                <a:gd name="T105" fmla="*/ 18 h 502"/>
                <a:gd name="T106" fmla="*/ 470 w 3480"/>
                <a:gd name="T107" fmla="*/ 74 h 502"/>
                <a:gd name="T108" fmla="*/ 329 w 3480"/>
                <a:gd name="T109" fmla="*/ 82 h 502"/>
                <a:gd name="T110" fmla="*/ 63 w 3480"/>
                <a:gd name="T111" fmla="*/ 118 h 502"/>
                <a:gd name="T112" fmla="*/ 0 w 3480"/>
                <a:gd name="T113" fmla="*/ 382 h 502"/>
                <a:gd name="T114" fmla="*/ 193 w 3480"/>
                <a:gd name="T115" fmla="*/ 30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480" h="502">
                  <a:moveTo>
                    <a:pt x="3424" y="230"/>
                  </a:moveTo>
                  <a:lnTo>
                    <a:pt x="3424" y="230"/>
                  </a:lnTo>
                  <a:cubicBezTo>
                    <a:pt x="3423" y="209"/>
                    <a:pt x="3419" y="193"/>
                    <a:pt x="3409" y="181"/>
                  </a:cubicBezTo>
                  <a:cubicBezTo>
                    <a:pt x="3399" y="170"/>
                    <a:pt x="3386" y="164"/>
                    <a:pt x="3369" y="164"/>
                  </a:cubicBezTo>
                  <a:cubicBezTo>
                    <a:pt x="3352" y="164"/>
                    <a:pt x="3338" y="170"/>
                    <a:pt x="3327" y="182"/>
                  </a:cubicBezTo>
                  <a:cubicBezTo>
                    <a:pt x="3315" y="194"/>
                    <a:pt x="3308" y="210"/>
                    <a:pt x="3305" y="230"/>
                  </a:cubicBezTo>
                  <a:lnTo>
                    <a:pt x="3424" y="230"/>
                  </a:lnTo>
                  <a:close/>
                  <a:moveTo>
                    <a:pt x="3480" y="271"/>
                  </a:moveTo>
                  <a:lnTo>
                    <a:pt x="3480" y="271"/>
                  </a:lnTo>
                  <a:lnTo>
                    <a:pt x="3305" y="271"/>
                  </a:lnTo>
                  <a:cubicBezTo>
                    <a:pt x="3306" y="294"/>
                    <a:pt x="3313" y="312"/>
                    <a:pt x="3327" y="325"/>
                  </a:cubicBezTo>
                  <a:cubicBezTo>
                    <a:pt x="3341" y="338"/>
                    <a:pt x="3360" y="344"/>
                    <a:pt x="3384" y="344"/>
                  </a:cubicBezTo>
                  <a:cubicBezTo>
                    <a:pt x="3412" y="344"/>
                    <a:pt x="3437" y="336"/>
                    <a:pt x="3460" y="320"/>
                  </a:cubicBezTo>
                  <a:lnTo>
                    <a:pt x="3460" y="366"/>
                  </a:lnTo>
                  <a:cubicBezTo>
                    <a:pt x="3436" y="381"/>
                    <a:pt x="3405" y="388"/>
                    <a:pt x="3367" y="388"/>
                  </a:cubicBezTo>
                  <a:cubicBezTo>
                    <a:pt x="3329" y="388"/>
                    <a:pt x="3300" y="377"/>
                    <a:pt x="3279" y="354"/>
                  </a:cubicBezTo>
                  <a:cubicBezTo>
                    <a:pt x="3257" y="330"/>
                    <a:pt x="3246" y="298"/>
                    <a:pt x="3246" y="256"/>
                  </a:cubicBezTo>
                  <a:cubicBezTo>
                    <a:pt x="3246" y="216"/>
                    <a:pt x="3258" y="184"/>
                    <a:pt x="3282" y="159"/>
                  </a:cubicBezTo>
                  <a:cubicBezTo>
                    <a:pt x="3305" y="134"/>
                    <a:pt x="3335" y="122"/>
                    <a:pt x="3370" y="122"/>
                  </a:cubicBezTo>
                  <a:cubicBezTo>
                    <a:pt x="3405" y="122"/>
                    <a:pt x="3432" y="133"/>
                    <a:pt x="3451" y="155"/>
                  </a:cubicBezTo>
                  <a:cubicBezTo>
                    <a:pt x="3470" y="178"/>
                    <a:pt x="3480" y="209"/>
                    <a:pt x="3480" y="248"/>
                  </a:cubicBezTo>
                  <a:lnTo>
                    <a:pt x="3480" y="271"/>
                  </a:lnTo>
                  <a:close/>
                  <a:moveTo>
                    <a:pt x="3221" y="380"/>
                  </a:moveTo>
                  <a:lnTo>
                    <a:pt x="3221" y="380"/>
                  </a:lnTo>
                  <a:cubicBezTo>
                    <a:pt x="3209" y="385"/>
                    <a:pt x="3194" y="388"/>
                    <a:pt x="3176" y="388"/>
                  </a:cubicBezTo>
                  <a:cubicBezTo>
                    <a:pt x="3126" y="388"/>
                    <a:pt x="3101" y="364"/>
                    <a:pt x="3101" y="317"/>
                  </a:cubicBezTo>
                  <a:lnTo>
                    <a:pt x="3101" y="173"/>
                  </a:lnTo>
                  <a:lnTo>
                    <a:pt x="3059" y="173"/>
                  </a:lnTo>
                  <a:lnTo>
                    <a:pt x="3059" y="128"/>
                  </a:lnTo>
                  <a:lnTo>
                    <a:pt x="3101" y="128"/>
                  </a:lnTo>
                  <a:lnTo>
                    <a:pt x="3101" y="69"/>
                  </a:lnTo>
                  <a:lnTo>
                    <a:pt x="3159" y="52"/>
                  </a:lnTo>
                  <a:lnTo>
                    <a:pt x="3159" y="128"/>
                  </a:lnTo>
                  <a:lnTo>
                    <a:pt x="3221" y="128"/>
                  </a:lnTo>
                  <a:lnTo>
                    <a:pt x="3221" y="173"/>
                  </a:lnTo>
                  <a:lnTo>
                    <a:pt x="3159" y="173"/>
                  </a:lnTo>
                  <a:lnTo>
                    <a:pt x="3159" y="300"/>
                  </a:lnTo>
                  <a:cubicBezTo>
                    <a:pt x="3159" y="315"/>
                    <a:pt x="3162" y="326"/>
                    <a:pt x="3168" y="333"/>
                  </a:cubicBezTo>
                  <a:cubicBezTo>
                    <a:pt x="3173" y="339"/>
                    <a:pt x="3182" y="342"/>
                    <a:pt x="3195" y="342"/>
                  </a:cubicBezTo>
                  <a:cubicBezTo>
                    <a:pt x="3205" y="342"/>
                    <a:pt x="3213" y="339"/>
                    <a:pt x="3221" y="334"/>
                  </a:cubicBezTo>
                  <a:lnTo>
                    <a:pt x="3221" y="380"/>
                  </a:lnTo>
                  <a:close/>
                  <a:moveTo>
                    <a:pt x="3015" y="382"/>
                  </a:moveTo>
                  <a:lnTo>
                    <a:pt x="3015" y="382"/>
                  </a:lnTo>
                  <a:lnTo>
                    <a:pt x="2957" y="382"/>
                  </a:lnTo>
                  <a:lnTo>
                    <a:pt x="2957" y="128"/>
                  </a:lnTo>
                  <a:lnTo>
                    <a:pt x="3015" y="128"/>
                  </a:lnTo>
                  <a:lnTo>
                    <a:pt x="3015" y="382"/>
                  </a:lnTo>
                  <a:close/>
                  <a:moveTo>
                    <a:pt x="2986" y="74"/>
                  </a:moveTo>
                  <a:lnTo>
                    <a:pt x="2986" y="74"/>
                  </a:lnTo>
                  <a:cubicBezTo>
                    <a:pt x="2976" y="74"/>
                    <a:pt x="2968" y="71"/>
                    <a:pt x="2962" y="65"/>
                  </a:cubicBezTo>
                  <a:cubicBezTo>
                    <a:pt x="2955" y="59"/>
                    <a:pt x="2951" y="51"/>
                    <a:pt x="2951" y="41"/>
                  </a:cubicBezTo>
                  <a:cubicBezTo>
                    <a:pt x="2951" y="32"/>
                    <a:pt x="2955" y="24"/>
                    <a:pt x="2962" y="18"/>
                  </a:cubicBezTo>
                  <a:cubicBezTo>
                    <a:pt x="2968" y="11"/>
                    <a:pt x="2976" y="8"/>
                    <a:pt x="2986" y="8"/>
                  </a:cubicBezTo>
                  <a:cubicBezTo>
                    <a:pt x="2996" y="8"/>
                    <a:pt x="3004" y="11"/>
                    <a:pt x="3011" y="18"/>
                  </a:cubicBezTo>
                  <a:cubicBezTo>
                    <a:pt x="3018" y="24"/>
                    <a:pt x="3021" y="32"/>
                    <a:pt x="3021" y="41"/>
                  </a:cubicBezTo>
                  <a:cubicBezTo>
                    <a:pt x="3021" y="50"/>
                    <a:pt x="3018" y="58"/>
                    <a:pt x="3011" y="64"/>
                  </a:cubicBezTo>
                  <a:cubicBezTo>
                    <a:pt x="3004" y="71"/>
                    <a:pt x="2996" y="74"/>
                    <a:pt x="2986" y="74"/>
                  </a:cubicBezTo>
                  <a:close/>
                  <a:moveTo>
                    <a:pt x="2901" y="382"/>
                  </a:moveTo>
                  <a:lnTo>
                    <a:pt x="2901" y="382"/>
                  </a:lnTo>
                  <a:lnTo>
                    <a:pt x="2843" y="382"/>
                  </a:lnTo>
                  <a:lnTo>
                    <a:pt x="2843" y="239"/>
                  </a:lnTo>
                  <a:cubicBezTo>
                    <a:pt x="2843" y="191"/>
                    <a:pt x="2826" y="167"/>
                    <a:pt x="2792" y="167"/>
                  </a:cubicBezTo>
                  <a:cubicBezTo>
                    <a:pt x="2774" y="167"/>
                    <a:pt x="2760" y="174"/>
                    <a:pt x="2748" y="187"/>
                  </a:cubicBezTo>
                  <a:cubicBezTo>
                    <a:pt x="2737" y="200"/>
                    <a:pt x="2731" y="217"/>
                    <a:pt x="2731" y="237"/>
                  </a:cubicBezTo>
                  <a:lnTo>
                    <a:pt x="2731" y="382"/>
                  </a:lnTo>
                  <a:lnTo>
                    <a:pt x="2673" y="382"/>
                  </a:lnTo>
                  <a:lnTo>
                    <a:pt x="2673" y="128"/>
                  </a:lnTo>
                  <a:lnTo>
                    <a:pt x="2731" y="128"/>
                  </a:lnTo>
                  <a:lnTo>
                    <a:pt x="2731" y="170"/>
                  </a:lnTo>
                  <a:lnTo>
                    <a:pt x="2732" y="170"/>
                  </a:lnTo>
                  <a:cubicBezTo>
                    <a:pt x="2751" y="138"/>
                    <a:pt x="2779" y="122"/>
                    <a:pt x="2815" y="122"/>
                  </a:cubicBezTo>
                  <a:cubicBezTo>
                    <a:pt x="2843" y="122"/>
                    <a:pt x="2864" y="131"/>
                    <a:pt x="2879" y="149"/>
                  </a:cubicBezTo>
                  <a:cubicBezTo>
                    <a:pt x="2893" y="167"/>
                    <a:pt x="2901" y="193"/>
                    <a:pt x="2901" y="227"/>
                  </a:cubicBezTo>
                  <a:lnTo>
                    <a:pt x="2901" y="382"/>
                  </a:lnTo>
                  <a:close/>
                  <a:moveTo>
                    <a:pt x="2555" y="266"/>
                  </a:moveTo>
                  <a:lnTo>
                    <a:pt x="2555" y="266"/>
                  </a:lnTo>
                  <a:lnTo>
                    <a:pt x="2555" y="233"/>
                  </a:lnTo>
                  <a:cubicBezTo>
                    <a:pt x="2555" y="215"/>
                    <a:pt x="2549" y="199"/>
                    <a:pt x="2537" y="187"/>
                  </a:cubicBezTo>
                  <a:cubicBezTo>
                    <a:pt x="2525" y="174"/>
                    <a:pt x="2510" y="168"/>
                    <a:pt x="2492" y="168"/>
                  </a:cubicBezTo>
                  <a:cubicBezTo>
                    <a:pt x="2470" y="168"/>
                    <a:pt x="2453" y="176"/>
                    <a:pt x="2441" y="192"/>
                  </a:cubicBezTo>
                  <a:cubicBezTo>
                    <a:pt x="2428" y="208"/>
                    <a:pt x="2422" y="231"/>
                    <a:pt x="2422" y="260"/>
                  </a:cubicBezTo>
                  <a:cubicBezTo>
                    <a:pt x="2422" y="285"/>
                    <a:pt x="2428" y="305"/>
                    <a:pt x="2440" y="320"/>
                  </a:cubicBezTo>
                  <a:cubicBezTo>
                    <a:pt x="2452" y="335"/>
                    <a:pt x="2468" y="342"/>
                    <a:pt x="2487" y="342"/>
                  </a:cubicBezTo>
                  <a:cubicBezTo>
                    <a:pt x="2507" y="342"/>
                    <a:pt x="2524" y="335"/>
                    <a:pt x="2536" y="321"/>
                  </a:cubicBezTo>
                  <a:cubicBezTo>
                    <a:pt x="2549" y="306"/>
                    <a:pt x="2555" y="288"/>
                    <a:pt x="2555" y="266"/>
                  </a:cubicBezTo>
                  <a:close/>
                  <a:moveTo>
                    <a:pt x="2612" y="362"/>
                  </a:moveTo>
                  <a:lnTo>
                    <a:pt x="2612" y="362"/>
                  </a:lnTo>
                  <a:cubicBezTo>
                    <a:pt x="2612" y="455"/>
                    <a:pt x="2565" y="502"/>
                    <a:pt x="2471" y="502"/>
                  </a:cubicBezTo>
                  <a:cubicBezTo>
                    <a:pt x="2437" y="502"/>
                    <a:pt x="2408" y="497"/>
                    <a:pt x="2383" y="486"/>
                  </a:cubicBezTo>
                  <a:lnTo>
                    <a:pt x="2383" y="433"/>
                  </a:lnTo>
                  <a:cubicBezTo>
                    <a:pt x="2411" y="449"/>
                    <a:pt x="2438" y="457"/>
                    <a:pt x="2463" y="457"/>
                  </a:cubicBezTo>
                  <a:cubicBezTo>
                    <a:pt x="2524" y="457"/>
                    <a:pt x="2554" y="427"/>
                    <a:pt x="2554" y="367"/>
                  </a:cubicBezTo>
                  <a:lnTo>
                    <a:pt x="2554" y="339"/>
                  </a:lnTo>
                  <a:lnTo>
                    <a:pt x="2553" y="339"/>
                  </a:lnTo>
                  <a:cubicBezTo>
                    <a:pt x="2534" y="372"/>
                    <a:pt x="2505" y="388"/>
                    <a:pt x="2467" y="388"/>
                  </a:cubicBezTo>
                  <a:cubicBezTo>
                    <a:pt x="2436" y="388"/>
                    <a:pt x="2411" y="377"/>
                    <a:pt x="2392" y="354"/>
                  </a:cubicBezTo>
                  <a:cubicBezTo>
                    <a:pt x="2372" y="332"/>
                    <a:pt x="2363" y="301"/>
                    <a:pt x="2363" y="263"/>
                  </a:cubicBezTo>
                  <a:cubicBezTo>
                    <a:pt x="2363" y="220"/>
                    <a:pt x="2373" y="185"/>
                    <a:pt x="2394" y="160"/>
                  </a:cubicBezTo>
                  <a:cubicBezTo>
                    <a:pt x="2414" y="134"/>
                    <a:pt x="2442" y="122"/>
                    <a:pt x="2478" y="122"/>
                  </a:cubicBezTo>
                  <a:cubicBezTo>
                    <a:pt x="2512" y="122"/>
                    <a:pt x="2537" y="135"/>
                    <a:pt x="2553" y="163"/>
                  </a:cubicBezTo>
                  <a:lnTo>
                    <a:pt x="2554" y="163"/>
                  </a:lnTo>
                  <a:lnTo>
                    <a:pt x="2554" y="128"/>
                  </a:lnTo>
                  <a:lnTo>
                    <a:pt x="2612" y="128"/>
                  </a:lnTo>
                  <a:lnTo>
                    <a:pt x="2612" y="362"/>
                  </a:lnTo>
                  <a:close/>
                  <a:moveTo>
                    <a:pt x="2313" y="382"/>
                  </a:moveTo>
                  <a:lnTo>
                    <a:pt x="2313" y="382"/>
                  </a:lnTo>
                  <a:lnTo>
                    <a:pt x="2251" y="382"/>
                  </a:lnTo>
                  <a:lnTo>
                    <a:pt x="2251" y="25"/>
                  </a:lnTo>
                  <a:lnTo>
                    <a:pt x="2313" y="25"/>
                  </a:lnTo>
                  <a:lnTo>
                    <a:pt x="2313" y="382"/>
                  </a:lnTo>
                  <a:close/>
                  <a:moveTo>
                    <a:pt x="2084" y="173"/>
                  </a:moveTo>
                  <a:lnTo>
                    <a:pt x="2084" y="173"/>
                  </a:lnTo>
                  <a:lnTo>
                    <a:pt x="2084" y="128"/>
                  </a:lnTo>
                  <a:lnTo>
                    <a:pt x="2023" y="128"/>
                  </a:lnTo>
                  <a:lnTo>
                    <a:pt x="2023" y="52"/>
                  </a:lnTo>
                  <a:lnTo>
                    <a:pt x="1965" y="69"/>
                  </a:lnTo>
                  <a:lnTo>
                    <a:pt x="1965" y="128"/>
                  </a:lnTo>
                  <a:lnTo>
                    <a:pt x="1924" y="128"/>
                  </a:lnTo>
                  <a:lnTo>
                    <a:pt x="1922" y="128"/>
                  </a:lnTo>
                  <a:lnTo>
                    <a:pt x="1864" y="128"/>
                  </a:lnTo>
                  <a:lnTo>
                    <a:pt x="1864" y="93"/>
                  </a:lnTo>
                  <a:cubicBezTo>
                    <a:pt x="1864" y="61"/>
                    <a:pt x="1878" y="45"/>
                    <a:pt x="1907" y="45"/>
                  </a:cubicBezTo>
                  <a:cubicBezTo>
                    <a:pt x="1917" y="45"/>
                    <a:pt x="1925" y="48"/>
                    <a:pt x="1933" y="52"/>
                  </a:cubicBezTo>
                  <a:lnTo>
                    <a:pt x="1933" y="5"/>
                  </a:lnTo>
                  <a:cubicBezTo>
                    <a:pt x="1925" y="2"/>
                    <a:pt x="1914" y="0"/>
                    <a:pt x="1899" y="0"/>
                  </a:cubicBezTo>
                  <a:cubicBezTo>
                    <a:pt x="1873" y="0"/>
                    <a:pt x="1851" y="7"/>
                    <a:pt x="1833" y="23"/>
                  </a:cubicBezTo>
                  <a:cubicBezTo>
                    <a:pt x="1815" y="38"/>
                    <a:pt x="1807" y="59"/>
                    <a:pt x="1807" y="86"/>
                  </a:cubicBezTo>
                  <a:lnTo>
                    <a:pt x="1807" y="128"/>
                  </a:lnTo>
                  <a:lnTo>
                    <a:pt x="1763" y="128"/>
                  </a:lnTo>
                  <a:lnTo>
                    <a:pt x="1763" y="173"/>
                  </a:lnTo>
                  <a:lnTo>
                    <a:pt x="1807" y="173"/>
                  </a:lnTo>
                  <a:lnTo>
                    <a:pt x="1807" y="382"/>
                  </a:lnTo>
                  <a:lnTo>
                    <a:pt x="1865" y="382"/>
                  </a:lnTo>
                  <a:lnTo>
                    <a:pt x="1865" y="173"/>
                  </a:lnTo>
                  <a:lnTo>
                    <a:pt x="1922" y="173"/>
                  </a:lnTo>
                  <a:lnTo>
                    <a:pt x="1924" y="173"/>
                  </a:lnTo>
                  <a:lnTo>
                    <a:pt x="1965" y="173"/>
                  </a:lnTo>
                  <a:lnTo>
                    <a:pt x="1965" y="317"/>
                  </a:lnTo>
                  <a:cubicBezTo>
                    <a:pt x="1965" y="364"/>
                    <a:pt x="1990" y="388"/>
                    <a:pt x="2039" y="388"/>
                  </a:cubicBezTo>
                  <a:cubicBezTo>
                    <a:pt x="2058" y="388"/>
                    <a:pt x="2073" y="385"/>
                    <a:pt x="2084" y="380"/>
                  </a:cubicBezTo>
                  <a:lnTo>
                    <a:pt x="2084" y="334"/>
                  </a:lnTo>
                  <a:cubicBezTo>
                    <a:pt x="2077" y="339"/>
                    <a:pt x="2068" y="342"/>
                    <a:pt x="2059" y="342"/>
                  </a:cubicBezTo>
                  <a:cubicBezTo>
                    <a:pt x="2046" y="342"/>
                    <a:pt x="2037" y="339"/>
                    <a:pt x="2031" y="333"/>
                  </a:cubicBezTo>
                  <a:cubicBezTo>
                    <a:pt x="2026" y="326"/>
                    <a:pt x="2023" y="315"/>
                    <a:pt x="2023" y="300"/>
                  </a:cubicBezTo>
                  <a:lnTo>
                    <a:pt x="2023" y="173"/>
                  </a:lnTo>
                  <a:lnTo>
                    <a:pt x="2084" y="173"/>
                  </a:lnTo>
                  <a:close/>
                  <a:moveTo>
                    <a:pt x="1614" y="168"/>
                  </a:moveTo>
                  <a:lnTo>
                    <a:pt x="1614" y="168"/>
                  </a:lnTo>
                  <a:cubicBezTo>
                    <a:pt x="1591" y="168"/>
                    <a:pt x="1573" y="175"/>
                    <a:pt x="1560" y="191"/>
                  </a:cubicBezTo>
                  <a:cubicBezTo>
                    <a:pt x="1547" y="207"/>
                    <a:pt x="1541" y="229"/>
                    <a:pt x="1541" y="256"/>
                  </a:cubicBezTo>
                  <a:cubicBezTo>
                    <a:pt x="1541" y="283"/>
                    <a:pt x="1547" y="304"/>
                    <a:pt x="1561" y="319"/>
                  </a:cubicBezTo>
                  <a:cubicBezTo>
                    <a:pt x="1574" y="335"/>
                    <a:pt x="1592" y="342"/>
                    <a:pt x="1614" y="342"/>
                  </a:cubicBezTo>
                  <a:cubicBezTo>
                    <a:pt x="1637" y="342"/>
                    <a:pt x="1654" y="335"/>
                    <a:pt x="1667" y="320"/>
                  </a:cubicBezTo>
                  <a:cubicBezTo>
                    <a:pt x="1679" y="305"/>
                    <a:pt x="1685" y="283"/>
                    <a:pt x="1685" y="255"/>
                  </a:cubicBezTo>
                  <a:cubicBezTo>
                    <a:pt x="1685" y="227"/>
                    <a:pt x="1679" y="206"/>
                    <a:pt x="1667" y="190"/>
                  </a:cubicBezTo>
                  <a:cubicBezTo>
                    <a:pt x="1654" y="175"/>
                    <a:pt x="1637" y="168"/>
                    <a:pt x="1614" y="168"/>
                  </a:cubicBezTo>
                  <a:close/>
                  <a:moveTo>
                    <a:pt x="1611" y="388"/>
                  </a:moveTo>
                  <a:lnTo>
                    <a:pt x="1611" y="388"/>
                  </a:lnTo>
                  <a:cubicBezTo>
                    <a:pt x="1572" y="388"/>
                    <a:pt x="1540" y="376"/>
                    <a:pt x="1517" y="353"/>
                  </a:cubicBezTo>
                  <a:cubicBezTo>
                    <a:pt x="1493" y="329"/>
                    <a:pt x="1481" y="297"/>
                    <a:pt x="1481" y="258"/>
                  </a:cubicBezTo>
                  <a:cubicBezTo>
                    <a:pt x="1481" y="215"/>
                    <a:pt x="1494" y="182"/>
                    <a:pt x="1518" y="158"/>
                  </a:cubicBezTo>
                  <a:cubicBezTo>
                    <a:pt x="1543" y="134"/>
                    <a:pt x="1576" y="122"/>
                    <a:pt x="1618" y="122"/>
                  </a:cubicBezTo>
                  <a:cubicBezTo>
                    <a:pt x="1658" y="122"/>
                    <a:pt x="1689" y="133"/>
                    <a:pt x="1711" y="157"/>
                  </a:cubicBezTo>
                  <a:cubicBezTo>
                    <a:pt x="1733" y="180"/>
                    <a:pt x="1744" y="212"/>
                    <a:pt x="1744" y="254"/>
                  </a:cubicBezTo>
                  <a:cubicBezTo>
                    <a:pt x="1744" y="295"/>
                    <a:pt x="1732" y="327"/>
                    <a:pt x="1708" y="352"/>
                  </a:cubicBezTo>
                  <a:cubicBezTo>
                    <a:pt x="1684" y="376"/>
                    <a:pt x="1652" y="388"/>
                    <a:pt x="1611" y="388"/>
                  </a:cubicBezTo>
                  <a:close/>
                  <a:moveTo>
                    <a:pt x="1266" y="374"/>
                  </a:moveTo>
                  <a:lnTo>
                    <a:pt x="1266" y="374"/>
                  </a:lnTo>
                  <a:lnTo>
                    <a:pt x="1266" y="321"/>
                  </a:lnTo>
                  <a:cubicBezTo>
                    <a:pt x="1287" y="337"/>
                    <a:pt x="1311" y="345"/>
                    <a:pt x="1338" y="345"/>
                  </a:cubicBezTo>
                  <a:cubicBezTo>
                    <a:pt x="1373" y="345"/>
                    <a:pt x="1390" y="335"/>
                    <a:pt x="1390" y="315"/>
                  </a:cubicBezTo>
                  <a:cubicBezTo>
                    <a:pt x="1390" y="309"/>
                    <a:pt x="1389" y="304"/>
                    <a:pt x="1386" y="300"/>
                  </a:cubicBezTo>
                  <a:cubicBezTo>
                    <a:pt x="1383" y="296"/>
                    <a:pt x="1378" y="292"/>
                    <a:pt x="1373" y="289"/>
                  </a:cubicBezTo>
                  <a:cubicBezTo>
                    <a:pt x="1368" y="286"/>
                    <a:pt x="1362" y="283"/>
                    <a:pt x="1355" y="281"/>
                  </a:cubicBezTo>
                  <a:cubicBezTo>
                    <a:pt x="1348" y="278"/>
                    <a:pt x="1341" y="275"/>
                    <a:pt x="1332" y="272"/>
                  </a:cubicBezTo>
                  <a:cubicBezTo>
                    <a:pt x="1322" y="268"/>
                    <a:pt x="1312" y="264"/>
                    <a:pt x="1304" y="259"/>
                  </a:cubicBezTo>
                  <a:cubicBezTo>
                    <a:pt x="1296" y="254"/>
                    <a:pt x="1289" y="249"/>
                    <a:pt x="1283" y="243"/>
                  </a:cubicBezTo>
                  <a:cubicBezTo>
                    <a:pt x="1277" y="237"/>
                    <a:pt x="1273" y="231"/>
                    <a:pt x="1270" y="223"/>
                  </a:cubicBezTo>
                  <a:cubicBezTo>
                    <a:pt x="1267" y="216"/>
                    <a:pt x="1266" y="207"/>
                    <a:pt x="1266" y="197"/>
                  </a:cubicBezTo>
                  <a:cubicBezTo>
                    <a:pt x="1266" y="185"/>
                    <a:pt x="1269" y="174"/>
                    <a:pt x="1275" y="164"/>
                  </a:cubicBezTo>
                  <a:cubicBezTo>
                    <a:pt x="1281" y="155"/>
                    <a:pt x="1288" y="147"/>
                    <a:pt x="1298" y="141"/>
                  </a:cubicBezTo>
                  <a:cubicBezTo>
                    <a:pt x="1308" y="134"/>
                    <a:pt x="1319" y="130"/>
                    <a:pt x="1332" y="126"/>
                  </a:cubicBezTo>
                  <a:cubicBezTo>
                    <a:pt x="1344" y="123"/>
                    <a:pt x="1357" y="122"/>
                    <a:pt x="1371" y="122"/>
                  </a:cubicBezTo>
                  <a:cubicBezTo>
                    <a:pt x="1394" y="122"/>
                    <a:pt x="1415" y="125"/>
                    <a:pt x="1434" y="132"/>
                  </a:cubicBezTo>
                  <a:lnTo>
                    <a:pt x="1434" y="183"/>
                  </a:lnTo>
                  <a:cubicBezTo>
                    <a:pt x="1416" y="170"/>
                    <a:pt x="1395" y="164"/>
                    <a:pt x="1372" y="164"/>
                  </a:cubicBezTo>
                  <a:cubicBezTo>
                    <a:pt x="1365" y="164"/>
                    <a:pt x="1358" y="165"/>
                    <a:pt x="1352" y="167"/>
                  </a:cubicBezTo>
                  <a:cubicBezTo>
                    <a:pt x="1346" y="168"/>
                    <a:pt x="1341" y="170"/>
                    <a:pt x="1337" y="173"/>
                  </a:cubicBezTo>
                  <a:cubicBezTo>
                    <a:pt x="1333" y="175"/>
                    <a:pt x="1330" y="179"/>
                    <a:pt x="1327" y="182"/>
                  </a:cubicBezTo>
                  <a:cubicBezTo>
                    <a:pt x="1325" y="186"/>
                    <a:pt x="1324" y="190"/>
                    <a:pt x="1324" y="195"/>
                  </a:cubicBezTo>
                  <a:cubicBezTo>
                    <a:pt x="1324" y="200"/>
                    <a:pt x="1325" y="205"/>
                    <a:pt x="1327" y="209"/>
                  </a:cubicBezTo>
                  <a:cubicBezTo>
                    <a:pt x="1330" y="212"/>
                    <a:pt x="1333" y="216"/>
                    <a:pt x="1338" y="219"/>
                  </a:cubicBezTo>
                  <a:cubicBezTo>
                    <a:pt x="1342" y="222"/>
                    <a:pt x="1348" y="224"/>
                    <a:pt x="1354" y="227"/>
                  </a:cubicBezTo>
                  <a:cubicBezTo>
                    <a:pt x="1361" y="229"/>
                    <a:pt x="1368" y="232"/>
                    <a:pt x="1376" y="234"/>
                  </a:cubicBezTo>
                  <a:cubicBezTo>
                    <a:pt x="1387" y="239"/>
                    <a:pt x="1397" y="244"/>
                    <a:pt x="1406" y="248"/>
                  </a:cubicBezTo>
                  <a:cubicBezTo>
                    <a:pt x="1415" y="253"/>
                    <a:pt x="1422" y="258"/>
                    <a:pt x="1428" y="264"/>
                  </a:cubicBezTo>
                  <a:cubicBezTo>
                    <a:pt x="1434" y="270"/>
                    <a:pt x="1439" y="277"/>
                    <a:pt x="1442" y="284"/>
                  </a:cubicBezTo>
                  <a:cubicBezTo>
                    <a:pt x="1446" y="292"/>
                    <a:pt x="1447" y="301"/>
                    <a:pt x="1447" y="312"/>
                  </a:cubicBezTo>
                  <a:cubicBezTo>
                    <a:pt x="1447" y="325"/>
                    <a:pt x="1444" y="336"/>
                    <a:pt x="1438" y="346"/>
                  </a:cubicBezTo>
                  <a:cubicBezTo>
                    <a:pt x="1432" y="355"/>
                    <a:pt x="1424" y="363"/>
                    <a:pt x="1414" y="370"/>
                  </a:cubicBezTo>
                  <a:cubicBezTo>
                    <a:pt x="1404" y="376"/>
                    <a:pt x="1393" y="381"/>
                    <a:pt x="1380" y="384"/>
                  </a:cubicBezTo>
                  <a:cubicBezTo>
                    <a:pt x="1367" y="387"/>
                    <a:pt x="1353" y="388"/>
                    <a:pt x="1339" y="388"/>
                  </a:cubicBezTo>
                  <a:cubicBezTo>
                    <a:pt x="1311" y="388"/>
                    <a:pt x="1286" y="384"/>
                    <a:pt x="1266" y="374"/>
                  </a:cubicBezTo>
                  <a:close/>
                  <a:moveTo>
                    <a:pt x="1097" y="168"/>
                  </a:moveTo>
                  <a:lnTo>
                    <a:pt x="1097" y="168"/>
                  </a:lnTo>
                  <a:cubicBezTo>
                    <a:pt x="1074" y="168"/>
                    <a:pt x="1056" y="175"/>
                    <a:pt x="1043" y="191"/>
                  </a:cubicBezTo>
                  <a:cubicBezTo>
                    <a:pt x="1030" y="207"/>
                    <a:pt x="1024" y="229"/>
                    <a:pt x="1024" y="256"/>
                  </a:cubicBezTo>
                  <a:cubicBezTo>
                    <a:pt x="1024" y="283"/>
                    <a:pt x="1030" y="304"/>
                    <a:pt x="1044" y="319"/>
                  </a:cubicBezTo>
                  <a:cubicBezTo>
                    <a:pt x="1057" y="335"/>
                    <a:pt x="1075" y="342"/>
                    <a:pt x="1097" y="342"/>
                  </a:cubicBezTo>
                  <a:cubicBezTo>
                    <a:pt x="1120" y="342"/>
                    <a:pt x="1137" y="335"/>
                    <a:pt x="1150" y="320"/>
                  </a:cubicBezTo>
                  <a:cubicBezTo>
                    <a:pt x="1162" y="305"/>
                    <a:pt x="1168" y="283"/>
                    <a:pt x="1168" y="255"/>
                  </a:cubicBezTo>
                  <a:cubicBezTo>
                    <a:pt x="1168" y="227"/>
                    <a:pt x="1162" y="206"/>
                    <a:pt x="1150" y="190"/>
                  </a:cubicBezTo>
                  <a:cubicBezTo>
                    <a:pt x="1137" y="175"/>
                    <a:pt x="1120" y="168"/>
                    <a:pt x="1097" y="168"/>
                  </a:cubicBezTo>
                  <a:close/>
                  <a:moveTo>
                    <a:pt x="1094" y="388"/>
                  </a:moveTo>
                  <a:lnTo>
                    <a:pt x="1094" y="388"/>
                  </a:lnTo>
                  <a:cubicBezTo>
                    <a:pt x="1055" y="388"/>
                    <a:pt x="1023" y="376"/>
                    <a:pt x="1000" y="353"/>
                  </a:cubicBezTo>
                  <a:cubicBezTo>
                    <a:pt x="976" y="329"/>
                    <a:pt x="964" y="297"/>
                    <a:pt x="964" y="258"/>
                  </a:cubicBezTo>
                  <a:cubicBezTo>
                    <a:pt x="964" y="215"/>
                    <a:pt x="977" y="182"/>
                    <a:pt x="1001" y="158"/>
                  </a:cubicBezTo>
                  <a:cubicBezTo>
                    <a:pt x="1026" y="134"/>
                    <a:pt x="1059" y="122"/>
                    <a:pt x="1101" y="122"/>
                  </a:cubicBezTo>
                  <a:cubicBezTo>
                    <a:pt x="1140" y="122"/>
                    <a:pt x="1172" y="133"/>
                    <a:pt x="1194" y="157"/>
                  </a:cubicBezTo>
                  <a:cubicBezTo>
                    <a:pt x="1216" y="180"/>
                    <a:pt x="1227" y="212"/>
                    <a:pt x="1227" y="254"/>
                  </a:cubicBezTo>
                  <a:cubicBezTo>
                    <a:pt x="1227" y="295"/>
                    <a:pt x="1215" y="327"/>
                    <a:pt x="1191" y="352"/>
                  </a:cubicBezTo>
                  <a:cubicBezTo>
                    <a:pt x="1167" y="376"/>
                    <a:pt x="1135" y="388"/>
                    <a:pt x="1094" y="388"/>
                  </a:cubicBezTo>
                  <a:close/>
                  <a:moveTo>
                    <a:pt x="944" y="182"/>
                  </a:moveTo>
                  <a:lnTo>
                    <a:pt x="944" y="182"/>
                  </a:lnTo>
                  <a:cubicBezTo>
                    <a:pt x="937" y="177"/>
                    <a:pt x="927" y="174"/>
                    <a:pt x="914" y="174"/>
                  </a:cubicBezTo>
                  <a:cubicBezTo>
                    <a:pt x="897" y="174"/>
                    <a:pt x="883" y="182"/>
                    <a:pt x="871" y="197"/>
                  </a:cubicBezTo>
                  <a:cubicBezTo>
                    <a:pt x="860" y="213"/>
                    <a:pt x="854" y="234"/>
                    <a:pt x="854" y="260"/>
                  </a:cubicBezTo>
                  <a:lnTo>
                    <a:pt x="854" y="382"/>
                  </a:lnTo>
                  <a:lnTo>
                    <a:pt x="796" y="382"/>
                  </a:lnTo>
                  <a:lnTo>
                    <a:pt x="796" y="128"/>
                  </a:lnTo>
                  <a:lnTo>
                    <a:pt x="854" y="128"/>
                  </a:lnTo>
                  <a:lnTo>
                    <a:pt x="854" y="180"/>
                  </a:lnTo>
                  <a:lnTo>
                    <a:pt x="855" y="180"/>
                  </a:lnTo>
                  <a:cubicBezTo>
                    <a:pt x="861" y="162"/>
                    <a:pt x="869" y="148"/>
                    <a:pt x="881" y="138"/>
                  </a:cubicBezTo>
                  <a:cubicBezTo>
                    <a:pt x="893" y="128"/>
                    <a:pt x="906" y="123"/>
                    <a:pt x="920" y="123"/>
                  </a:cubicBezTo>
                  <a:cubicBezTo>
                    <a:pt x="931" y="123"/>
                    <a:pt x="939" y="125"/>
                    <a:pt x="944" y="128"/>
                  </a:cubicBezTo>
                  <a:lnTo>
                    <a:pt x="944" y="182"/>
                  </a:lnTo>
                  <a:close/>
                  <a:moveTo>
                    <a:pt x="743" y="371"/>
                  </a:moveTo>
                  <a:lnTo>
                    <a:pt x="743" y="371"/>
                  </a:lnTo>
                  <a:cubicBezTo>
                    <a:pt x="723" y="382"/>
                    <a:pt x="698" y="388"/>
                    <a:pt x="670" y="388"/>
                  </a:cubicBezTo>
                  <a:cubicBezTo>
                    <a:pt x="632" y="388"/>
                    <a:pt x="602" y="376"/>
                    <a:pt x="578" y="353"/>
                  </a:cubicBezTo>
                  <a:cubicBezTo>
                    <a:pt x="555" y="329"/>
                    <a:pt x="544" y="299"/>
                    <a:pt x="544" y="261"/>
                  </a:cubicBezTo>
                  <a:cubicBezTo>
                    <a:pt x="544" y="219"/>
                    <a:pt x="556" y="185"/>
                    <a:pt x="581" y="160"/>
                  </a:cubicBezTo>
                  <a:cubicBezTo>
                    <a:pt x="606" y="134"/>
                    <a:pt x="640" y="122"/>
                    <a:pt x="682" y="122"/>
                  </a:cubicBezTo>
                  <a:cubicBezTo>
                    <a:pt x="705" y="122"/>
                    <a:pt x="726" y="126"/>
                    <a:pt x="743" y="134"/>
                  </a:cubicBezTo>
                  <a:lnTo>
                    <a:pt x="743" y="187"/>
                  </a:lnTo>
                  <a:cubicBezTo>
                    <a:pt x="726" y="174"/>
                    <a:pt x="707" y="168"/>
                    <a:pt x="686" y="168"/>
                  </a:cubicBezTo>
                  <a:cubicBezTo>
                    <a:pt x="662" y="168"/>
                    <a:pt x="642" y="176"/>
                    <a:pt x="626" y="192"/>
                  </a:cubicBezTo>
                  <a:cubicBezTo>
                    <a:pt x="611" y="209"/>
                    <a:pt x="603" y="230"/>
                    <a:pt x="603" y="257"/>
                  </a:cubicBezTo>
                  <a:cubicBezTo>
                    <a:pt x="603" y="284"/>
                    <a:pt x="610" y="304"/>
                    <a:pt x="625" y="320"/>
                  </a:cubicBezTo>
                  <a:cubicBezTo>
                    <a:pt x="640" y="335"/>
                    <a:pt x="659" y="342"/>
                    <a:pt x="684" y="342"/>
                  </a:cubicBezTo>
                  <a:cubicBezTo>
                    <a:pt x="705" y="342"/>
                    <a:pt x="725" y="335"/>
                    <a:pt x="743" y="320"/>
                  </a:cubicBezTo>
                  <a:lnTo>
                    <a:pt x="743" y="371"/>
                  </a:lnTo>
                  <a:close/>
                  <a:moveTo>
                    <a:pt x="499" y="382"/>
                  </a:moveTo>
                  <a:lnTo>
                    <a:pt x="499" y="382"/>
                  </a:lnTo>
                  <a:lnTo>
                    <a:pt x="441" y="382"/>
                  </a:lnTo>
                  <a:lnTo>
                    <a:pt x="441" y="128"/>
                  </a:lnTo>
                  <a:lnTo>
                    <a:pt x="499" y="128"/>
                  </a:lnTo>
                  <a:lnTo>
                    <a:pt x="499" y="382"/>
                  </a:lnTo>
                  <a:close/>
                  <a:moveTo>
                    <a:pt x="470" y="74"/>
                  </a:moveTo>
                  <a:lnTo>
                    <a:pt x="470" y="74"/>
                  </a:lnTo>
                  <a:cubicBezTo>
                    <a:pt x="461" y="74"/>
                    <a:pt x="453" y="71"/>
                    <a:pt x="446" y="65"/>
                  </a:cubicBezTo>
                  <a:cubicBezTo>
                    <a:pt x="439" y="59"/>
                    <a:pt x="436" y="51"/>
                    <a:pt x="436" y="41"/>
                  </a:cubicBezTo>
                  <a:cubicBezTo>
                    <a:pt x="436" y="32"/>
                    <a:pt x="439" y="24"/>
                    <a:pt x="446" y="18"/>
                  </a:cubicBezTo>
                  <a:cubicBezTo>
                    <a:pt x="453" y="11"/>
                    <a:pt x="461" y="8"/>
                    <a:pt x="470" y="8"/>
                  </a:cubicBezTo>
                  <a:cubicBezTo>
                    <a:pt x="480" y="8"/>
                    <a:pt x="489" y="11"/>
                    <a:pt x="495" y="18"/>
                  </a:cubicBezTo>
                  <a:cubicBezTo>
                    <a:pt x="502" y="24"/>
                    <a:pt x="506" y="32"/>
                    <a:pt x="506" y="41"/>
                  </a:cubicBezTo>
                  <a:cubicBezTo>
                    <a:pt x="506" y="50"/>
                    <a:pt x="502" y="58"/>
                    <a:pt x="495" y="64"/>
                  </a:cubicBezTo>
                  <a:cubicBezTo>
                    <a:pt x="489" y="71"/>
                    <a:pt x="480" y="74"/>
                    <a:pt x="470" y="74"/>
                  </a:cubicBezTo>
                  <a:close/>
                  <a:moveTo>
                    <a:pt x="385" y="382"/>
                  </a:moveTo>
                  <a:lnTo>
                    <a:pt x="385" y="382"/>
                  </a:lnTo>
                  <a:lnTo>
                    <a:pt x="326" y="382"/>
                  </a:lnTo>
                  <a:lnTo>
                    <a:pt x="326" y="151"/>
                  </a:lnTo>
                  <a:cubicBezTo>
                    <a:pt x="326" y="132"/>
                    <a:pt x="327" y="109"/>
                    <a:pt x="329" y="82"/>
                  </a:cubicBezTo>
                  <a:lnTo>
                    <a:pt x="328" y="82"/>
                  </a:lnTo>
                  <a:cubicBezTo>
                    <a:pt x="324" y="98"/>
                    <a:pt x="321" y="109"/>
                    <a:pt x="318" y="116"/>
                  </a:cubicBezTo>
                  <a:lnTo>
                    <a:pt x="211" y="382"/>
                  </a:lnTo>
                  <a:lnTo>
                    <a:pt x="170" y="382"/>
                  </a:lnTo>
                  <a:lnTo>
                    <a:pt x="63" y="118"/>
                  </a:lnTo>
                  <a:cubicBezTo>
                    <a:pt x="60" y="110"/>
                    <a:pt x="57" y="98"/>
                    <a:pt x="54" y="82"/>
                  </a:cubicBezTo>
                  <a:lnTo>
                    <a:pt x="53" y="82"/>
                  </a:lnTo>
                  <a:cubicBezTo>
                    <a:pt x="54" y="96"/>
                    <a:pt x="55" y="120"/>
                    <a:pt x="55" y="152"/>
                  </a:cubicBezTo>
                  <a:lnTo>
                    <a:pt x="55" y="382"/>
                  </a:lnTo>
                  <a:lnTo>
                    <a:pt x="0" y="382"/>
                  </a:lnTo>
                  <a:lnTo>
                    <a:pt x="0" y="25"/>
                  </a:lnTo>
                  <a:lnTo>
                    <a:pt x="83" y="25"/>
                  </a:lnTo>
                  <a:lnTo>
                    <a:pt x="178" y="263"/>
                  </a:lnTo>
                  <a:cubicBezTo>
                    <a:pt x="185" y="281"/>
                    <a:pt x="189" y="295"/>
                    <a:pt x="192" y="304"/>
                  </a:cubicBezTo>
                  <a:lnTo>
                    <a:pt x="193" y="304"/>
                  </a:lnTo>
                  <a:cubicBezTo>
                    <a:pt x="199" y="285"/>
                    <a:pt x="204" y="271"/>
                    <a:pt x="208" y="262"/>
                  </a:cubicBezTo>
                  <a:lnTo>
                    <a:pt x="304" y="25"/>
                  </a:lnTo>
                  <a:lnTo>
                    <a:pt x="385" y="25"/>
                  </a:lnTo>
                  <a:lnTo>
                    <a:pt x="385" y="382"/>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6">
              <a:extLst>
                <a:ext uri="{FF2B5EF4-FFF2-40B4-BE49-F238E27FC236}">
                  <a16:creationId xmlns:a16="http://schemas.microsoft.com/office/drawing/2014/main" id="{C93A63F9-CDCB-491F-879D-800E02564217}"/>
                </a:ext>
              </a:extLst>
            </p:cNvPr>
            <p:cNvSpPr>
              <a:spLocks noChangeAspect="1" noEditPoints="1"/>
            </p:cNvSpPr>
            <p:nvPr userDrawn="1"/>
          </p:nvSpPr>
          <p:spPr bwMode="black">
            <a:xfrm>
              <a:off x="342" y="1889"/>
              <a:ext cx="1389" cy="284"/>
            </a:xfrm>
            <a:custGeom>
              <a:avLst/>
              <a:gdLst>
                <a:gd name="T0" fmla="*/ 1904 w 1904"/>
                <a:gd name="T1" fmla="*/ 178 h 384"/>
                <a:gd name="T2" fmla="*/ 1831 w 1904"/>
                <a:gd name="T3" fmla="*/ 193 h 384"/>
                <a:gd name="T4" fmla="*/ 1814 w 1904"/>
                <a:gd name="T5" fmla="*/ 378 h 384"/>
                <a:gd name="T6" fmla="*/ 1756 w 1904"/>
                <a:gd name="T7" fmla="*/ 123 h 384"/>
                <a:gd name="T8" fmla="*/ 1814 w 1904"/>
                <a:gd name="T9" fmla="*/ 175 h 384"/>
                <a:gd name="T10" fmla="*/ 1841 w 1904"/>
                <a:gd name="T11" fmla="*/ 133 h 384"/>
                <a:gd name="T12" fmla="*/ 1904 w 1904"/>
                <a:gd name="T13" fmla="*/ 123 h 384"/>
                <a:gd name="T14" fmla="*/ 1698 w 1904"/>
                <a:gd name="T15" fmla="*/ 378 h 384"/>
                <a:gd name="T16" fmla="*/ 1640 w 1904"/>
                <a:gd name="T17" fmla="*/ 378 h 384"/>
                <a:gd name="T18" fmla="*/ 1639 w 1904"/>
                <a:gd name="T19" fmla="*/ 337 h 384"/>
                <a:gd name="T20" fmla="*/ 1470 w 1904"/>
                <a:gd name="T21" fmla="*/ 275 h 384"/>
                <a:gd name="T22" fmla="*/ 1528 w 1904"/>
                <a:gd name="T23" fmla="*/ 123 h 384"/>
                <a:gd name="T24" fmla="*/ 1581 w 1904"/>
                <a:gd name="T25" fmla="*/ 338 h 384"/>
                <a:gd name="T26" fmla="*/ 1640 w 1904"/>
                <a:gd name="T27" fmla="*/ 269 h 384"/>
                <a:gd name="T28" fmla="*/ 1698 w 1904"/>
                <a:gd name="T29" fmla="*/ 123 h 384"/>
                <a:gd name="T30" fmla="*/ 1295 w 1904"/>
                <a:gd name="T31" fmla="*/ 163 h 384"/>
                <a:gd name="T32" fmla="*/ 1241 w 1904"/>
                <a:gd name="T33" fmla="*/ 186 h 384"/>
                <a:gd name="T34" fmla="*/ 1241 w 1904"/>
                <a:gd name="T35" fmla="*/ 315 h 384"/>
                <a:gd name="T36" fmla="*/ 1347 w 1904"/>
                <a:gd name="T37" fmla="*/ 315 h 384"/>
                <a:gd name="T38" fmla="*/ 1347 w 1904"/>
                <a:gd name="T39" fmla="*/ 186 h 384"/>
                <a:gd name="T40" fmla="*/ 1292 w 1904"/>
                <a:gd name="T41" fmla="*/ 384 h 384"/>
                <a:gd name="T42" fmla="*/ 1198 w 1904"/>
                <a:gd name="T43" fmla="*/ 348 h 384"/>
                <a:gd name="T44" fmla="*/ 1199 w 1904"/>
                <a:gd name="T45" fmla="*/ 153 h 384"/>
                <a:gd name="T46" fmla="*/ 1392 w 1904"/>
                <a:gd name="T47" fmla="*/ 152 h 384"/>
                <a:gd name="T48" fmla="*/ 1389 w 1904"/>
                <a:gd name="T49" fmla="*/ 347 h 384"/>
                <a:gd name="T50" fmla="*/ 1198 w 1904"/>
                <a:gd name="T51" fmla="*/ 71 h 384"/>
                <a:gd name="T52" fmla="*/ 1095 w 1904"/>
                <a:gd name="T53" fmla="*/ 71 h 384"/>
                <a:gd name="T54" fmla="*/ 1036 w 1904"/>
                <a:gd name="T55" fmla="*/ 378 h 384"/>
                <a:gd name="T56" fmla="*/ 933 w 1904"/>
                <a:gd name="T57" fmla="*/ 71 h 384"/>
                <a:gd name="T58" fmla="*/ 1198 w 1904"/>
                <a:gd name="T59" fmla="*/ 21 h 384"/>
                <a:gd name="T60" fmla="*/ 746 w 1904"/>
                <a:gd name="T61" fmla="*/ 225 h 384"/>
                <a:gd name="T62" fmla="*/ 731 w 1904"/>
                <a:gd name="T63" fmla="*/ 177 h 384"/>
                <a:gd name="T64" fmla="*/ 649 w 1904"/>
                <a:gd name="T65" fmla="*/ 177 h 384"/>
                <a:gd name="T66" fmla="*/ 746 w 1904"/>
                <a:gd name="T67" fmla="*/ 225 h 384"/>
                <a:gd name="T68" fmla="*/ 802 w 1904"/>
                <a:gd name="T69" fmla="*/ 266 h 384"/>
                <a:gd name="T70" fmla="*/ 649 w 1904"/>
                <a:gd name="T71" fmla="*/ 320 h 384"/>
                <a:gd name="T72" fmla="*/ 782 w 1904"/>
                <a:gd name="T73" fmla="*/ 315 h 384"/>
                <a:gd name="T74" fmla="*/ 689 w 1904"/>
                <a:gd name="T75" fmla="*/ 384 h 384"/>
                <a:gd name="T76" fmla="*/ 569 w 1904"/>
                <a:gd name="T77" fmla="*/ 251 h 384"/>
                <a:gd name="T78" fmla="*/ 692 w 1904"/>
                <a:gd name="T79" fmla="*/ 117 h 384"/>
                <a:gd name="T80" fmla="*/ 802 w 1904"/>
                <a:gd name="T81" fmla="*/ 244 h 384"/>
                <a:gd name="T82" fmla="*/ 526 w 1904"/>
                <a:gd name="T83" fmla="*/ 378 h 384"/>
                <a:gd name="T84" fmla="*/ 468 w 1904"/>
                <a:gd name="T85" fmla="*/ 378 h 384"/>
                <a:gd name="T86" fmla="*/ 417 w 1904"/>
                <a:gd name="T87" fmla="*/ 163 h 384"/>
                <a:gd name="T88" fmla="*/ 357 w 1904"/>
                <a:gd name="T89" fmla="*/ 240 h 384"/>
                <a:gd name="T90" fmla="*/ 298 w 1904"/>
                <a:gd name="T91" fmla="*/ 378 h 384"/>
                <a:gd name="T92" fmla="*/ 357 w 1904"/>
                <a:gd name="T93" fmla="*/ 0 h 384"/>
                <a:gd name="T94" fmla="*/ 358 w 1904"/>
                <a:gd name="T95" fmla="*/ 165 h 384"/>
                <a:gd name="T96" fmla="*/ 526 w 1904"/>
                <a:gd name="T97" fmla="*/ 221 h 384"/>
                <a:gd name="T98" fmla="*/ 265 w 1904"/>
                <a:gd name="T99" fmla="*/ 71 h 384"/>
                <a:gd name="T100" fmla="*/ 162 w 1904"/>
                <a:gd name="T101" fmla="*/ 71 h 384"/>
                <a:gd name="T102" fmla="*/ 102 w 1904"/>
                <a:gd name="T103" fmla="*/ 378 h 384"/>
                <a:gd name="T104" fmla="*/ 0 w 1904"/>
                <a:gd name="T105" fmla="*/ 71 h 384"/>
                <a:gd name="T106" fmla="*/ 265 w 1904"/>
                <a:gd name="T107" fmla="*/ 21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4" h="384">
                  <a:moveTo>
                    <a:pt x="1904" y="178"/>
                  </a:moveTo>
                  <a:lnTo>
                    <a:pt x="1904" y="178"/>
                  </a:lnTo>
                  <a:cubicBezTo>
                    <a:pt x="1897" y="172"/>
                    <a:pt x="1887" y="170"/>
                    <a:pt x="1874" y="170"/>
                  </a:cubicBezTo>
                  <a:cubicBezTo>
                    <a:pt x="1857" y="170"/>
                    <a:pt x="1842" y="177"/>
                    <a:pt x="1831" y="193"/>
                  </a:cubicBezTo>
                  <a:cubicBezTo>
                    <a:pt x="1819" y="208"/>
                    <a:pt x="1814" y="229"/>
                    <a:pt x="1814" y="256"/>
                  </a:cubicBezTo>
                  <a:lnTo>
                    <a:pt x="1814" y="378"/>
                  </a:lnTo>
                  <a:lnTo>
                    <a:pt x="1756" y="378"/>
                  </a:lnTo>
                  <a:lnTo>
                    <a:pt x="1756" y="123"/>
                  </a:lnTo>
                  <a:lnTo>
                    <a:pt x="1814" y="123"/>
                  </a:lnTo>
                  <a:lnTo>
                    <a:pt x="1814" y="175"/>
                  </a:lnTo>
                  <a:lnTo>
                    <a:pt x="1815" y="175"/>
                  </a:lnTo>
                  <a:cubicBezTo>
                    <a:pt x="1820" y="157"/>
                    <a:pt x="1829" y="143"/>
                    <a:pt x="1841" y="133"/>
                  </a:cubicBezTo>
                  <a:cubicBezTo>
                    <a:pt x="1853" y="123"/>
                    <a:pt x="1866" y="118"/>
                    <a:pt x="1880" y="118"/>
                  </a:cubicBezTo>
                  <a:cubicBezTo>
                    <a:pt x="1891" y="118"/>
                    <a:pt x="1899" y="120"/>
                    <a:pt x="1904" y="123"/>
                  </a:cubicBezTo>
                  <a:lnTo>
                    <a:pt x="1904" y="178"/>
                  </a:lnTo>
                  <a:close/>
                  <a:moveTo>
                    <a:pt x="1698" y="378"/>
                  </a:moveTo>
                  <a:lnTo>
                    <a:pt x="1698" y="378"/>
                  </a:lnTo>
                  <a:lnTo>
                    <a:pt x="1640" y="378"/>
                  </a:lnTo>
                  <a:lnTo>
                    <a:pt x="1640" y="337"/>
                  </a:lnTo>
                  <a:lnTo>
                    <a:pt x="1639" y="337"/>
                  </a:lnTo>
                  <a:cubicBezTo>
                    <a:pt x="1623" y="368"/>
                    <a:pt x="1596" y="384"/>
                    <a:pt x="1561" y="384"/>
                  </a:cubicBezTo>
                  <a:cubicBezTo>
                    <a:pt x="1500" y="384"/>
                    <a:pt x="1470" y="347"/>
                    <a:pt x="1470" y="275"/>
                  </a:cubicBezTo>
                  <a:lnTo>
                    <a:pt x="1470" y="123"/>
                  </a:lnTo>
                  <a:lnTo>
                    <a:pt x="1528" y="123"/>
                  </a:lnTo>
                  <a:lnTo>
                    <a:pt x="1528" y="269"/>
                  </a:lnTo>
                  <a:cubicBezTo>
                    <a:pt x="1528" y="315"/>
                    <a:pt x="1546" y="338"/>
                    <a:pt x="1581" y="338"/>
                  </a:cubicBezTo>
                  <a:cubicBezTo>
                    <a:pt x="1599" y="338"/>
                    <a:pt x="1613" y="331"/>
                    <a:pt x="1624" y="319"/>
                  </a:cubicBezTo>
                  <a:cubicBezTo>
                    <a:pt x="1635" y="306"/>
                    <a:pt x="1640" y="290"/>
                    <a:pt x="1640" y="269"/>
                  </a:cubicBezTo>
                  <a:lnTo>
                    <a:pt x="1640" y="123"/>
                  </a:lnTo>
                  <a:lnTo>
                    <a:pt x="1698" y="123"/>
                  </a:lnTo>
                  <a:lnTo>
                    <a:pt x="1698" y="378"/>
                  </a:lnTo>
                  <a:close/>
                  <a:moveTo>
                    <a:pt x="1295" y="163"/>
                  </a:moveTo>
                  <a:lnTo>
                    <a:pt x="1295" y="163"/>
                  </a:lnTo>
                  <a:cubicBezTo>
                    <a:pt x="1272" y="163"/>
                    <a:pt x="1254" y="171"/>
                    <a:pt x="1241" y="186"/>
                  </a:cubicBezTo>
                  <a:cubicBezTo>
                    <a:pt x="1228" y="202"/>
                    <a:pt x="1221" y="224"/>
                    <a:pt x="1221" y="252"/>
                  </a:cubicBezTo>
                  <a:cubicBezTo>
                    <a:pt x="1221" y="278"/>
                    <a:pt x="1228" y="299"/>
                    <a:pt x="1241" y="315"/>
                  </a:cubicBezTo>
                  <a:cubicBezTo>
                    <a:pt x="1255" y="330"/>
                    <a:pt x="1273" y="338"/>
                    <a:pt x="1295" y="338"/>
                  </a:cubicBezTo>
                  <a:cubicBezTo>
                    <a:pt x="1318" y="338"/>
                    <a:pt x="1335" y="330"/>
                    <a:pt x="1347" y="315"/>
                  </a:cubicBezTo>
                  <a:cubicBezTo>
                    <a:pt x="1360" y="300"/>
                    <a:pt x="1366" y="279"/>
                    <a:pt x="1366" y="251"/>
                  </a:cubicBezTo>
                  <a:cubicBezTo>
                    <a:pt x="1366" y="223"/>
                    <a:pt x="1360" y="201"/>
                    <a:pt x="1347" y="186"/>
                  </a:cubicBezTo>
                  <a:cubicBezTo>
                    <a:pt x="1335" y="170"/>
                    <a:pt x="1318" y="163"/>
                    <a:pt x="1295" y="163"/>
                  </a:cubicBezTo>
                  <a:close/>
                  <a:moveTo>
                    <a:pt x="1292" y="384"/>
                  </a:moveTo>
                  <a:lnTo>
                    <a:pt x="1292" y="384"/>
                  </a:lnTo>
                  <a:cubicBezTo>
                    <a:pt x="1253" y="384"/>
                    <a:pt x="1221" y="372"/>
                    <a:pt x="1198" y="348"/>
                  </a:cubicBezTo>
                  <a:cubicBezTo>
                    <a:pt x="1174" y="324"/>
                    <a:pt x="1162" y="292"/>
                    <a:pt x="1162" y="253"/>
                  </a:cubicBezTo>
                  <a:cubicBezTo>
                    <a:pt x="1162" y="210"/>
                    <a:pt x="1174" y="177"/>
                    <a:pt x="1199" y="153"/>
                  </a:cubicBezTo>
                  <a:cubicBezTo>
                    <a:pt x="1224" y="129"/>
                    <a:pt x="1257" y="117"/>
                    <a:pt x="1298" y="117"/>
                  </a:cubicBezTo>
                  <a:cubicBezTo>
                    <a:pt x="1338" y="117"/>
                    <a:pt x="1370" y="128"/>
                    <a:pt x="1392" y="152"/>
                  </a:cubicBezTo>
                  <a:cubicBezTo>
                    <a:pt x="1414" y="175"/>
                    <a:pt x="1425" y="208"/>
                    <a:pt x="1425" y="249"/>
                  </a:cubicBezTo>
                  <a:cubicBezTo>
                    <a:pt x="1425" y="290"/>
                    <a:pt x="1413" y="322"/>
                    <a:pt x="1389" y="347"/>
                  </a:cubicBezTo>
                  <a:cubicBezTo>
                    <a:pt x="1365" y="371"/>
                    <a:pt x="1333" y="384"/>
                    <a:pt x="1292" y="384"/>
                  </a:cubicBezTo>
                  <a:close/>
                  <a:moveTo>
                    <a:pt x="1198" y="71"/>
                  </a:moveTo>
                  <a:lnTo>
                    <a:pt x="1198" y="71"/>
                  </a:lnTo>
                  <a:lnTo>
                    <a:pt x="1095" y="71"/>
                  </a:lnTo>
                  <a:lnTo>
                    <a:pt x="1095" y="378"/>
                  </a:lnTo>
                  <a:lnTo>
                    <a:pt x="1036" y="378"/>
                  </a:lnTo>
                  <a:lnTo>
                    <a:pt x="1036" y="71"/>
                  </a:lnTo>
                  <a:lnTo>
                    <a:pt x="933" y="71"/>
                  </a:lnTo>
                  <a:lnTo>
                    <a:pt x="933" y="21"/>
                  </a:lnTo>
                  <a:lnTo>
                    <a:pt x="1198" y="21"/>
                  </a:lnTo>
                  <a:lnTo>
                    <a:pt x="1198" y="71"/>
                  </a:lnTo>
                  <a:close/>
                  <a:moveTo>
                    <a:pt x="746" y="225"/>
                  </a:moveTo>
                  <a:lnTo>
                    <a:pt x="746" y="225"/>
                  </a:lnTo>
                  <a:cubicBezTo>
                    <a:pt x="746" y="204"/>
                    <a:pt x="741" y="188"/>
                    <a:pt x="731" y="177"/>
                  </a:cubicBezTo>
                  <a:cubicBezTo>
                    <a:pt x="721" y="165"/>
                    <a:pt x="708" y="159"/>
                    <a:pt x="691" y="159"/>
                  </a:cubicBezTo>
                  <a:cubicBezTo>
                    <a:pt x="675" y="159"/>
                    <a:pt x="660" y="165"/>
                    <a:pt x="649" y="177"/>
                  </a:cubicBezTo>
                  <a:cubicBezTo>
                    <a:pt x="637" y="190"/>
                    <a:pt x="630" y="205"/>
                    <a:pt x="627" y="225"/>
                  </a:cubicBezTo>
                  <a:lnTo>
                    <a:pt x="746" y="225"/>
                  </a:lnTo>
                  <a:close/>
                  <a:moveTo>
                    <a:pt x="802" y="266"/>
                  </a:moveTo>
                  <a:lnTo>
                    <a:pt x="802" y="266"/>
                  </a:lnTo>
                  <a:lnTo>
                    <a:pt x="627" y="266"/>
                  </a:lnTo>
                  <a:cubicBezTo>
                    <a:pt x="628" y="289"/>
                    <a:pt x="635" y="308"/>
                    <a:pt x="649" y="320"/>
                  </a:cubicBezTo>
                  <a:cubicBezTo>
                    <a:pt x="663" y="333"/>
                    <a:pt x="682" y="339"/>
                    <a:pt x="707" y="339"/>
                  </a:cubicBezTo>
                  <a:cubicBezTo>
                    <a:pt x="734" y="339"/>
                    <a:pt x="759" y="331"/>
                    <a:pt x="782" y="315"/>
                  </a:cubicBezTo>
                  <a:lnTo>
                    <a:pt x="782" y="362"/>
                  </a:lnTo>
                  <a:cubicBezTo>
                    <a:pt x="759" y="376"/>
                    <a:pt x="728" y="384"/>
                    <a:pt x="689" y="384"/>
                  </a:cubicBezTo>
                  <a:cubicBezTo>
                    <a:pt x="652" y="384"/>
                    <a:pt x="622" y="372"/>
                    <a:pt x="601" y="349"/>
                  </a:cubicBezTo>
                  <a:cubicBezTo>
                    <a:pt x="579" y="326"/>
                    <a:pt x="569" y="293"/>
                    <a:pt x="569" y="251"/>
                  </a:cubicBezTo>
                  <a:cubicBezTo>
                    <a:pt x="569" y="211"/>
                    <a:pt x="581" y="179"/>
                    <a:pt x="604" y="154"/>
                  </a:cubicBezTo>
                  <a:cubicBezTo>
                    <a:pt x="628" y="129"/>
                    <a:pt x="657" y="117"/>
                    <a:pt x="692" y="117"/>
                  </a:cubicBezTo>
                  <a:cubicBezTo>
                    <a:pt x="727" y="117"/>
                    <a:pt x="754" y="128"/>
                    <a:pt x="773" y="150"/>
                  </a:cubicBezTo>
                  <a:cubicBezTo>
                    <a:pt x="792" y="173"/>
                    <a:pt x="802" y="204"/>
                    <a:pt x="802" y="244"/>
                  </a:cubicBezTo>
                  <a:lnTo>
                    <a:pt x="802" y="266"/>
                  </a:lnTo>
                  <a:close/>
                  <a:moveTo>
                    <a:pt x="526" y="378"/>
                  </a:moveTo>
                  <a:lnTo>
                    <a:pt x="526" y="378"/>
                  </a:lnTo>
                  <a:lnTo>
                    <a:pt x="468" y="378"/>
                  </a:lnTo>
                  <a:lnTo>
                    <a:pt x="468" y="238"/>
                  </a:lnTo>
                  <a:cubicBezTo>
                    <a:pt x="468" y="188"/>
                    <a:pt x="451" y="163"/>
                    <a:pt x="417" y="163"/>
                  </a:cubicBezTo>
                  <a:cubicBezTo>
                    <a:pt x="400" y="163"/>
                    <a:pt x="386" y="170"/>
                    <a:pt x="374" y="184"/>
                  </a:cubicBezTo>
                  <a:cubicBezTo>
                    <a:pt x="362" y="199"/>
                    <a:pt x="357" y="218"/>
                    <a:pt x="357" y="240"/>
                  </a:cubicBezTo>
                  <a:lnTo>
                    <a:pt x="357" y="378"/>
                  </a:lnTo>
                  <a:lnTo>
                    <a:pt x="298" y="378"/>
                  </a:lnTo>
                  <a:lnTo>
                    <a:pt x="298" y="0"/>
                  </a:lnTo>
                  <a:lnTo>
                    <a:pt x="357" y="0"/>
                  </a:lnTo>
                  <a:lnTo>
                    <a:pt x="357" y="165"/>
                  </a:lnTo>
                  <a:lnTo>
                    <a:pt x="358" y="165"/>
                  </a:lnTo>
                  <a:cubicBezTo>
                    <a:pt x="377" y="133"/>
                    <a:pt x="405" y="117"/>
                    <a:pt x="441" y="117"/>
                  </a:cubicBezTo>
                  <a:cubicBezTo>
                    <a:pt x="497" y="117"/>
                    <a:pt x="526" y="151"/>
                    <a:pt x="526" y="221"/>
                  </a:cubicBezTo>
                  <a:lnTo>
                    <a:pt x="526" y="378"/>
                  </a:lnTo>
                  <a:close/>
                  <a:moveTo>
                    <a:pt x="265" y="71"/>
                  </a:moveTo>
                  <a:lnTo>
                    <a:pt x="265" y="71"/>
                  </a:lnTo>
                  <a:lnTo>
                    <a:pt x="162" y="71"/>
                  </a:lnTo>
                  <a:lnTo>
                    <a:pt x="162" y="378"/>
                  </a:lnTo>
                  <a:lnTo>
                    <a:pt x="102" y="378"/>
                  </a:lnTo>
                  <a:lnTo>
                    <a:pt x="102" y="71"/>
                  </a:lnTo>
                  <a:lnTo>
                    <a:pt x="0" y="71"/>
                  </a:lnTo>
                  <a:lnTo>
                    <a:pt x="0" y="21"/>
                  </a:lnTo>
                  <a:lnTo>
                    <a:pt x="265" y="21"/>
                  </a:lnTo>
                  <a:lnTo>
                    <a:pt x="265" y="71"/>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3046979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D83B0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F28077D6-7EB1-4B7E-84A0-48374B645BA8}"/>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932852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7" name="Picture 6" descr="Microsoft Ignite The Tour graphic">
            <a:extLst>
              <a:ext uri="{FF2B5EF4-FFF2-40B4-BE49-F238E27FC236}">
                <a16:creationId xmlns:a16="http://schemas.microsoft.com/office/drawing/2014/main" id="{634884E1-B5A4-420C-A2DE-6323A92F07E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906486" y="0"/>
            <a:ext cx="9285514" cy="6858000"/>
          </a:xfrm>
          <a:prstGeom prst="rect">
            <a:avLst/>
          </a:prstGeom>
        </p:spPr>
      </p:pic>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7553258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pic>
        <p:nvPicPr>
          <p:cNvPr id="8" name="Picture 7" descr="Microsoft Ignite The Tour graphic">
            <a:extLst>
              <a:ext uri="{FF2B5EF4-FFF2-40B4-BE49-F238E27FC236}">
                <a16:creationId xmlns:a16="http://schemas.microsoft.com/office/drawing/2014/main" id="{0DD4EC91-2113-42B5-BCCE-4B5CFDA84CC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294626" y="-1"/>
            <a:ext cx="6897374" cy="6858001"/>
          </a:xfrm>
          <a:prstGeom prst="rect">
            <a:avLst/>
          </a:prstGeom>
        </p:spPr>
      </p:pic>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533852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8" userDrawn="1">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8" name="Picture 7" descr="Two people at a Microsoft event">
            <a:extLst>
              <a:ext uri="{FF2B5EF4-FFF2-40B4-BE49-F238E27FC236}">
                <a16:creationId xmlns:a16="http://schemas.microsoft.com/office/drawing/2014/main" id="{167E3A30-9E9A-405B-9E9F-54CF13764670}"/>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1926204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6579048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7422967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3">
    <p:bg>
      <p:bgRef idx="1001">
        <a:schemeClr val="bg1"/>
      </p:bgRef>
    </p:bg>
    <p:spTree>
      <p:nvGrpSpPr>
        <p:cNvPr id="1" name=""/>
        <p:cNvGrpSpPr/>
        <p:nvPr/>
      </p:nvGrpSpPr>
      <p:grpSpPr>
        <a:xfrm>
          <a:off x="0" y="0"/>
          <a:ext cx="0" cy="0"/>
          <a:chOff x="0" y="0"/>
          <a:chExt cx="0" cy="0"/>
        </a:xfrm>
      </p:grpSpPr>
      <p:pic>
        <p:nvPicPr>
          <p:cNvPr id="7" name="Picture 6" descr="Microsoft Ignite The Tour graphic">
            <a:extLst>
              <a:ext uri="{FF2B5EF4-FFF2-40B4-BE49-F238E27FC236}">
                <a16:creationId xmlns:a16="http://schemas.microsoft.com/office/drawing/2014/main" id="{9F398C71-09A7-4918-9E1F-FBE53114CE49}"/>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294626" y="-1"/>
            <a:ext cx="6897374" cy="6858001"/>
          </a:xfrm>
          <a:prstGeom prst="rect">
            <a:avLst/>
          </a:prstGeom>
        </p:spPr>
      </p:pic>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2370142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080306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4028942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9234951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01003079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51242035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6214854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Tree>
    <p:extLst>
      <p:ext uri="{BB962C8B-B14F-4D97-AF65-F5344CB8AC3E}">
        <p14:creationId xmlns:p14="http://schemas.microsoft.com/office/powerpoint/2010/main" val="342046980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63038451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442159951"/>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55379591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8" name="Picture 7" descr="Two people at a Microsoft event">
            <a:extLst>
              <a:ext uri="{FF2B5EF4-FFF2-40B4-BE49-F238E27FC236}">
                <a16:creationId xmlns:a16="http://schemas.microsoft.com/office/drawing/2014/main" id="{5AE3A432-5FE8-40A8-8DCA-ECEBE6936E32}"/>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1285817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73241998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01424824"/>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1203115726"/>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433154"/>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a:noFill/>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390431292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335469069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483566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pic>
        <p:nvPicPr>
          <p:cNvPr id="7" name="Picture 6" descr="Microsoft Ignite The Tour graphic">
            <a:extLst>
              <a:ext uri="{FF2B5EF4-FFF2-40B4-BE49-F238E27FC236}">
                <a16:creationId xmlns:a16="http://schemas.microsoft.com/office/drawing/2014/main" id="{49EFE72D-84A8-4C08-AF2F-E5E1B5A3FBD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145970" y="0"/>
            <a:ext cx="9046030" cy="6858000"/>
          </a:xfrm>
          <a:prstGeom prst="rect">
            <a:avLst/>
          </a:prstGeom>
        </p:spPr>
      </p:pic>
      <p:sp>
        <p:nvSpPr>
          <p:cNvPr id="2" name="Title 1"/>
          <p:cNvSpPr>
            <a:spLocks noGrp="1"/>
          </p:cNvSpPr>
          <p:nvPr>
            <p:ph type="title" hasCustomPrompt="1"/>
          </p:nvPr>
        </p:nvSpPr>
        <p:spPr>
          <a:xfrm>
            <a:off x="585216" y="3033223"/>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55107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752161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5" name="Picture 4" descr="Microsoft Ignite The Tour graphic">
            <a:extLst>
              <a:ext uri="{FF2B5EF4-FFF2-40B4-BE49-F238E27FC236}">
                <a16:creationId xmlns:a16="http://schemas.microsoft.com/office/drawing/2014/main" id="{7CB8EBFF-20C5-402C-987B-C51DBE9A9DF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965371" y="0"/>
            <a:ext cx="6226629" cy="6858001"/>
          </a:xfrm>
          <a:prstGeom prst="rect">
            <a:avLst/>
          </a:prstGeom>
        </p:spPr>
      </p:pic>
    </p:spTree>
    <p:extLst>
      <p:ext uri="{BB962C8B-B14F-4D97-AF65-F5344CB8AC3E}">
        <p14:creationId xmlns:p14="http://schemas.microsoft.com/office/powerpoint/2010/main" val="3207827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030982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7394331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9604576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612919120"/>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05541287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pic>
        <p:nvPicPr>
          <p:cNvPr id="5" name="Picture 4" descr="Microsoft Ignite The Tour graphic">
            <a:extLst>
              <a:ext uri="{FF2B5EF4-FFF2-40B4-BE49-F238E27FC236}">
                <a16:creationId xmlns:a16="http://schemas.microsoft.com/office/drawing/2014/main" id="{2B62E3DF-BBC1-41ED-8E27-41B397B86ED2}"/>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2906486" y="0"/>
            <a:ext cx="9285514" cy="6858000"/>
          </a:xfrm>
          <a:prstGeom prst="rect">
            <a:avLst/>
          </a:prstGeom>
        </p:spPr>
      </p:pic>
      <p:grpSp>
        <p:nvGrpSpPr>
          <p:cNvPr id="12" name="Group 4" descr="Microsoft Ignite The Tour logo">
            <a:extLst>
              <a:ext uri="{FF2B5EF4-FFF2-40B4-BE49-F238E27FC236}">
                <a16:creationId xmlns:a16="http://schemas.microsoft.com/office/drawing/2014/main" id="{EE383430-3FD6-44CF-9BF4-9DA6E877B920}"/>
              </a:ext>
            </a:extLst>
          </p:cNvPr>
          <p:cNvGrpSpPr>
            <a:grpSpLocks noChangeAspect="1"/>
          </p:cNvGrpSpPr>
          <p:nvPr userDrawn="1"/>
        </p:nvGrpSpPr>
        <p:grpSpPr bwMode="black">
          <a:xfrm>
            <a:off x="537712" y="2913735"/>
            <a:ext cx="4655288" cy="1284967"/>
            <a:chOff x="342" y="1465"/>
            <a:chExt cx="2565" cy="708"/>
          </a:xfrm>
        </p:grpSpPr>
        <p:sp>
          <p:nvSpPr>
            <p:cNvPr id="13" name="Freeform 5">
              <a:extLst>
                <a:ext uri="{FF2B5EF4-FFF2-40B4-BE49-F238E27FC236}">
                  <a16:creationId xmlns:a16="http://schemas.microsoft.com/office/drawing/2014/main" id="{65D6BEBC-E355-4513-9C0C-FCCDEE79AA3C}"/>
                </a:ext>
              </a:extLst>
            </p:cNvPr>
            <p:cNvSpPr>
              <a:spLocks noChangeAspect="1" noEditPoints="1"/>
            </p:cNvSpPr>
            <p:nvPr userDrawn="1"/>
          </p:nvSpPr>
          <p:spPr bwMode="black">
            <a:xfrm>
              <a:off x="368" y="1465"/>
              <a:ext cx="2539" cy="373"/>
            </a:xfrm>
            <a:custGeom>
              <a:avLst/>
              <a:gdLst>
                <a:gd name="T0" fmla="*/ 3327 w 3480"/>
                <a:gd name="T1" fmla="*/ 182 h 502"/>
                <a:gd name="T2" fmla="*/ 3305 w 3480"/>
                <a:gd name="T3" fmla="*/ 271 h 502"/>
                <a:gd name="T4" fmla="*/ 3367 w 3480"/>
                <a:gd name="T5" fmla="*/ 388 h 502"/>
                <a:gd name="T6" fmla="*/ 3451 w 3480"/>
                <a:gd name="T7" fmla="*/ 155 h 502"/>
                <a:gd name="T8" fmla="*/ 3176 w 3480"/>
                <a:gd name="T9" fmla="*/ 388 h 502"/>
                <a:gd name="T10" fmla="*/ 3101 w 3480"/>
                <a:gd name="T11" fmla="*/ 128 h 502"/>
                <a:gd name="T12" fmla="*/ 3221 w 3480"/>
                <a:gd name="T13" fmla="*/ 173 h 502"/>
                <a:gd name="T14" fmla="*/ 3221 w 3480"/>
                <a:gd name="T15" fmla="*/ 334 h 502"/>
                <a:gd name="T16" fmla="*/ 2957 w 3480"/>
                <a:gd name="T17" fmla="*/ 128 h 502"/>
                <a:gd name="T18" fmla="*/ 2962 w 3480"/>
                <a:gd name="T19" fmla="*/ 65 h 502"/>
                <a:gd name="T20" fmla="*/ 3021 w 3480"/>
                <a:gd name="T21" fmla="*/ 41 h 502"/>
                <a:gd name="T22" fmla="*/ 2843 w 3480"/>
                <a:gd name="T23" fmla="*/ 382 h 502"/>
                <a:gd name="T24" fmla="*/ 2731 w 3480"/>
                <a:gd name="T25" fmla="*/ 382 h 502"/>
                <a:gd name="T26" fmla="*/ 2732 w 3480"/>
                <a:gd name="T27" fmla="*/ 170 h 502"/>
                <a:gd name="T28" fmla="*/ 2555 w 3480"/>
                <a:gd name="T29" fmla="*/ 266 h 502"/>
                <a:gd name="T30" fmla="*/ 2441 w 3480"/>
                <a:gd name="T31" fmla="*/ 192 h 502"/>
                <a:gd name="T32" fmla="*/ 2555 w 3480"/>
                <a:gd name="T33" fmla="*/ 266 h 502"/>
                <a:gd name="T34" fmla="*/ 2383 w 3480"/>
                <a:gd name="T35" fmla="*/ 433 h 502"/>
                <a:gd name="T36" fmla="*/ 2467 w 3480"/>
                <a:gd name="T37" fmla="*/ 388 h 502"/>
                <a:gd name="T38" fmla="*/ 2553 w 3480"/>
                <a:gd name="T39" fmla="*/ 163 h 502"/>
                <a:gd name="T40" fmla="*/ 2313 w 3480"/>
                <a:gd name="T41" fmla="*/ 382 h 502"/>
                <a:gd name="T42" fmla="*/ 2313 w 3480"/>
                <a:gd name="T43" fmla="*/ 382 h 502"/>
                <a:gd name="T44" fmla="*/ 2023 w 3480"/>
                <a:gd name="T45" fmla="*/ 52 h 502"/>
                <a:gd name="T46" fmla="*/ 1864 w 3480"/>
                <a:gd name="T47" fmla="*/ 128 h 502"/>
                <a:gd name="T48" fmla="*/ 1899 w 3480"/>
                <a:gd name="T49" fmla="*/ 0 h 502"/>
                <a:gd name="T50" fmla="*/ 1763 w 3480"/>
                <a:gd name="T51" fmla="*/ 173 h 502"/>
                <a:gd name="T52" fmla="*/ 1922 w 3480"/>
                <a:gd name="T53" fmla="*/ 173 h 502"/>
                <a:gd name="T54" fmla="*/ 2084 w 3480"/>
                <a:gd name="T55" fmla="*/ 380 h 502"/>
                <a:gd name="T56" fmla="*/ 2023 w 3480"/>
                <a:gd name="T57" fmla="*/ 173 h 502"/>
                <a:gd name="T58" fmla="*/ 1541 w 3480"/>
                <a:gd name="T59" fmla="*/ 256 h 502"/>
                <a:gd name="T60" fmla="*/ 1667 w 3480"/>
                <a:gd name="T61" fmla="*/ 190 h 502"/>
                <a:gd name="T62" fmla="*/ 1481 w 3480"/>
                <a:gd name="T63" fmla="*/ 258 h 502"/>
                <a:gd name="T64" fmla="*/ 1708 w 3480"/>
                <a:gd name="T65" fmla="*/ 352 h 502"/>
                <a:gd name="T66" fmla="*/ 1338 w 3480"/>
                <a:gd name="T67" fmla="*/ 345 h 502"/>
                <a:gd name="T68" fmla="*/ 1332 w 3480"/>
                <a:gd name="T69" fmla="*/ 272 h 502"/>
                <a:gd name="T70" fmla="*/ 1275 w 3480"/>
                <a:gd name="T71" fmla="*/ 164 h 502"/>
                <a:gd name="T72" fmla="*/ 1434 w 3480"/>
                <a:gd name="T73" fmla="*/ 183 h 502"/>
                <a:gd name="T74" fmla="*/ 1324 w 3480"/>
                <a:gd name="T75" fmla="*/ 195 h 502"/>
                <a:gd name="T76" fmla="*/ 1406 w 3480"/>
                <a:gd name="T77" fmla="*/ 248 h 502"/>
                <a:gd name="T78" fmla="*/ 1414 w 3480"/>
                <a:gd name="T79" fmla="*/ 370 h 502"/>
                <a:gd name="T80" fmla="*/ 1097 w 3480"/>
                <a:gd name="T81" fmla="*/ 168 h 502"/>
                <a:gd name="T82" fmla="*/ 1150 w 3480"/>
                <a:gd name="T83" fmla="*/ 320 h 502"/>
                <a:gd name="T84" fmla="*/ 1094 w 3480"/>
                <a:gd name="T85" fmla="*/ 388 h 502"/>
                <a:gd name="T86" fmla="*/ 1194 w 3480"/>
                <a:gd name="T87" fmla="*/ 157 h 502"/>
                <a:gd name="T88" fmla="*/ 944 w 3480"/>
                <a:gd name="T89" fmla="*/ 182 h 502"/>
                <a:gd name="T90" fmla="*/ 796 w 3480"/>
                <a:gd name="T91" fmla="*/ 382 h 502"/>
                <a:gd name="T92" fmla="*/ 881 w 3480"/>
                <a:gd name="T93" fmla="*/ 138 h 502"/>
                <a:gd name="T94" fmla="*/ 743 w 3480"/>
                <a:gd name="T95" fmla="*/ 371 h 502"/>
                <a:gd name="T96" fmla="*/ 682 w 3480"/>
                <a:gd name="T97" fmla="*/ 122 h 502"/>
                <a:gd name="T98" fmla="*/ 603 w 3480"/>
                <a:gd name="T99" fmla="*/ 257 h 502"/>
                <a:gd name="T100" fmla="*/ 499 w 3480"/>
                <a:gd name="T101" fmla="*/ 382 h 502"/>
                <a:gd name="T102" fmla="*/ 499 w 3480"/>
                <a:gd name="T103" fmla="*/ 382 h 502"/>
                <a:gd name="T104" fmla="*/ 446 w 3480"/>
                <a:gd name="T105" fmla="*/ 18 h 502"/>
                <a:gd name="T106" fmla="*/ 470 w 3480"/>
                <a:gd name="T107" fmla="*/ 74 h 502"/>
                <a:gd name="T108" fmla="*/ 329 w 3480"/>
                <a:gd name="T109" fmla="*/ 82 h 502"/>
                <a:gd name="T110" fmla="*/ 63 w 3480"/>
                <a:gd name="T111" fmla="*/ 118 h 502"/>
                <a:gd name="T112" fmla="*/ 0 w 3480"/>
                <a:gd name="T113" fmla="*/ 382 h 502"/>
                <a:gd name="T114" fmla="*/ 193 w 3480"/>
                <a:gd name="T115" fmla="*/ 30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480" h="502">
                  <a:moveTo>
                    <a:pt x="3424" y="230"/>
                  </a:moveTo>
                  <a:lnTo>
                    <a:pt x="3424" y="230"/>
                  </a:lnTo>
                  <a:cubicBezTo>
                    <a:pt x="3423" y="209"/>
                    <a:pt x="3419" y="193"/>
                    <a:pt x="3409" y="181"/>
                  </a:cubicBezTo>
                  <a:cubicBezTo>
                    <a:pt x="3399" y="170"/>
                    <a:pt x="3386" y="164"/>
                    <a:pt x="3369" y="164"/>
                  </a:cubicBezTo>
                  <a:cubicBezTo>
                    <a:pt x="3352" y="164"/>
                    <a:pt x="3338" y="170"/>
                    <a:pt x="3327" y="182"/>
                  </a:cubicBezTo>
                  <a:cubicBezTo>
                    <a:pt x="3315" y="194"/>
                    <a:pt x="3308" y="210"/>
                    <a:pt x="3305" y="230"/>
                  </a:cubicBezTo>
                  <a:lnTo>
                    <a:pt x="3424" y="230"/>
                  </a:lnTo>
                  <a:close/>
                  <a:moveTo>
                    <a:pt x="3480" y="271"/>
                  </a:moveTo>
                  <a:lnTo>
                    <a:pt x="3480" y="271"/>
                  </a:lnTo>
                  <a:lnTo>
                    <a:pt x="3305" y="271"/>
                  </a:lnTo>
                  <a:cubicBezTo>
                    <a:pt x="3306" y="294"/>
                    <a:pt x="3313" y="312"/>
                    <a:pt x="3327" y="325"/>
                  </a:cubicBezTo>
                  <a:cubicBezTo>
                    <a:pt x="3341" y="338"/>
                    <a:pt x="3360" y="344"/>
                    <a:pt x="3384" y="344"/>
                  </a:cubicBezTo>
                  <a:cubicBezTo>
                    <a:pt x="3412" y="344"/>
                    <a:pt x="3437" y="336"/>
                    <a:pt x="3460" y="320"/>
                  </a:cubicBezTo>
                  <a:lnTo>
                    <a:pt x="3460" y="366"/>
                  </a:lnTo>
                  <a:cubicBezTo>
                    <a:pt x="3436" y="381"/>
                    <a:pt x="3405" y="388"/>
                    <a:pt x="3367" y="388"/>
                  </a:cubicBezTo>
                  <a:cubicBezTo>
                    <a:pt x="3329" y="388"/>
                    <a:pt x="3300" y="377"/>
                    <a:pt x="3279" y="354"/>
                  </a:cubicBezTo>
                  <a:cubicBezTo>
                    <a:pt x="3257" y="330"/>
                    <a:pt x="3246" y="298"/>
                    <a:pt x="3246" y="256"/>
                  </a:cubicBezTo>
                  <a:cubicBezTo>
                    <a:pt x="3246" y="216"/>
                    <a:pt x="3258" y="184"/>
                    <a:pt x="3282" y="159"/>
                  </a:cubicBezTo>
                  <a:cubicBezTo>
                    <a:pt x="3305" y="134"/>
                    <a:pt x="3335" y="122"/>
                    <a:pt x="3370" y="122"/>
                  </a:cubicBezTo>
                  <a:cubicBezTo>
                    <a:pt x="3405" y="122"/>
                    <a:pt x="3432" y="133"/>
                    <a:pt x="3451" y="155"/>
                  </a:cubicBezTo>
                  <a:cubicBezTo>
                    <a:pt x="3470" y="178"/>
                    <a:pt x="3480" y="209"/>
                    <a:pt x="3480" y="248"/>
                  </a:cubicBezTo>
                  <a:lnTo>
                    <a:pt x="3480" y="271"/>
                  </a:lnTo>
                  <a:close/>
                  <a:moveTo>
                    <a:pt x="3221" y="380"/>
                  </a:moveTo>
                  <a:lnTo>
                    <a:pt x="3221" y="380"/>
                  </a:lnTo>
                  <a:cubicBezTo>
                    <a:pt x="3209" y="385"/>
                    <a:pt x="3194" y="388"/>
                    <a:pt x="3176" y="388"/>
                  </a:cubicBezTo>
                  <a:cubicBezTo>
                    <a:pt x="3126" y="388"/>
                    <a:pt x="3101" y="364"/>
                    <a:pt x="3101" y="317"/>
                  </a:cubicBezTo>
                  <a:lnTo>
                    <a:pt x="3101" y="173"/>
                  </a:lnTo>
                  <a:lnTo>
                    <a:pt x="3059" y="173"/>
                  </a:lnTo>
                  <a:lnTo>
                    <a:pt x="3059" y="128"/>
                  </a:lnTo>
                  <a:lnTo>
                    <a:pt x="3101" y="128"/>
                  </a:lnTo>
                  <a:lnTo>
                    <a:pt x="3101" y="69"/>
                  </a:lnTo>
                  <a:lnTo>
                    <a:pt x="3159" y="52"/>
                  </a:lnTo>
                  <a:lnTo>
                    <a:pt x="3159" y="128"/>
                  </a:lnTo>
                  <a:lnTo>
                    <a:pt x="3221" y="128"/>
                  </a:lnTo>
                  <a:lnTo>
                    <a:pt x="3221" y="173"/>
                  </a:lnTo>
                  <a:lnTo>
                    <a:pt x="3159" y="173"/>
                  </a:lnTo>
                  <a:lnTo>
                    <a:pt x="3159" y="300"/>
                  </a:lnTo>
                  <a:cubicBezTo>
                    <a:pt x="3159" y="315"/>
                    <a:pt x="3162" y="326"/>
                    <a:pt x="3168" y="333"/>
                  </a:cubicBezTo>
                  <a:cubicBezTo>
                    <a:pt x="3173" y="339"/>
                    <a:pt x="3182" y="342"/>
                    <a:pt x="3195" y="342"/>
                  </a:cubicBezTo>
                  <a:cubicBezTo>
                    <a:pt x="3205" y="342"/>
                    <a:pt x="3213" y="339"/>
                    <a:pt x="3221" y="334"/>
                  </a:cubicBezTo>
                  <a:lnTo>
                    <a:pt x="3221" y="380"/>
                  </a:lnTo>
                  <a:close/>
                  <a:moveTo>
                    <a:pt x="3015" y="382"/>
                  </a:moveTo>
                  <a:lnTo>
                    <a:pt x="3015" y="382"/>
                  </a:lnTo>
                  <a:lnTo>
                    <a:pt x="2957" y="382"/>
                  </a:lnTo>
                  <a:lnTo>
                    <a:pt x="2957" y="128"/>
                  </a:lnTo>
                  <a:lnTo>
                    <a:pt x="3015" y="128"/>
                  </a:lnTo>
                  <a:lnTo>
                    <a:pt x="3015" y="382"/>
                  </a:lnTo>
                  <a:close/>
                  <a:moveTo>
                    <a:pt x="2986" y="74"/>
                  </a:moveTo>
                  <a:lnTo>
                    <a:pt x="2986" y="74"/>
                  </a:lnTo>
                  <a:cubicBezTo>
                    <a:pt x="2976" y="74"/>
                    <a:pt x="2968" y="71"/>
                    <a:pt x="2962" y="65"/>
                  </a:cubicBezTo>
                  <a:cubicBezTo>
                    <a:pt x="2955" y="59"/>
                    <a:pt x="2951" y="51"/>
                    <a:pt x="2951" y="41"/>
                  </a:cubicBezTo>
                  <a:cubicBezTo>
                    <a:pt x="2951" y="32"/>
                    <a:pt x="2955" y="24"/>
                    <a:pt x="2962" y="18"/>
                  </a:cubicBezTo>
                  <a:cubicBezTo>
                    <a:pt x="2968" y="11"/>
                    <a:pt x="2976" y="8"/>
                    <a:pt x="2986" y="8"/>
                  </a:cubicBezTo>
                  <a:cubicBezTo>
                    <a:pt x="2996" y="8"/>
                    <a:pt x="3004" y="11"/>
                    <a:pt x="3011" y="18"/>
                  </a:cubicBezTo>
                  <a:cubicBezTo>
                    <a:pt x="3018" y="24"/>
                    <a:pt x="3021" y="32"/>
                    <a:pt x="3021" y="41"/>
                  </a:cubicBezTo>
                  <a:cubicBezTo>
                    <a:pt x="3021" y="50"/>
                    <a:pt x="3018" y="58"/>
                    <a:pt x="3011" y="64"/>
                  </a:cubicBezTo>
                  <a:cubicBezTo>
                    <a:pt x="3004" y="71"/>
                    <a:pt x="2996" y="74"/>
                    <a:pt x="2986" y="74"/>
                  </a:cubicBezTo>
                  <a:close/>
                  <a:moveTo>
                    <a:pt x="2901" y="382"/>
                  </a:moveTo>
                  <a:lnTo>
                    <a:pt x="2901" y="382"/>
                  </a:lnTo>
                  <a:lnTo>
                    <a:pt x="2843" y="382"/>
                  </a:lnTo>
                  <a:lnTo>
                    <a:pt x="2843" y="239"/>
                  </a:lnTo>
                  <a:cubicBezTo>
                    <a:pt x="2843" y="191"/>
                    <a:pt x="2826" y="167"/>
                    <a:pt x="2792" y="167"/>
                  </a:cubicBezTo>
                  <a:cubicBezTo>
                    <a:pt x="2774" y="167"/>
                    <a:pt x="2760" y="174"/>
                    <a:pt x="2748" y="187"/>
                  </a:cubicBezTo>
                  <a:cubicBezTo>
                    <a:pt x="2737" y="200"/>
                    <a:pt x="2731" y="217"/>
                    <a:pt x="2731" y="237"/>
                  </a:cubicBezTo>
                  <a:lnTo>
                    <a:pt x="2731" y="382"/>
                  </a:lnTo>
                  <a:lnTo>
                    <a:pt x="2673" y="382"/>
                  </a:lnTo>
                  <a:lnTo>
                    <a:pt x="2673" y="128"/>
                  </a:lnTo>
                  <a:lnTo>
                    <a:pt x="2731" y="128"/>
                  </a:lnTo>
                  <a:lnTo>
                    <a:pt x="2731" y="170"/>
                  </a:lnTo>
                  <a:lnTo>
                    <a:pt x="2732" y="170"/>
                  </a:lnTo>
                  <a:cubicBezTo>
                    <a:pt x="2751" y="138"/>
                    <a:pt x="2779" y="122"/>
                    <a:pt x="2815" y="122"/>
                  </a:cubicBezTo>
                  <a:cubicBezTo>
                    <a:pt x="2843" y="122"/>
                    <a:pt x="2864" y="131"/>
                    <a:pt x="2879" y="149"/>
                  </a:cubicBezTo>
                  <a:cubicBezTo>
                    <a:pt x="2893" y="167"/>
                    <a:pt x="2901" y="193"/>
                    <a:pt x="2901" y="227"/>
                  </a:cubicBezTo>
                  <a:lnTo>
                    <a:pt x="2901" y="382"/>
                  </a:lnTo>
                  <a:close/>
                  <a:moveTo>
                    <a:pt x="2555" y="266"/>
                  </a:moveTo>
                  <a:lnTo>
                    <a:pt x="2555" y="266"/>
                  </a:lnTo>
                  <a:lnTo>
                    <a:pt x="2555" y="233"/>
                  </a:lnTo>
                  <a:cubicBezTo>
                    <a:pt x="2555" y="215"/>
                    <a:pt x="2549" y="199"/>
                    <a:pt x="2537" y="187"/>
                  </a:cubicBezTo>
                  <a:cubicBezTo>
                    <a:pt x="2525" y="174"/>
                    <a:pt x="2510" y="168"/>
                    <a:pt x="2492" y="168"/>
                  </a:cubicBezTo>
                  <a:cubicBezTo>
                    <a:pt x="2470" y="168"/>
                    <a:pt x="2453" y="176"/>
                    <a:pt x="2441" y="192"/>
                  </a:cubicBezTo>
                  <a:cubicBezTo>
                    <a:pt x="2428" y="208"/>
                    <a:pt x="2422" y="231"/>
                    <a:pt x="2422" y="260"/>
                  </a:cubicBezTo>
                  <a:cubicBezTo>
                    <a:pt x="2422" y="285"/>
                    <a:pt x="2428" y="305"/>
                    <a:pt x="2440" y="320"/>
                  </a:cubicBezTo>
                  <a:cubicBezTo>
                    <a:pt x="2452" y="335"/>
                    <a:pt x="2468" y="342"/>
                    <a:pt x="2487" y="342"/>
                  </a:cubicBezTo>
                  <a:cubicBezTo>
                    <a:pt x="2507" y="342"/>
                    <a:pt x="2524" y="335"/>
                    <a:pt x="2536" y="321"/>
                  </a:cubicBezTo>
                  <a:cubicBezTo>
                    <a:pt x="2549" y="306"/>
                    <a:pt x="2555" y="288"/>
                    <a:pt x="2555" y="266"/>
                  </a:cubicBezTo>
                  <a:close/>
                  <a:moveTo>
                    <a:pt x="2612" y="362"/>
                  </a:moveTo>
                  <a:lnTo>
                    <a:pt x="2612" y="362"/>
                  </a:lnTo>
                  <a:cubicBezTo>
                    <a:pt x="2612" y="455"/>
                    <a:pt x="2565" y="502"/>
                    <a:pt x="2471" y="502"/>
                  </a:cubicBezTo>
                  <a:cubicBezTo>
                    <a:pt x="2437" y="502"/>
                    <a:pt x="2408" y="497"/>
                    <a:pt x="2383" y="486"/>
                  </a:cubicBezTo>
                  <a:lnTo>
                    <a:pt x="2383" y="433"/>
                  </a:lnTo>
                  <a:cubicBezTo>
                    <a:pt x="2411" y="449"/>
                    <a:pt x="2438" y="457"/>
                    <a:pt x="2463" y="457"/>
                  </a:cubicBezTo>
                  <a:cubicBezTo>
                    <a:pt x="2524" y="457"/>
                    <a:pt x="2554" y="427"/>
                    <a:pt x="2554" y="367"/>
                  </a:cubicBezTo>
                  <a:lnTo>
                    <a:pt x="2554" y="339"/>
                  </a:lnTo>
                  <a:lnTo>
                    <a:pt x="2553" y="339"/>
                  </a:lnTo>
                  <a:cubicBezTo>
                    <a:pt x="2534" y="372"/>
                    <a:pt x="2505" y="388"/>
                    <a:pt x="2467" y="388"/>
                  </a:cubicBezTo>
                  <a:cubicBezTo>
                    <a:pt x="2436" y="388"/>
                    <a:pt x="2411" y="377"/>
                    <a:pt x="2392" y="354"/>
                  </a:cubicBezTo>
                  <a:cubicBezTo>
                    <a:pt x="2372" y="332"/>
                    <a:pt x="2363" y="301"/>
                    <a:pt x="2363" y="263"/>
                  </a:cubicBezTo>
                  <a:cubicBezTo>
                    <a:pt x="2363" y="220"/>
                    <a:pt x="2373" y="185"/>
                    <a:pt x="2394" y="160"/>
                  </a:cubicBezTo>
                  <a:cubicBezTo>
                    <a:pt x="2414" y="134"/>
                    <a:pt x="2442" y="122"/>
                    <a:pt x="2478" y="122"/>
                  </a:cubicBezTo>
                  <a:cubicBezTo>
                    <a:pt x="2512" y="122"/>
                    <a:pt x="2537" y="135"/>
                    <a:pt x="2553" y="163"/>
                  </a:cubicBezTo>
                  <a:lnTo>
                    <a:pt x="2554" y="163"/>
                  </a:lnTo>
                  <a:lnTo>
                    <a:pt x="2554" y="128"/>
                  </a:lnTo>
                  <a:lnTo>
                    <a:pt x="2612" y="128"/>
                  </a:lnTo>
                  <a:lnTo>
                    <a:pt x="2612" y="362"/>
                  </a:lnTo>
                  <a:close/>
                  <a:moveTo>
                    <a:pt x="2313" y="382"/>
                  </a:moveTo>
                  <a:lnTo>
                    <a:pt x="2313" y="382"/>
                  </a:lnTo>
                  <a:lnTo>
                    <a:pt x="2251" y="382"/>
                  </a:lnTo>
                  <a:lnTo>
                    <a:pt x="2251" y="25"/>
                  </a:lnTo>
                  <a:lnTo>
                    <a:pt x="2313" y="25"/>
                  </a:lnTo>
                  <a:lnTo>
                    <a:pt x="2313" y="382"/>
                  </a:lnTo>
                  <a:close/>
                  <a:moveTo>
                    <a:pt x="2084" y="173"/>
                  </a:moveTo>
                  <a:lnTo>
                    <a:pt x="2084" y="173"/>
                  </a:lnTo>
                  <a:lnTo>
                    <a:pt x="2084" y="128"/>
                  </a:lnTo>
                  <a:lnTo>
                    <a:pt x="2023" y="128"/>
                  </a:lnTo>
                  <a:lnTo>
                    <a:pt x="2023" y="52"/>
                  </a:lnTo>
                  <a:lnTo>
                    <a:pt x="1965" y="69"/>
                  </a:lnTo>
                  <a:lnTo>
                    <a:pt x="1965" y="128"/>
                  </a:lnTo>
                  <a:lnTo>
                    <a:pt x="1924" y="128"/>
                  </a:lnTo>
                  <a:lnTo>
                    <a:pt x="1922" y="128"/>
                  </a:lnTo>
                  <a:lnTo>
                    <a:pt x="1864" y="128"/>
                  </a:lnTo>
                  <a:lnTo>
                    <a:pt x="1864" y="93"/>
                  </a:lnTo>
                  <a:cubicBezTo>
                    <a:pt x="1864" y="61"/>
                    <a:pt x="1878" y="45"/>
                    <a:pt x="1907" y="45"/>
                  </a:cubicBezTo>
                  <a:cubicBezTo>
                    <a:pt x="1917" y="45"/>
                    <a:pt x="1925" y="48"/>
                    <a:pt x="1933" y="52"/>
                  </a:cubicBezTo>
                  <a:lnTo>
                    <a:pt x="1933" y="5"/>
                  </a:lnTo>
                  <a:cubicBezTo>
                    <a:pt x="1925" y="2"/>
                    <a:pt x="1914" y="0"/>
                    <a:pt x="1899" y="0"/>
                  </a:cubicBezTo>
                  <a:cubicBezTo>
                    <a:pt x="1873" y="0"/>
                    <a:pt x="1851" y="7"/>
                    <a:pt x="1833" y="23"/>
                  </a:cubicBezTo>
                  <a:cubicBezTo>
                    <a:pt x="1815" y="38"/>
                    <a:pt x="1807" y="59"/>
                    <a:pt x="1807" y="86"/>
                  </a:cubicBezTo>
                  <a:lnTo>
                    <a:pt x="1807" y="128"/>
                  </a:lnTo>
                  <a:lnTo>
                    <a:pt x="1763" y="128"/>
                  </a:lnTo>
                  <a:lnTo>
                    <a:pt x="1763" y="173"/>
                  </a:lnTo>
                  <a:lnTo>
                    <a:pt x="1807" y="173"/>
                  </a:lnTo>
                  <a:lnTo>
                    <a:pt x="1807" y="382"/>
                  </a:lnTo>
                  <a:lnTo>
                    <a:pt x="1865" y="382"/>
                  </a:lnTo>
                  <a:lnTo>
                    <a:pt x="1865" y="173"/>
                  </a:lnTo>
                  <a:lnTo>
                    <a:pt x="1922" y="173"/>
                  </a:lnTo>
                  <a:lnTo>
                    <a:pt x="1924" y="173"/>
                  </a:lnTo>
                  <a:lnTo>
                    <a:pt x="1965" y="173"/>
                  </a:lnTo>
                  <a:lnTo>
                    <a:pt x="1965" y="317"/>
                  </a:lnTo>
                  <a:cubicBezTo>
                    <a:pt x="1965" y="364"/>
                    <a:pt x="1990" y="388"/>
                    <a:pt x="2039" y="388"/>
                  </a:cubicBezTo>
                  <a:cubicBezTo>
                    <a:pt x="2058" y="388"/>
                    <a:pt x="2073" y="385"/>
                    <a:pt x="2084" y="380"/>
                  </a:cubicBezTo>
                  <a:lnTo>
                    <a:pt x="2084" y="334"/>
                  </a:lnTo>
                  <a:cubicBezTo>
                    <a:pt x="2077" y="339"/>
                    <a:pt x="2068" y="342"/>
                    <a:pt x="2059" y="342"/>
                  </a:cubicBezTo>
                  <a:cubicBezTo>
                    <a:pt x="2046" y="342"/>
                    <a:pt x="2037" y="339"/>
                    <a:pt x="2031" y="333"/>
                  </a:cubicBezTo>
                  <a:cubicBezTo>
                    <a:pt x="2026" y="326"/>
                    <a:pt x="2023" y="315"/>
                    <a:pt x="2023" y="300"/>
                  </a:cubicBezTo>
                  <a:lnTo>
                    <a:pt x="2023" y="173"/>
                  </a:lnTo>
                  <a:lnTo>
                    <a:pt x="2084" y="173"/>
                  </a:lnTo>
                  <a:close/>
                  <a:moveTo>
                    <a:pt x="1614" y="168"/>
                  </a:moveTo>
                  <a:lnTo>
                    <a:pt x="1614" y="168"/>
                  </a:lnTo>
                  <a:cubicBezTo>
                    <a:pt x="1591" y="168"/>
                    <a:pt x="1573" y="175"/>
                    <a:pt x="1560" y="191"/>
                  </a:cubicBezTo>
                  <a:cubicBezTo>
                    <a:pt x="1547" y="207"/>
                    <a:pt x="1541" y="229"/>
                    <a:pt x="1541" y="256"/>
                  </a:cubicBezTo>
                  <a:cubicBezTo>
                    <a:pt x="1541" y="283"/>
                    <a:pt x="1547" y="304"/>
                    <a:pt x="1561" y="319"/>
                  </a:cubicBezTo>
                  <a:cubicBezTo>
                    <a:pt x="1574" y="335"/>
                    <a:pt x="1592" y="342"/>
                    <a:pt x="1614" y="342"/>
                  </a:cubicBezTo>
                  <a:cubicBezTo>
                    <a:pt x="1637" y="342"/>
                    <a:pt x="1654" y="335"/>
                    <a:pt x="1667" y="320"/>
                  </a:cubicBezTo>
                  <a:cubicBezTo>
                    <a:pt x="1679" y="305"/>
                    <a:pt x="1685" y="283"/>
                    <a:pt x="1685" y="255"/>
                  </a:cubicBezTo>
                  <a:cubicBezTo>
                    <a:pt x="1685" y="227"/>
                    <a:pt x="1679" y="206"/>
                    <a:pt x="1667" y="190"/>
                  </a:cubicBezTo>
                  <a:cubicBezTo>
                    <a:pt x="1654" y="175"/>
                    <a:pt x="1637" y="168"/>
                    <a:pt x="1614" y="168"/>
                  </a:cubicBezTo>
                  <a:close/>
                  <a:moveTo>
                    <a:pt x="1611" y="388"/>
                  </a:moveTo>
                  <a:lnTo>
                    <a:pt x="1611" y="388"/>
                  </a:lnTo>
                  <a:cubicBezTo>
                    <a:pt x="1572" y="388"/>
                    <a:pt x="1540" y="376"/>
                    <a:pt x="1517" y="353"/>
                  </a:cubicBezTo>
                  <a:cubicBezTo>
                    <a:pt x="1493" y="329"/>
                    <a:pt x="1481" y="297"/>
                    <a:pt x="1481" y="258"/>
                  </a:cubicBezTo>
                  <a:cubicBezTo>
                    <a:pt x="1481" y="215"/>
                    <a:pt x="1494" y="182"/>
                    <a:pt x="1518" y="158"/>
                  </a:cubicBezTo>
                  <a:cubicBezTo>
                    <a:pt x="1543" y="134"/>
                    <a:pt x="1576" y="122"/>
                    <a:pt x="1618" y="122"/>
                  </a:cubicBezTo>
                  <a:cubicBezTo>
                    <a:pt x="1658" y="122"/>
                    <a:pt x="1689" y="133"/>
                    <a:pt x="1711" y="157"/>
                  </a:cubicBezTo>
                  <a:cubicBezTo>
                    <a:pt x="1733" y="180"/>
                    <a:pt x="1744" y="212"/>
                    <a:pt x="1744" y="254"/>
                  </a:cubicBezTo>
                  <a:cubicBezTo>
                    <a:pt x="1744" y="295"/>
                    <a:pt x="1732" y="327"/>
                    <a:pt x="1708" y="352"/>
                  </a:cubicBezTo>
                  <a:cubicBezTo>
                    <a:pt x="1684" y="376"/>
                    <a:pt x="1652" y="388"/>
                    <a:pt x="1611" y="388"/>
                  </a:cubicBezTo>
                  <a:close/>
                  <a:moveTo>
                    <a:pt x="1266" y="374"/>
                  </a:moveTo>
                  <a:lnTo>
                    <a:pt x="1266" y="374"/>
                  </a:lnTo>
                  <a:lnTo>
                    <a:pt x="1266" y="321"/>
                  </a:lnTo>
                  <a:cubicBezTo>
                    <a:pt x="1287" y="337"/>
                    <a:pt x="1311" y="345"/>
                    <a:pt x="1338" y="345"/>
                  </a:cubicBezTo>
                  <a:cubicBezTo>
                    <a:pt x="1373" y="345"/>
                    <a:pt x="1390" y="335"/>
                    <a:pt x="1390" y="315"/>
                  </a:cubicBezTo>
                  <a:cubicBezTo>
                    <a:pt x="1390" y="309"/>
                    <a:pt x="1389" y="304"/>
                    <a:pt x="1386" y="300"/>
                  </a:cubicBezTo>
                  <a:cubicBezTo>
                    <a:pt x="1383" y="296"/>
                    <a:pt x="1378" y="292"/>
                    <a:pt x="1373" y="289"/>
                  </a:cubicBezTo>
                  <a:cubicBezTo>
                    <a:pt x="1368" y="286"/>
                    <a:pt x="1362" y="283"/>
                    <a:pt x="1355" y="281"/>
                  </a:cubicBezTo>
                  <a:cubicBezTo>
                    <a:pt x="1348" y="278"/>
                    <a:pt x="1341" y="275"/>
                    <a:pt x="1332" y="272"/>
                  </a:cubicBezTo>
                  <a:cubicBezTo>
                    <a:pt x="1322" y="268"/>
                    <a:pt x="1312" y="264"/>
                    <a:pt x="1304" y="259"/>
                  </a:cubicBezTo>
                  <a:cubicBezTo>
                    <a:pt x="1296" y="254"/>
                    <a:pt x="1289" y="249"/>
                    <a:pt x="1283" y="243"/>
                  </a:cubicBezTo>
                  <a:cubicBezTo>
                    <a:pt x="1277" y="237"/>
                    <a:pt x="1273" y="231"/>
                    <a:pt x="1270" y="223"/>
                  </a:cubicBezTo>
                  <a:cubicBezTo>
                    <a:pt x="1267" y="216"/>
                    <a:pt x="1266" y="207"/>
                    <a:pt x="1266" y="197"/>
                  </a:cubicBezTo>
                  <a:cubicBezTo>
                    <a:pt x="1266" y="185"/>
                    <a:pt x="1269" y="174"/>
                    <a:pt x="1275" y="164"/>
                  </a:cubicBezTo>
                  <a:cubicBezTo>
                    <a:pt x="1281" y="155"/>
                    <a:pt x="1288" y="147"/>
                    <a:pt x="1298" y="141"/>
                  </a:cubicBezTo>
                  <a:cubicBezTo>
                    <a:pt x="1308" y="134"/>
                    <a:pt x="1319" y="130"/>
                    <a:pt x="1332" y="126"/>
                  </a:cubicBezTo>
                  <a:cubicBezTo>
                    <a:pt x="1344" y="123"/>
                    <a:pt x="1357" y="122"/>
                    <a:pt x="1371" y="122"/>
                  </a:cubicBezTo>
                  <a:cubicBezTo>
                    <a:pt x="1394" y="122"/>
                    <a:pt x="1415" y="125"/>
                    <a:pt x="1434" y="132"/>
                  </a:cubicBezTo>
                  <a:lnTo>
                    <a:pt x="1434" y="183"/>
                  </a:lnTo>
                  <a:cubicBezTo>
                    <a:pt x="1416" y="170"/>
                    <a:pt x="1395" y="164"/>
                    <a:pt x="1372" y="164"/>
                  </a:cubicBezTo>
                  <a:cubicBezTo>
                    <a:pt x="1365" y="164"/>
                    <a:pt x="1358" y="165"/>
                    <a:pt x="1352" y="167"/>
                  </a:cubicBezTo>
                  <a:cubicBezTo>
                    <a:pt x="1346" y="168"/>
                    <a:pt x="1341" y="170"/>
                    <a:pt x="1337" y="173"/>
                  </a:cubicBezTo>
                  <a:cubicBezTo>
                    <a:pt x="1333" y="175"/>
                    <a:pt x="1330" y="179"/>
                    <a:pt x="1327" y="182"/>
                  </a:cubicBezTo>
                  <a:cubicBezTo>
                    <a:pt x="1325" y="186"/>
                    <a:pt x="1324" y="190"/>
                    <a:pt x="1324" y="195"/>
                  </a:cubicBezTo>
                  <a:cubicBezTo>
                    <a:pt x="1324" y="200"/>
                    <a:pt x="1325" y="205"/>
                    <a:pt x="1327" y="209"/>
                  </a:cubicBezTo>
                  <a:cubicBezTo>
                    <a:pt x="1330" y="212"/>
                    <a:pt x="1333" y="216"/>
                    <a:pt x="1338" y="219"/>
                  </a:cubicBezTo>
                  <a:cubicBezTo>
                    <a:pt x="1342" y="222"/>
                    <a:pt x="1348" y="224"/>
                    <a:pt x="1354" y="227"/>
                  </a:cubicBezTo>
                  <a:cubicBezTo>
                    <a:pt x="1361" y="229"/>
                    <a:pt x="1368" y="232"/>
                    <a:pt x="1376" y="234"/>
                  </a:cubicBezTo>
                  <a:cubicBezTo>
                    <a:pt x="1387" y="239"/>
                    <a:pt x="1397" y="244"/>
                    <a:pt x="1406" y="248"/>
                  </a:cubicBezTo>
                  <a:cubicBezTo>
                    <a:pt x="1415" y="253"/>
                    <a:pt x="1422" y="258"/>
                    <a:pt x="1428" y="264"/>
                  </a:cubicBezTo>
                  <a:cubicBezTo>
                    <a:pt x="1434" y="270"/>
                    <a:pt x="1439" y="277"/>
                    <a:pt x="1442" y="284"/>
                  </a:cubicBezTo>
                  <a:cubicBezTo>
                    <a:pt x="1446" y="292"/>
                    <a:pt x="1447" y="301"/>
                    <a:pt x="1447" y="312"/>
                  </a:cubicBezTo>
                  <a:cubicBezTo>
                    <a:pt x="1447" y="325"/>
                    <a:pt x="1444" y="336"/>
                    <a:pt x="1438" y="346"/>
                  </a:cubicBezTo>
                  <a:cubicBezTo>
                    <a:pt x="1432" y="355"/>
                    <a:pt x="1424" y="363"/>
                    <a:pt x="1414" y="370"/>
                  </a:cubicBezTo>
                  <a:cubicBezTo>
                    <a:pt x="1404" y="376"/>
                    <a:pt x="1393" y="381"/>
                    <a:pt x="1380" y="384"/>
                  </a:cubicBezTo>
                  <a:cubicBezTo>
                    <a:pt x="1367" y="387"/>
                    <a:pt x="1353" y="388"/>
                    <a:pt x="1339" y="388"/>
                  </a:cubicBezTo>
                  <a:cubicBezTo>
                    <a:pt x="1311" y="388"/>
                    <a:pt x="1286" y="384"/>
                    <a:pt x="1266" y="374"/>
                  </a:cubicBezTo>
                  <a:close/>
                  <a:moveTo>
                    <a:pt x="1097" y="168"/>
                  </a:moveTo>
                  <a:lnTo>
                    <a:pt x="1097" y="168"/>
                  </a:lnTo>
                  <a:cubicBezTo>
                    <a:pt x="1074" y="168"/>
                    <a:pt x="1056" y="175"/>
                    <a:pt x="1043" y="191"/>
                  </a:cubicBezTo>
                  <a:cubicBezTo>
                    <a:pt x="1030" y="207"/>
                    <a:pt x="1024" y="229"/>
                    <a:pt x="1024" y="256"/>
                  </a:cubicBezTo>
                  <a:cubicBezTo>
                    <a:pt x="1024" y="283"/>
                    <a:pt x="1030" y="304"/>
                    <a:pt x="1044" y="319"/>
                  </a:cubicBezTo>
                  <a:cubicBezTo>
                    <a:pt x="1057" y="335"/>
                    <a:pt x="1075" y="342"/>
                    <a:pt x="1097" y="342"/>
                  </a:cubicBezTo>
                  <a:cubicBezTo>
                    <a:pt x="1120" y="342"/>
                    <a:pt x="1137" y="335"/>
                    <a:pt x="1150" y="320"/>
                  </a:cubicBezTo>
                  <a:cubicBezTo>
                    <a:pt x="1162" y="305"/>
                    <a:pt x="1168" y="283"/>
                    <a:pt x="1168" y="255"/>
                  </a:cubicBezTo>
                  <a:cubicBezTo>
                    <a:pt x="1168" y="227"/>
                    <a:pt x="1162" y="206"/>
                    <a:pt x="1150" y="190"/>
                  </a:cubicBezTo>
                  <a:cubicBezTo>
                    <a:pt x="1137" y="175"/>
                    <a:pt x="1120" y="168"/>
                    <a:pt x="1097" y="168"/>
                  </a:cubicBezTo>
                  <a:close/>
                  <a:moveTo>
                    <a:pt x="1094" y="388"/>
                  </a:moveTo>
                  <a:lnTo>
                    <a:pt x="1094" y="388"/>
                  </a:lnTo>
                  <a:cubicBezTo>
                    <a:pt x="1055" y="388"/>
                    <a:pt x="1023" y="376"/>
                    <a:pt x="1000" y="353"/>
                  </a:cubicBezTo>
                  <a:cubicBezTo>
                    <a:pt x="976" y="329"/>
                    <a:pt x="964" y="297"/>
                    <a:pt x="964" y="258"/>
                  </a:cubicBezTo>
                  <a:cubicBezTo>
                    <a:pt x="964" y="215"/>
                    <a:pt x="977" y="182"/>
                    <a:pt x="1001" y="158"/>
                  </a:cubicBezTo>
                  <a:cubicBezTo>
                    <a:pt x="1026" y="134"/>
                    <a:pt x="1059" y="122"/>
                    <a:pt x="1101" y="122"/>
                  </a:cubicBezTo>
                  <a:cubicBezTo>
                    <a:pt x="1140" y="122"/>
                    <a:pt x="1172" y="133"/>
                    <a:pt x="1194" y="157"/>
                  </a:cubicBezTo>
                  <a:cubicBezTo>
                    <a:pt x="1216" y="180"/>
                    <a:pt x="1227" y="212"/>
                    <a:pt x="1227" y="254"/>
                  </a:cubicBezTo>
                  <a:cubicBezTo>
                    <a:pt x="1227" y="295"/>
                    <a:pt x="1215" y="327"/>
                    <a:pt x="1191" y="352"/>
                  </a:cubicBezTo>
                  <a:cubicBezTo>
                    <a:pt x="1167" y="376"/>
                    <a:pt x="1135" y="388"/>
                    <a:pt x="1094" y="388"/>
                  </a:cubicBezTo>
                  <a:close/>
                  <a:moveTo>
                    <a:pt x="944" y="182"/>
                  </a:moveTo>
                  <a:lnTo>
                    <a:pt x="944" y="182"/>
                  </a:lnTo>
                  <a:cubicBezTo>
                    <a:pt x="937" y="177"/>
                    <a:pt x="927" y="174"/>
                    <a:pt x="914" y="174"/>
                  </a:cubicBezTo>
                  <a:cubicBezTo>
                    <a:pt x="897" y="174"/>
                    <a:pt x="883" y="182"/>
                    <a:pt x="871" y="197"/>
                  </a:cubicBezTo>
                  <a:cubicBezTo>
                    <a:pt x="860" y="213"/>
                    <a:pt x="854" y="234"/>
                    <a:pt x="854" y="260"/>
                  </a:cubicBezTo>
                  <a:lnTo>
                    <a:pt x="854" y="382"/>
                  </a:lnTo>
                  <a:lnTo>
                    <a:pt x="796" y="382"/>
                  </a:lnTo>
                  <a:lnTo>
                    <a:pt x="796" y="128"/>
                  </a:lnTo>
                  <a:lnTo>
                    <a:pt x="854" y="128"/>
                  </a:lnTo>
                  <a:lnTo>
                    <a:pt x="854" y="180"/>
                  </a:lnTo>
                  <a:lnTo>
                    <a:pt x="855" y="180"/>
                  </a:lnTo>
                  <a:cubicBezTo>
                    <a:pt x="861" y="162"/>
                    <a:pt x="869" y="148"/>
                    <a:pt x="881" y="138"/>
                  </a:cubicBezTo>
                  <a:cubicBezTo>
                    <a:pt x="893" y="128"/>
                    <a:pt x="906" y="123"/>
                    <a:pt x="920" y="123"/>
                  </a:cubicBezTo>
                  <a:cubicBezTo>
                    <a:pt x="931" y="123"/>
                    <a:pt x="939" y="125"/>
                    <a:pt x="944" y="128"/>
                  </a:cubicBezTo>
                  <a:lnTo>
                    <a:pt x="944" y="182"/>
                  </a:lnTo>
                  <a:close/>
                  <a:moveTo>
                    <a:pt x="743" y="371"/>
                  </a:moveTo>
                  <a:lnTo>
                    <a:pt x="743" y="371"/>
                  </a:lnTo>
                  <a:cubicBezTo>
                    <a:pt x="723" y="382"/>
                    <a:pt x="698" y="388"/>
                    <a:pt x="670" y="388"/>
                  </a:cubicBezTo>
                  <a:cubicBezTo>
                    <a:pt x="632" y="388"/>
                    <a:pt x="602" y="376"/>
                    <a:pt x="578" y="353"/>
                  </a:cubicBezTo>
                  <a:cubicBezTo>
                    <a:pt x="555" y="329"/>
                    <a:pt x="544" y="299"/>
                    <a:pt x="544" y="261"/>
                  </a:cubicBezTo>
                  <a:cubicBezTo>
                    <a:pt x="544" y="219"/>
                    <a:pt x="556" y="185"/>
                    <a:pt x="581" y="160"/>
                  </a:cubicBezTo>
                  <a:cubicBezTo>
                    <a:pt x="606" y="134"/>
                    <a:pt x="640" y="122"/>
                    <a:pt x="682" y="122"/>
                  </a:cubicBezTo>
                  <a:cubicBezTo>
                    <a:pt x="705" y="122"/>
                    <a:pt x="726" y="126"/>
                    <a:pt x="743" y="134"/>
                  </a:cubicBezTo>
                  <a:lnTo>
                    <a:pt x="743" y="187"/>
                  </a:lnTo>
                  <a:cubicBezTo>
                    <a:pt x="726" y="174"/>
                    <a:pt x="707" y="168"/>
                    <a:pt x="686" y="168"/>
                  </a:cubicBezTo>
                  <a:cubicBezTo>
                    <a:pt x="662" y="168"/>
                    <a:pt x="642" y="176"/>
                    <a:pt x="626" y="192"/>
                  </a:cubicBezTo>
                  <a:cubicBezTo>
                    <a:pt x="611" y="209"/>
                    <a:pt x="603" y="230"/>
                    <a:pt x="603" y="257"/>
                  </a:cubicBezTo>
                  <a:cubicBezTo>
                    <a:pt x="603" y="284"/>
                    <a:pt x="610" y="304"/>
                    <a:pt x="625" y="320"/>
                  </a:cubicBezTo>
                  <a:cubicBezTo>
                    <a:pt x="640" y="335"/>
                    <a:pt x="659" y="342"/>
                    <a:pt x="684" y="342"/>
                  </a:cubicBezTo>
                  <a:cubicBezTo>
                    <a:pt x="705" y="342"/>
                    <a:pt x="725" y="335"/>
                    <a:pt x="743" y="320"/>
                  </a:cubicBezTo>
                  <a:lnTo>
                    <a:pt x="743" y="371"/>
                  </a:lnTo>
                  <a:close/>
                  <a:moveTo>
                    <a:pt x="499" y="382"/>
                  </a:moveTo>
                  <a:lnTo>
                    <a:pt x="499" y="382"/>
                  </a:lnTo>
                  <a:lnTo>
                    <a:pt x="441" y="382"/>
                  </a:lnTo>
                  <a:lnTo>
                    <a:pt x="441" y="128"/>
                  </a:lnTo>
                  <a:lnTo>
                    <a:pt x="499" y="128"/>
                  </a:lnTo>
                  <a:lnTo>
                    <a:pt x="499" y="382"/>
                  </a:lnTo>
                  <a:close/>
                  <a:moveTo>
                    <a:pt x="470" y="74"/>
                  </a:moveTo>
                  <a:lnTo>
                    <a:pt x="470" y="74"/>
                  </a:lnTo>
                  <a:cubicBezTo>
                    <a:pt x="461" y="74"/>
                    <a:pt x="453" y="71"/>
                    <a:pt x="446" y="65"/>
                  </a:cubicBezTo>
                  <a:cubicBezTo>
                    <a:pt x="439" y="59"/>
                    <a:pt x="436" y="51"/>
                    <a:pt x="436" y="41"/>
                  </a:cubicBezTo>
                  <a:cubicBezTo>
                    <a:pt x="436" y="32"/>
                    <a:pt x="439" y="24"/>
                    <a:pt x="446" y="18"/>
                  </a:cubicBezTo>
                  <a:cubicBezTo>
                    <a:pt x="453" y="11"/>
                    <a:pt x="461" y="8"/>
                    <a:pt x="470" y="8"/>
                  </a:cubicBezTo>
                  <a:cubicBezTo>
                    <a:pt x="480" y="8"/>
                    <a:pt x="489" y="11"/>
                    <a:pt x="495" y="18"/>
                  </a:cubicBezTo>
                  <a:cubicBezTo>
                    <a:pt x="502" y="24"/>
                    <a:pt x="506" y="32"/>
                    <a:pt x="506" y="41"/>
                  </a:cubicBezTo>
                  <a:cubicBezTo>
                    <a:pt x="506" y="50"/>
                    <a:pt x="502" y="58"/>
                    <a:pt x="495" y="64"/>
                  </a:cubicBezTo>
                  <a:cubicBezTo>
                    <a:pt x="489" y="71"/>
                    <a:pt x="480" y="74"/>
                    <a:pt x="470" y="74"/>
                  </a:cubicBezTo>
                  <a:close/>
                  <a:moveTo>
                    <a:pt x="385" y="382"/>
                  </a:moveTo>
                  <a:lnTo>
                    <a:pt x="385" y="382"/>
                  </a:lnTo>
                  <a:lnTo>
                    <a:pt x="326" y="382"/>
                  </a:lnTo>
                  <a:lnTo>
                    <a:pt x="326" y="151"/>
                  </a:lnTo>
                  <a:cubicBezTo>
                    <a:pt x="326" y="132"/>
                    <a:pt x="327" y="109"/>
                    <a:pt x="329" y="82"/>
                  </a:cubicBezTo>
                  <a:lnTo>
                    <a:pt x="328" y="82"/>
                  </a:lnTo>
                  <a:cubicBezTo>
                    <a:pt x="324" y="98"/>
                    <a:pt x="321" y="109"/>
                    <a:pt x="318" y="116"/>
                  </a:cubicBezTo>
                  <a:lnTo>
                    <a:pt x="211" y="382"/>
                  </a:lnTo>
                  <a:lnTo>
                    <a:pt x="170" y="382"/>
                  </a:lnTo>
                  <a:lnTo>
                    <a:pt x="63" y="118"/>
                  </a:lnTo>
                  <a:cubicBezTo>
                    <a:pt x="60" y="110"/>
                    <a:pt x="57" y="98"/>
                    <a:pt x="54" y="82"/>
                  </a:cubicBezTo>
                  <a:lnTo>
                    <a:pt x="53" y="82"/>
                  </a:lnTo>
                  <a:cubicBezTo>
                    <a:pt x="54" y="96"/>
                    <a:pt x="55" y="120"/>
                    <a:pt x="55" y="152"/>
                  </a:cubicBezTo>
                  <a:lnTo>
                    <a:pt x="55" y="382"/>
                  </a:lnTo>
                  <a:lnTo>
                    <a:pt x="0" y="382"/>
                  </a:lnTo>
                  <a:lnTo>
                    <a:pt x="0" y="25"/>
                  </a:lnTo>
                  <a:lnTo>
                    <a:pt x="83" y="25"/>
                  </a:lnTo>
                  <a:lnTo>
                    <a:pt x="178" y="263"/>
                  </a:lnTo>
                  <a:cubicBezTo>
                    <a:pt x="185" y="281"/>
                    <a:pt x="189" y="295"/>
                    <a:pt x="192" y="304"/>
                  </a:cubicBezTo>
                  <a:lnTo>
                    <a:pt x="193" y="304"/>
                  </a:lnTo>
                  <a:cubicBezTo>
                    <a:pt x="199" y="285"/>
                    <a:pt x="204" y="271"/>
                    <a:pt x="208" y="262"/>
                  </a:cubicBezTo>
                  <a:lnTo>
                    <a:pt x="304" y="25"/>
                  </a:lnTo>
                  <a:lnTo>
                    <a:pt x="385" y="25"/>
                  </a:lnTo>
                  <a:lnTo>
                    <a:pt x="385" y="382"/>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 name="Freeform 6">
              <a:extLst>
                <a:ext uri="{FF2B5EF4-FFF2-40B4-BE49-F238E27FC236}">
                  <a16:creationId xmlns:a16="http://schemas.microsoft.com/office/drawing/2014/main" id="{259DFCFC-AF9C-4FC8-B9A3-3D0A666C9F94}"/>
                </a:ext>
              </a:extLst>
            </p:cNvPr>
            <p:cNvSpPr>
              <a:spLocks noChangeAspect="1" noEditPoints="1"/>
            </p:cNvSpPr>
            <p:nvPr userDrawn="1"/>
          </p:nvSpPr>
          <p:spPr bwMode="black">
            <a:xfrm>
              <a:off x="342" y="1889"/>
              <a:ext cx="1389" cy="284"/>
            </a:xfrm>
            <a:custGeom>
              <a:avLst/>
              <a:gdLst>
                <a:gd name="T0" fmla="*/ 1904 w 1904"/>
                <a:gd name="T1" fmla="*/ 178 h 384"/>
                <a:gd name="T2" fmla="*/ 1831 w 1904"/>
                <a:gd name="T3" fmla="*/ 193 h 384"/>
                <a:gd name="T4" fmla="*/ 1814 w 1904"/>
                <a:gd name="T5" fmla="*/ 378 h 384"/>
                <a:gd name="T6" fmla="*/ 1756 w 1904"/>
                <a:gd name="T7" fmla="*/ 123 h 384"/>
                <a:gd name="T8" fmla="*/ 1814 w 1904"/>
                <a:gd name="T9" fmla="*/ 175 h 384"/>
                <a:gd name="T10" fmla="*/ 1841 w 1904"/>
                <a:gd name="T11" fmla="*/ 133 h 384"/>
                <a:gd name="T12" fmla="*/ 1904 w 1904"/>
                <a:gd name="T13" fmla="*/ 123 h 384"/>
                <a:gd name="T14" fmla="*/ 1698 w 1904"/>
                <a:gd name="T15" fmla="*/ 378 h 384"/>
                <a:gd name="T16" fmla="*/ 1640 w 1904"/>
                <a:gd name="T17" fmla="*/ 378 h 384"/>
                <a:gd name="T18" fmla="*/ 1639 w 1904"/>
                <a:gd name="T19" fmla="*/ 337 h 384"/>
                <a:gd name="T20" fmla="*/ 1470 w 1904"/>
                <a:gd name="T21" fmla="*/ 275 h 384"/>
                <a:gd name="T22" fmla="*/ 1528 w 1904"/>
                <a:gd name="T23" fmla="*/ 123 h 384"/>
                <a:gd name="T24" fmla="*/ 1581 w 1904"/>
                <a:gd name="T25" fmla="*/ 338 h 384"/>
                <a:gd name="T26" fmla="*/ 1640 w 1904"/>
                <a:gd name="T27" fmla="*/ 269 h 384"/>
                <a:gd name="T28" fmla="*/ 1698 w 1904"/>
                <a:gd name="T29" fmla="*/ 123 h 384"/>
                <a:gd name="T30" fmla="*/ 1295 w 1904"/>
                <a:gd name="T31" fmla="*/ 163 h 384"/>
                <a:gd name="T32" fmla="*/ 1241 w 1904"/>
                <a:gd name="T33" fmla="*/ 186 h 384"/>
                <a:gd name="T34" fmla="*/ 1241 w 1904"/>
                <a:gd name="T35" fmla="*/ 315 h 384"/>
                <a:gd name="T36" fmla="*/ 1347 w 1904"/>
                <a:gd name="T37" fmla="*/ 315 h 384"/>
                <a:gd name="T38" fmla="*/ 1347 w 1904"/>
                <a:gd name="T39" fmla="*/ 186 h 384"/>
                <a:gd name="T40" fmla="*/ 1292 w 1904"/>
                <a:gd name="T41" fmla="*/ 384 h 384"/>
                <a:gd name="T42" fmla="*/ 1198 w 1904"/>
                <a:gd name="T43" fmla="*/ 348 h 384"/>
                <a:gd name="T44" fmla="*/ 1199 w 1904"/>
                <a:gd name="T45" fmla="*/ 153 h 384"/>
                <a:gd name="T46" fmla="*/ 1392 w 1904"/>
                <a:gd name="T47" fmla="*/ 152 h 384"/>
                <a:gd name="T48" fmla="*/ 1389 w 1904"/>
                <a:gd name="T49" fmla="*/ 347 h 384"/>
                <a:gd name="T50" fmla="*/ 1198 w 1904"/>
                <a:gd name="T51" fmla="*/ 71 h 384"/>
                <a:gd name="T52" fmla="*/ 1095 w 1904"/>
                <a:gd name="T53" fmla="*/ 71 h 384"/>
                <a:gd name="T54" fmla="*/ 1036 w 1904"/>
                <a:gd name="T55" fmla="*/ 378 h 384"/>
                <a:gd name="T56" fmla="*/ 933 w 1904"/>
                <a:gd name="T57" fmla="*/ 71 h 384"/>
                <a:gd name="T58" fmla="*/ 1198 w 1904"/>
                <a:gd name="T59" fmla="*/ 21 h 384"/>
                <a:gd name="T60" fmla="*/ 746 w 1904"/>
                <a:gd name="T61" fmla="*/ 225 h 384"/>
                <a:gd name="T62" fmla="*/ 731 w 1904"/>
                <a:gd name="T63" fmla="*/ 177 h 384"/>
                <a:gd name="T64" fmla="*/ 649 w 1904"/>
                <a:gd name="T65" fmla="*/ 177 h 384"/>
                <a:gd name="T66" fmla="*/ 746 w 1904"/>
                <a:gd name="T67" fmla="*/ 225 h 384"/>
                <a:gd name="T68" fmla="*/ 802 w 1904"/>
                <a:gd name="T69" fmla="*/ 266 h 384"/>
                <a:gd name="T70" fmla="*/ 649 w 1904"/>
                <a:gd name="T71" fmla="*/ 320 h 384"/>
                <a:gd name="T72" fmla="*/ 782 w 1904"/>
                <a:gd name="T73" fmla="*/ 315 h 384"/>
                <a:gd name="T74" fmla="*/ 689 w 1904"/>
                <a:gd name="T75" fmla="*/ 384 h 384"/>
                <a:gd name="T76" fmla="*/ 569 w 1904"/>
                <a:gd name="T77" fmla="*/ 251 h 384"/>
                <a:gd name="T78" fmla="*/ 692 w 1904"/>
                <a:gd name="T79" fmla="*/ 117 h 384"/>
                <a:gd name="T80" fmla="*/ 802 w 1904"/>
                <a:gd name="T81" fmla="*/ 244 h 384"/>
                <a:gd name="T82" fmla="*/ 526 w 1904"/>
                <a:gd name="T83" fmla="*/ 378 h 384"/>
                <a:gd name="T84" fmla="*/ 468 w 1904"/>
                <a:gd name="T85" fmla="*/ 378 h 384"/>
                <a:gd name="T86" fmla="*/ 417 w 1904"/>
                <a:gd name="T87" fmla="*/ 163 h 384"/>
                <a:gd name="T88" fmla="*/ 357 w 1904"/>
                <a:gd name="T89" fmla="*/ 240 h 384"/>
                <a:gd name="T90" fmla="*/ 298 w 1904"/>
                <a:gd name="T91" fmla="*/ 378 h 384"/>
                <a:gd name="T92" fmla="*/ 357 w 1904"/>
                <a:gd name="T93" fmla="*/ 0 h 384"/>
                <a:gd name="T94" fmla="*/ 358 w 1904"/>
                <a:gd name="T95" fmla="*/ 165 h 384"/>
                <a:gd name="T96" fmla="*/ 526 w 1904"/>
                <a:gd name="T97" fmla="*/ 221 h 384"/>
                <a:gd name="T98" fmla="*/ 265 w 1904"/>
                <a:gd name="T99" fmla="*/ 71 h 384"/>
                <a:gd name="T100" fmla="*/ 162 w 1904"/>
                <a:gd name="T101" fmla="*/ 71 h 384"/>
                <a:gd name="T102" fmla="*/ 102 w 1904"/>
                <a:gd name="T103" fmla="*/ 378 h 384"/>
                <a:gd name="T104" fmla="*/ 0 w 1904"/>
                <a:gd name="T105" fmla="*/ 71 h 384"/>
                <a:gd name="T106" fmla="*/ 265 w 1904"/>
                <a:gd name="T107" fmla="*/ 21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4" h="384">
                  <a:moveTo>
                    <a:pt x="1904" y="178"/>
                  </a:moveTo>
                  <a:lnTo>
                    <a:pt x="1904" y="178"/>
                  </a:lnTo>
                  <a:cubicBezTo>
                    <a:pt x="1897" y="172"/>
                    <a:pt x="1887" y="170"/>
                    <a:pt x="1874" y="170"/>
                  </a:cubicBezTo>
                  <a:cubicBezTo>
                    <a:pt x="1857" y="170"/>
                    <a:pt x="1842" y="177"/>
                    <a:pt x="1831" y="193"/>
                  </a:cubicBezTo>
                  <a:cubicBezTo>
                    <a:pt x="1819" y="208"/>
                    <a:pt x="1814" y="229"/>
                    <a:pt x="1814" y="256"/>
                  </a:cubicBezTo>
                  <a:lnTo>
                    <a:pt x="1814" y="378"/>
                  </a:lnTo>
                  <a:lnTo>
                    <a:pt x="1756" y="378"/>
                  </a:lnTo>
                  <a:lnTo>
                    <a:pt x="1756" y="123"/>
                  </a:lnTo>
                  <a:lnTo>
                    <a:pt x="1814" y="123"/>
                  </a:lnTo>
                  <a:lnTo>
                    <a:pt x="1814" y="175"/>
                  </a:lnTo>
                  <a:lnTo>
                    <a:pt x="1815" y="175"/>
                  </a:lnTo>
                  <a:cubicBezTo>
                    <a:pt x="1820" y="157"/>
                    <a:pt x="1829" y="143"/>
                    <a:pt x="1841" y="133"/>
                  </a:cubicBezTo>
                  <a:cubicBezTo>
                    <a:pt x="1853" y="123"/>
                    <a:pt x="1866" y="118"/>
                    <a:pt x="1880" y="118"/>
                  </a:cubicBezTo>
                  <a:cubicBezTo>
                    <a:pt x="1891" y="118"/>
                    <a:pt x="1899" y="120"/>
                    <a:pt x="1904" y="123"/>
                  </a:cubicBezTo>
                  <a:lnTo>
                    <a:pt x="1904" y="178"/>
                  </a:lnTo>
                  <a:close/>
                  <a:moveTo>
                    <a:pt x="1698" y="378"/>
                  </a:moveTo>
                  <a:lnTo>
                    <a:pt x="1698" y="378"/>
                  </a:lnTo>
                  <a:lnTo>
                    <a:pt x="1640" y="378"/>
                  </a:lnTo>
                  <a:lnTo>
                    <a:pt x="1640" y="337"/>
                  </a:lnTo>
                  <a:lnTo>
                    <a:pt x="1639" y="337"/>
                  </a:lnTo>
                  <a:cubicBezTo>
                    <a:pt x="1623" y="368"/>
                    <a:pt x="1596" y="384"/>
                    <a:pt x="1561" y="384"/>
                  </a:cubicBezTo>
                  <a:cubicBezTo>
                    <a:pt x="1500" y="384"/>
                    <a:pt x="1470" y="347"/>
                    <a:pt x="1470" y="275"/>
                  </a:cubicBezTo>
                  <a:lnTo>
                    <a:pt x="1470" y="123"/>
                  </a:lnTo>
                  <a:lnTo>
                    <a:pt x="1528" y="123"/>
                  </a:lnTo>
                  <a:lnTo>
                    <a:pt x="1528" y="269"/>
                  </a:lnTo>
                  <a:cubicBezTo>
                    <a:pt x="1528" y="315"/>
                    <a:pt x="1546" y="338"/>
                    <a:pt x="1581" y="338"/>
                  </a:cubicBezTo>
                  <a:cubicBezTo>
                    <a:pt x="1599" y="338"/>
                    <a:pt x="1613" y="331"/>
                    <a:pt x="1624" y="319"/>
                  </a:cubicBezTo>
                  <a:cubicBezTo>
                    <a:pt x="1635" y="306"/>
                    <a:pt x="1640" y="290"/>
                    <a:pt x="1640" y="269"/>
                  </a:cubicBezTo>
                  <a:lnTo>
                    <a:pt x="1640" y="123"/>
                  </a:lnTo>
                  <a:lnTo>
                    <a:pt x="1698" y="123"/>
                  </a:lnTo>
                  <a:lnTo>
                    <a:pt x="1698" y="378"/>
                  </a:lnTo>
                  <a:close/>
                  <a:moveTo>
                    <a:pt x="1295" y="163"/>
                  </a:moveTo>
                  <a:lnTo>
                    <a:pt x="1295" y="163"/>
                  </a:lnTo>
                  <a:cubicBezTo>
                    <a:pt x="1272" y="163"/>
                    <a:pt x="1254" y="171"/>
                    <a:pt x="1241" y="186"/>
                  </a:cubicBezTo>
                  <a:cubicBezTo>
                    <a:pt x="1228" y="202"/>
                    <a:pt x="1221" y="224"/>
                    <a:pt x="1221" y="252"/>
                  </a:cubicBezTo>
                  <a:cubicBezTo>
                    <a:pt x="1221" y="278"/>
                    <a:pt x="1228" y="299"/>
                    <a:pt x="1241" y="315"/>
                  </a:cubicBezTo>
                  <a:cubicBezTo>
                    <a:pt x="1255" y="330"/>
                    <a:pt x="1273" y="338"/>
                    <a:pt x="1295" y="338"/>
                  </a:cubicBezTo>
                  <a:cubicBezTo>
                    <a:pt x="1318" y="338"/>
                    <a:pt x="1335" y="330"/>
                    <a:pt x="1347" y="315"/>
                  </a:cubicBezTo>
                  <a:cubicBezTo>
                    <a:pt x="1360" y="300"/>
                    <a:pt x="1366" y="279"/>
                    <a:pt x="1366" y="251"/>
                  </a:cubicBezTo>
                  <a:cubicBezTo>
                    <a:pt x="1366" y="223"/>
                    <a:pt x="1360" y="201"/>
                    <a:pt x="1347" y="186"/>
                  </a:cubicBezTo>
                  <a:cubicBezTo>
                    <a:pt x="1335" y="170"/>
                    <a:pt x="1318" y="163"/>
                    <a:pt x="1295" y="163"/>
                  </a:cubicBezTo>
                  <a:close/>
                  <a:moveTo>
                    <a:pt x="1292" y="384"/>
                  </a:moveTo>
                  <a:lnTo>
                    <a:pt x="1292" y="384"/>
                  </a:lnTo>
                  <a:cubicBezTo>
                    <a:pt x="1253" y="384"/>
                    <a:pt x="1221" y="372"/>
                    <a:pt x="1198" y="348"/>
                  </a:cubicBezTo>
                  <a:cubicBezTo>
                    <a:pt x="1174" y="324"/>
                    <a:pt x="1162" y="292"/>
                    <a:pt x="1162" y="253"/>
                  </a:cubicBezTo>
                  <a:cubicBezTo>
                    <a:pt x="1162" y="210"/>
                    <a:pt x="1174" y="177"/>
                    <a:pt x="1199" y="153"/>
                  </a:cubicBezTo>
                  <a:cubicBezTo>
                    <a:pt x="1224" y="129"/>
                    <a:pt x="1257" y="117"/>
                    <a:pt x="1298" y="117"/>
                  </a:cubicBezTo>
                  <a:cubicBezTo>
                    <a:pt x="1338" y="117"/>
                    <a:pt x="1370" y="128"/>
                    <a:pt x="1392" y="152"/>
                  </a:cubicBezTo>
                  <a:cubicBezTo>
                    <a:pt x="1414" y="175"/>
                    <a:pt x="1425" y="208"/>
                    <a:pt x="1425" y="249"/>
                  </a:cubicBezTo>
                  <a:cubicBezTo>
                    <a:pt x="1425" y="290"/>
                    <a:pt x="1413" y="322"/>
                    <a:pt x="1389" y="347"/>
                  </a:cubicBezTo>
                  <a:cubicBezTo>
                    <a:pt x="1365" y="371"/>
                    <a:pt x="1333" y="384"/>
                    <a:pt x="1292" y="384"/>
                  </a:cubicBezTo>
                  <a:close/>
                  <a:moveTo>
                    <a:pt x="1198" y="71"/>
                  </a:moveTo>
                  <a:lnTo>
                    <a:pt x="1198" y="71"/>
                  </a:lnTo>
                  <a:lnTo>
                    <a:pt x="1095" y="71"/>
                  </a:lnTo>
                  <a:lnTo>
                    <a:pt x="1095" y="378"/>
                  </a:lnTo>
                  <a:lnTo>
                    <a:pt x="1036" y="378"/>
                  </a:lnTo>
                  <a:lnTo>
                    <a:pt x="1036" y="71"/>
                  </a:lnTo>
                  <a:lnTo>
                    <a:pt x="933" y="71"/>
                  </a:lnTo>
                  <a:lnTo>
                    <a:pt x="933" y="21"/>
                  </a:lnTo>
                  <a:lnTo>
                    <a:pt x="1198" y="21"/>
                  </a:lnTo>
                  <a:lnTo>
                    <a:pt x="1198" y="71"/>
                  </a:lnTo>
                  <a:close/>
                  <a:moveTo>
                    <a:pt x="746" y="225"/>
                  </a:moveTo>
                  <a:lnTo>
                    <a:pt x="746" y="225"/>
                  </a:lnTo>
                  <a:cubicBezTo>
                    <a:pt x="746" y="204"/>
                    <a:pt x="741" y="188"/>
                    <a:pt x="731" y="177"/>
                  </a:cubicBezTo>
                  <a:cubicBezTo>
                    <a:pt x="721" y="165"/>
                    <a:pt x="708" y="159"/>
                    <a:pt x="691" y="159"/>
                  </a:cubicBezTo>
                  <a:cubicBezTo>
                    <a:pt x="675" y="159"/>
                    <a:pt x="660" y="165"/>
                    <a:pt x="649" y="177"/>
                  </a:cubicBezTo>
                  <a:cubicBezTo>
                    <a:pt x="637" y="190"/>
                    <a:pt x="630" y="205"/>
                    <a:pt x="627" y="225"/>
                  </a:cubicBezTo>
                  <a:lnTo>
                    <a:pt x="746" y="225"/>
                  </a:lnTo>
                  <a:close/>
                  <a:moveTo>
                    <a:pt x="802" y="266"/>
                  </a:moveTo>
                  <a:lnTo>
                    <a:pt x="802" y="266"/>
                  </a:lnTo>
                  <a:lnTo>
                    <a:pt x="627" y="266"/>
                  </a:lnTo>
                  <a:cubicBezTo>
                    <a:pt x="628" y="289"/>
                    <a:pt x="635" y="308"/>
                    <a:pt x="649" y="320"/>
                  </a:cubicBezTo>
                  <a:cubicBezTo>
                    <a:pt x="663" y="333"/>
                    <a:pt x="682" y="339"/>
                    <a:pt x="707" y="339"/>
                  </a:cubicBezTo>
                  <a:cubicBezTo>
                    <a:pt x="734" y="339"/>
                    <a:pt x="759" y="331"/>
                    <a:pt x="782" y="315"/>
                  </a:cubicBezTo>
                  <a:lnTo>
                    <a:pt x="782" y="362"/>
                  </a:lnTo>
                  <a:cubicBezTo>
                    <a:pt x="759" y="376"/>
                    <a:pt x="728" y="384"/>
                    <a:pt x="689" y="384"/>
                  </a:cubicBezTo>
                  <a:cubicBezTo>
                    <a:pt x="652" y="384"/>
                    <a:pt x="622" y="372"/>
                    <a:pt x="601" y="349"/>
                  </a:cubicBezTo>
                  <a:cubicBezTo>
                    <a:pt x="579" y="326"/>
                    <a:pt x="569" y="293"/>
                    <a:pt x="569" y="251"/>
                  </a:cubicBezTo>
                  <a:cubicBezTo>
                    <a:pt x="569" y="211"/>
                    <a:pt x="581" y="179"/>
                    <a:pt x="604" y="154"/>
                  </a:cubicBezTo>
                  <a:cubicBezTo>
                    <a:pt x="628" y="129"/>
                    <a:pt x="657" y="117"/>
                    <a:pt x="692" y="117"/>
                  </a:cubicBezTo>
                  <a:cubicBezTo>
                    <a:pt x="727" y="117"/>
                    <a:pt x="754" y="128"/>
                    <a:pt x="773" y="150"/>
                  </a:cubicBezTo>
                  <a:cubicBezTo>
                    <a:pt x="792" y="173"/>
                    <a:pt x="802" y="204"/>
                    <a:pt x="802" y="244"/>
                  </a:cubicBezTo>
                  <a:lnTo>
                    <a:pt x="802" y="266"/>
                  </a:lnTo>
                  <a:close/>
                  <a:moveTo>
                    <a:pt x="526" y="378"/>
                  </a:moveTo>
                  <a:lnTo>
                    <a:pt x="526" y="378"/>
                  </a:lnTo>
                  <a:lnTo>
                    <a:pt x="468" y="378"/>
                  </a:lnTo>
                  <a:lnTo>
                    <a:pt x="468" y="238"/>
                  </a:lnTo>
                  <a:cubicBezTo>
                    <a:pt x="468" y="188"/>
                    <a:pt x="451" y="163"/>
                    <a:pt x="417" y="163"/>
                  </a:cubicBezTo>
                  <a:cubicBezTo>
                    <a:pt x="400" y="163"/>
                    <a:pt x="386" y="170"/>
                    <a:pt x="374" y="184"/>
                  </a:cubicBezTo>
                  <a:cubicBezTo>
                    <a:pt x="362" y="199"/>
                    <a:pt x="357" y="218"/>
                    <a:pt x="357" y="240"/>
                  </a:cubicBezTo>
                  <a:lnTo>
                    <a:pt x="357" y="378"/>
                  </a:lnTo>
                  <a:lnTo>
                    <a:pt x="298" y="378"/>
                  </a:lnTo>
                  <a:lnTo>
                    <a:pt x="298" y="0"/>
                  </a:lnTo>
                  <a:lnTo>
                    <a:pt x="357" y="0"/>
                  </a:lnTo>
                  <a:lnTo>
                    <a:pt x="357" y="165"/>
                  </a:lnTo>
                  <a:lnTo>
                    <a:pt x="358" y="165"/>
                  </a:lnTo>
                  <a:cubicBezTo>
                    <a:pt x="377" y="133"/>
                    <a:pt x="405" y="117"/>
                    <a:pt x="441" y="117"/>
                  </a:cubicBezTo>
                  <a:cubicBezTo>
                    <a:pt x="497" y="117"/>
                    <a:pt x="526" y="151"/>
                    <a:pt x="526" y="221"/>
                  </a:cubicBezTo>
                  <a:lnTo>
                    <a:pt x="526" y="378"/>
                  </a:lnTo>
                  <a:close/>
                  <a:moveTo>
                    <a:pt x="265" y="71"/>
                  </a:moveTo>
                  <a:lnTo>
                    <a:pt x="265" y="71"/>
                  </a:lnTo>
                  <a:lnTo>
                    <a:pt x="162" y="71"/>
                  </a:lnTo>
                  <a:lnTo>
                    <a:pt x="162" y="378"/>
                  </a:lnTo>
                  <a:lnTo>
                    <a:pt x="102" y="378"/>
                  </a:lnTo>
                  <a:lnTo>
                    <a:pt x="102" y="71"/>
                  </a:lnTo>
                  <a:lnTo>
                    <a:pt x="0" y="71"/>
                  </a:lnTo>
                  <a:lnTo>
                    <a:pt x="0" y="21"/>
                  </a:lnTo>
                  <a:lnTo>
                    <a:pt x="265" y="21"/>
                  </a:lnTo>
                  <a:lnTo>
                    <a:pt x="265" y="71"/>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42652360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44E1717B-1127-422B-83A0-6DB1F04DE49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878314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140200"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1402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8" name="Picture 7" descr="Microsoft Ignite The Tour graphic">
            <a:extLst>
              <a:ext uri="{FF2B5EF4-FFF2-40B4-BE49-F238E27FC236}">
                <a16:creationId xmlns:a16="http://schemas.microsoft.com/office/drawing/2014/main" id="{493061E4-9141-4906-AC66-4AB924C08F9B}"/>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bwMode="gray">
          <a:xfrm>
            <a:off x="5334000" y="0"/>
            <a:ext cx="6858000" cy="6858000"/>
          </a:xfrm>
          <a:prstGeom prst="rect">
            <a:avLst/>
          </a:prstGeom>
          <a:solidFill>
            <a:srgbClr val="FFFFFF"/>
          </a:solidFill>
        </p:spPr>
      </p:pic>
    </p:spTree>
    <p:extLst>
      <p:ext uri="{BB962C8B-B14F-4D97-AF65-F5344CB8AC3E}">
        <p14:creationId xmlns:p14="http://schemas.microsoft.com/office/powerpoint/2010/main" val="1297554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2976">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pic>
        <p:nvPicPr>
          <p:cNvPr id="14" name="MS logo white - EMF" descr="Microsoft logo white text version">
            <a:extLst>
              <a:ext uri="{FF2B5EF4-FFF2-40B4-BE49-F238E27FC236}">
                <a16:creationId xmlns:a16="http://schemas.microsoft.com/office/drawing/2014/main" id="{63E1BA19-1D9F-FC44-8A38-8C233C9CC485}"/>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15" name="Title 1">
            <a:extLst>
              <a:ext uri="{FF2B5EF4-FFF2-40B4-BE49-F238E27FC236}">
                <a16:creationId xmlns:a16="http://schemas.microsoft.com/office/drawing/2014/main" id="{9A95C66C-5C96-2344-B6A3-F56B3F7963BA}"/>
              </a:ext>
            </a:extLst>
          </p:cNvPr>
          <p:cNvSpPr>
            <a:spLocks noGrp="1"/>
          </p:cNvSpPr>
          <p:nvPr userDrawn="1">
            <p:ph type="title" hasCustomPrompt="1"/>
          </p:nvPr>
        </p:nvSpPr>
        <p:spPr>
          <a:xfrm>
            <a:off x="584200" y="2425780"/>
            <a:ext cx="4140200"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16" name="Text Placeholder 4">
            <a:extLst>
              <a:ext uri="{FF2B5EF4-FFF2-40B4-BE49-F238E27FC236}">
                <a16:creationId xmlns:a16="http://schemas.microsoft.com/office/drawing/2014/main" id="{CEB75608-737B-0C4E-85B1-321723083970}"/>
              </a:ext>
            </a:extLst>
          </p:cNvPr>
          <p:cNvSpPr>
            <a:spLocks noGrp="1"/>
          </p:cNvSpPr>
          <p:nvPr userDrawn="1">
            <p:ph type="body" sz="quarter" idx="12" hasCustomPrompt="1"/>
          </p:nvPr>
        </p:nvSpPr>
        <p:spPr>
          <a:xfrm>
            <a:off x="584200" y="3962400"/>
            <a:ext cx="41402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Picture 6" descr="Microsoft Ignite The Tour graphic">
            <a:extLst>
              <a:ext uri="{FF2B5EF4-FFF2-40B4-BE49-F238E27FC236}">
                <a16:creationId xmlns:a16="http://schemas.microsoft.com/office/drawing/2014/main" id="{C98E59B0-67F8-4A77-8BC3-2C6B72314B7C}"/>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l="571" r="1"/>
          <a:stretch/>
        </p:blipFill>
        <p:spPr bwMode="gray">
          <a:xfrm>
            <a:off x="5334001" y="-1"/>
            <a:ext cx="6858000" cy="6858001"/>
          </a:xfrm>
          <a:prstGeom prst="rect">
            <a:avLst/>
          </a:prstGeom>
          <a:solidFill>
            <a:srgbClr val="FFFFFF"/>
          </a:solidFill>
        </p:spPr>
      </p:pic>
    </p:spTree>
    <p:extLst>
      <p:ext uri="{BB962C8B-B14F-4D97-AF65-F5344CB8AC3E}">
        <p14:creationId xmlns:p14="http://schemas.microsoft.com/office/powerpoint/2010/main" val="2379680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MS logo white - EMF" descr="Microsoft logo white text version">
            <a:extLst>
              <a:ext uri="{FF2B5EF4-FFF2-40B4-BE49-F238E27FC236}">
                <a16:creationId xmlns:a16="http://schemas.microsoft.com/office/drawing/2014/main" id="{CEC508C3-17C5-4527-A00C-7B974C95D117}"/>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7" name="Picture 6" descr="Two people at a Microsoft event">
            <a:extLst>
              <a:ext uri="{FF2B5EF4-FFF2-40B4-BE49-F238E27FC236}">
                <a16:creationId xmlns:a16="http://schemas.microsoft.com/office/drawing/2014/main" id="{F16083BE-9680-4C4D-841F-BBC563E71F64}"/>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1893290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1581824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4873754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8636707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4488576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4281832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71547972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18666714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435856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0604124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80439675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698744971"/>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1245362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02683535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22010416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778541594"/>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1633274561"/>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74151144"/>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Edit Master text styles</a:t>
            </a:r>
          </a:p>
        </p:txBody>
      </p:sp>
    </p:spTree>
    <p:extLst>
      <p:ext uri="{BB962C8B-B14F-4D97-AF65-F5344CB8AC3E}">
        <p14:creationId xmlns:p14="http://schemas.microsoft.com/office/powerpoint/2010/main" val="252237956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Edit Master text styles</a:t>
            </a:r>
          </a:p>
        </p:txBody>
      </p:sp>
    </p:spTree>
    <p:extLst>
      <p:ext uri="{BB962C8B-B14F-4D97-AF65-F5344CB8AC3E}">
        <p14:creationId xmlns:p14="http://schemas.microsoft.com/office/powerpoint/2010/main" val="332627317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479078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4160520" cy="498598"/>
          </a:xfrm>
          <a:noFill/>
        </p:spPr>
        <p:txBody>
          <a:bodyPr wrap="square" lIns="0" tIns="0" rIns="0" bIns="0" anchor="b"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4160520" cy="338554"/>
          </a:xfrm>
          <a:noFill/>
        </p:spPr>
        <p:txBody>
          <a:bodyPr wrap="square" lIns="0" tIns="0" rIns="0" bIns="0">
            <a:no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pic>
        <p:nvPicPr>
          <p:cNvPr id="8" name="Picture 7" descr="Microsoft Ignite The Tour graphic">
            <a:extLst>
              <a:ext uri="{FF2B5EF4-FFF2-40B4-BE49-F238E27FC236}">
                <a16:creationId xmlns:a16="http://schemas.microsoft.com/office/drawing/2014/main" id="{FA576421-D686-4443-A5C4-C6002072C64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bwMode="gray">
          <a:xfrm>
            <a:off x="5338480" y="0"/>
            <a:ext cx="6853520" cy="6858000"/>
          </a:xfrm>
          <a:prstGeom prst="rect">
            <a:avLst/>
          </a:prstGeom>
          <a:solidFill>
            <a:srgbClr val="FFFFFF"/>
          </a:solidFill>
        </p:spPr>
      </p:pic>
    </p:spTree>
    <p:extLst>
      <p:ext uri="{BB962C8B-B14F-4D97-AF65-F5344CB8AC3E}">
        <p14:creationId xmlns:p14="http://schemas.microsoft.com/office/powerpoint/2010/main" val="3109805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4160520" cy="498598"/>
          </a:xfrm>
          <a:noFill/>
        </p:spPr>
        <p:txBody>
          <a:bodyPr wrap="square" lIns="0" tIns="0" rIns="0" bIns="0" anchor="b"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descr="Microsoft Ignite The Tour graphic">
            <a:extLst>
              <a:ext uri="{FF2B5EF4-FFF2-40B4-BE49-F238E27FC236}">
                <a16:creationId xmlns:a16="http://schemas.microsoft.com/office/drawing/2014/main" id="{33CC6B10-2D2E-4489-BBDC-0AA717D68262}"/>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4321" r="2"/>
          <a:stretch/>
        </p:blipFill>
        <p:spPr bwMode="gray">
          <a:xfrm>
            <a:off x="5334000" y="1"/>
            <a:ext cx="6858001" cy="6858000"/>
          </a:xfrm>
          <a:prstGeom prst="rect">
            <a:avLst/>
          </a:prstGeom>
          <a:solidFill>
            <a:srgbClr val="FFFFFF"/>
          </a:solidFill>
        </p:spPr>
      </p:pic>
    </p:spTree>
    <p:extLst>
      <p:ext uri="{BB962C8B-B14F-4D97-AF65-F5344CB8AC3E}">
        <p14:creationId xmlns:p14="http://schemas.microsoft.com/office/powerpoint/2010/main" val="1692755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9201898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5864656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34788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3984297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265F69A1-0401-4DF8-B507-FBC3C227055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041649924"/>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81768625"/>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1.emf"/><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5.xml"/><Relationship Id="rId18" Type="http://schemas.openxmlformats.org/officeDocument/2006/relationships/slideLayout" Target="../slideLayouts/slideLayout50.xml"/><Relationship Id="rId26" Type="http://schemas.openxmlformats.org/officeDocument/2006/relationships/slideLayout" Target="../slideLayouts/slideLayout58.xml"/><Relationship Id="rId3" Type="http://schemas.openxmlformats.org/officeDocument/2006/relationships/slideLayout" Target="../slideLayouts/slideLayout35.xml"/><Relationship Id="rId21" Type="http://schemas.openxmlformats.org/officeDocument/2006/relationships/slideLayout" Target="../slideLayouts/slideLayout53.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17" Type="http://schemas.openxmlformats.org/officeDocument/2006/relationships/slideLayout" Target="../slideLayouts/slideLayout49.xml"/><Relationship Id="rId25" Type="http://schemas.openxmlformats.org/officeDocument/2006/relationships/slideLayout" Target="../slideLayouts/slideLayout57.xml"/><Relationship Id="rId33" Type="http://schemas.openxmlformats.org/officeDocument/2006/relationships/image" Target="../media/image1.emf"/><Relationship Id="rId2" Type="http://schemas.openxmlformats.org/officeDocument/2006/relationships/slideLayout" Target="../slideLayouts/slideLayout34.xml"/><Relationship Id="rId16" Type="http://schemas.openxmlformats.org/officeDocument/2006/relationships/slideLayout" Target="../slideLayouts/slideLayout48.xml"/><Relationship Id="rId20" Type="http://schemas.openxmlformats.org/officeDocument/2006/relationships/slideLayout" Target="../slideLayouts/slideLayout52.xml"/><Relationship Id="rId29" Type="http://schemas.openxmlformats.org/officeDocument/2006/relationships/slideLayout" Target="../slideLayouts/slideLayout61.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24" Type="http://schemas.openxmlformats.org/officeDocument/2006/relationships/slideLayout" Target="../slideLayouts/slideLayout56.xml"/><Relationship Id="rId32" Type="http://schemas.openxmlformats.org/officeDocument/2006/relationships/theme" Target="../theme/theme2.xml"/><Relationship Id="rId5" Type="http://schemas.openxmlformats.org/officeDocument/2006/relationships/slideLayout" Target="../slideLayouts/slideLayout37.xml"/><Relationship Id="rId15" Type="http://schemas.openxmlformats.org/officeDocument/2006/relationships/slideLayout" Target="../slideLayouts/slideLayout47.xml"/><Relationship Id="rId23" Type="http://schemas.openxmlformats.org/officeDocument/2006/relationships/slideLayout" Target="../slideLayouts/slideLayout55.xml"/><Relationship Id="rId28" Type="http://schemas.openxmlformats.org/officeDocument/2006/relationships/slideLayout" Target="../slideLayouts/slideLayout60.xml"/><Relationship Id="rId10" Type="http://schemas.openxmlformats.org/officeDocument/2006/relationships/slideLayout" Target="../slideLayouts/slideLayout42.xml"/><Relationship Id="rId19" Type="http://schemas.openxmlformats.org/officeDocument/2006/relationships/slideLayout" Target="../slideLayouts/slideLayout51.xml"/><Relationship Id="rId31" Type="http://schemas.openxmlformats.org/officeDocument/2006/relationships/slideLayout" Target="../slideLayouts/slideLayout63.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slideLayout" Target="../slideLayouts/slideLayout46.xml"/><Relationship Id="rId22" Type="http://schemas.openxmlformats.org/officeDocument/2006/relationships/slideLayout" Target="../slideLayouts/slideLayout54.xml"/><Relationship Id="rId27" Type="http://schemas.openxmlformats.org/officeDocument/2006/relationships/slideLayout" Target="../slideLayouts/slideLayout59.xml"/><Relationship Id="rId30" Type="http://schemas.openxmlformats.org/officeDocument/2006/relationships/slideLayout" Target="../slideLayouts/slideLayout62.xml"/><Relationship Id="rId8" Type="http://schemas.openxmlformats.org/officeDocument/2006/relationships/slideLayout" Target="../slideLayouts/slideLayout40.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76.xml"/><Relationship Id="rId18" Type="http://schemas.openxmlformats.org/officeDocument/2006/relationships/slideLayout" Target="../slideLayouts/slideLayout81.xml"/><Relationship Id="rId26" Type="http://schemas.openxmlformats.org/officeDocument/2006/relationships/slideLayout" Target="../slideLayouts/slideLayout89.xml"/><Relationship Id="rId3" Type="http://schemas.openxmlformats.org/officeDocument/2006/relationships/slideLayout" Target="../slideLayouts/slideLayout66.xml"/><Relationship Id="rId21" Type="http://schemas.openxmlformats.org/officeDocument/2006/relationships/slideLayout" Target="../slideLayouts/slideLayout84.xml"/><Relationship Id="rId7" Type="http://schemas.openxmlformats.org/officeDocument/2006/relationships/slideLayout" Target="../slideLayouts/slideLayout70.xml"/><Relationship Id="rId12" Type="http://schemas.openxmlformats.org/officeDocument/2006/relationships/slideLayout" Target="../slideLayouts/slideLayout75.xml"/><Relationship Id="rId17" Type="http://schemas.openxmlformats.org/officeDocument/2006/relationships/slideLayout" Target="../slideLayouts/slideLayout80.xml"/><Relationship Id="rId25" Type="http://schemas.openxmlformats.org/officeDocument/2006/relationships/slideLayout" Target="../slideLayouts/slideLayout88.xml"/><Relationship Id="rId33" Type="http://schemas.openxmlformats.org/officeDocument/2006/relationships/image" Target="../media/image1.emf"/><Relationship Id="rId2" Type="http://schemas.openxmlformats.org/officeDocument/2006/relationships/slideLayout" Target="../slideLayouts/slideLayout65.xml"/><Relationship Id="rId16" Type="http://schemas.openxmlformats.org/officeDocument/2006/relationships/slideLayout" Target="../slideLayouts/slideLayout79.xml"/><Relationship Id="rId20" Type="http://schemas.openxmlformats.org/officeDocument/2006/relationships/slideLayout" Target="../slideLayouts/slideLayout83.xml"/><Relationship Id="rId29" Type="http://schemas.openxmlformats.org/officeDocument/2006/relationships/slideLayout" Target="../slideLayouts/slideLayout92.xml"/><Relationship Id="rId1" Type="http://schemas.openxmlformats.org/officeDocument/2006/relationships/slideLayout" Target="../slideLayouts/slideLayout64.xml"/><Relationship Id="rId6" Type="http://schemas.openxmlformats.org/officeDocument/2006/relationships/slideLayout" Target="../slideLayouts/slideLayout69.xml"/><Relationship Id="rId11" Type="http://schemas.openxmlformats.org/officeDocument/2006/relationships/slideLayout" Target="../slideLayouts/slideLayout74.xml"/><Relationship Id="rId24" Type="http://schemas.openxmlformats.org/officeDocument/2006/relationships/slideLayout" Target="../slideLayouts/slideLayout87.xml"/><Relationship Id="rId32" Type="http://schemas.openxmlformats.org/officeDocument/2006/relationships/theme" Target="../theme/theme3.xml"/><Relationship Id="rId5" Type="http://schemas.openxmlformats.org/officeDocument/2006/relationships/slideLayout" Target="../slideLayouts/slideLayout68.xml"/><Relationship Id="rId15" Type="http://schemas.openxmlformats.org/officeDocument/2006/relationships/slideLayout" Target="../slideLayouts/slideLayout78.xml"/><Relationship Id="rId23" Type="http://schemas.openxmlformats.org/officeDocument/2006/relationships/slideLayout" Target="../slideLayouts/slideLayout86.xml"/><Relationship Id="rId28" Type="http://schemas.openxmlformats.org/officeDocument/2006/relationships/slideLayout" Target="../slideLayouts/slideLayout91.xml"/><Relationship Id="rId10" Type="http://schemas.openxmlformats.org/officeDocument/2006/relationships/slideLayout" Target="../slideLayouts/slideLayout73.xml"/><Relationship Id="rId19" Type="http://schemas.openxmlformats.org/officeDocument/2006/relationships/slideLayout" Target="../slideLayouts/slideLayout82.xml"/><Relationship Id="rId31" Type="http://schemas.openxmlformats.org/officeDocument/2006/relationships/slideLayout" Target="../slideLayouts/slideLayout94.xml"/><Relationship Id="rId4" Type="http://schemas.openxmlformats.org/officeDocument/2006/relationships/slideLayout" Target="../slideLayouts/slideLayout67.xml"/><Relationship Id="rId9" Type="http://schemas.openxmlformats.org/officeDocument/2006/relationships/slideLayout" Target="../slideLayouts/slideLayout72.xml"/><Relationship Id="rId14" Type="http://schemas.openxmlformats.org/officeDocument/2006/relationships/slideLayout" Target="../slideLayouts/slideLayout77.xml"/><Relationship Id="rId22" Type="http://schemas.openxmlformats.org/officeDocument/2006/relationships/slideLayout" Target="../slideLayouts/slideLayout85.xml"/><Relationship Id="rId27" Type="http://schemas.openxmlformats.org/officeDocument/2006/relationships/slideLayout" Target="../slideLayouts/slideLayout90.xml"/><Relationship Id="rId30" Type="http://schemas.openxmlformats.org/officeDocument/2006/relationships/slideLayout" Target="../slideLayouts/slideLayout93.xml"/><Relationship Id="rId8" Type="http://schemas.openxmlformats.org/officeDocument/2006/relationships/slideLayout" Target="../slideLayouts/slideLayout7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4"/>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832" r:id="rId1"/>
    <p:sldLayoutId id="2147484577" r:id="rId2"/>
    <p:sldLayoutId id="2147484610" r:id="rId3"/>
    <p:sldLayoutId id="2147484833" r:id="rId4"/>
    <p:sldLayoutId id="2147484834" r:id="rId5"/>
    <p:sldLayoutId id="2147484710" r:id="rId6"/>
    <p:sldLayoutId id="2147484240" r:id="rId7"/>
    <p:sldLayoutId id="2147484736" r:id="rId8"/>
    <p:sldLayoutId id="2147484474" r:id="rId9"/>
    <p:sldLayoutId id="2147484639" r:id="rId10"/>
    <p:sldLayoutId id="2147484603" r:id="rId11"/>
    <p:sldLayoutId id="2147484751" r:id="rId12"/>
    <p:sldLayoutId id="2147484752" r:id="rId13"/>
    <p:sldLayoutId id="2147484777" r:id="rId14"/>
    <p:sldLayoutId id="2147484835" r:id="rId15"/>
    <p:sldLayoutId id="2147484836" r:id="rId16"/>
    <p:sldLayoutId id="2147484837" r:id="rId17"/>
    <p:sldLayoutId id="2147484838" r:id="rId18"/>
    <p:sldLayoutId id="2147484839" r:id="rId19"/>
    <p:sldLayoutId id="2147484783" r:id="rId20"/>
    <p:sldLayoutId id="2147484784" r:id="rId21"/>
    <p:sldLayoutId id="2147484785" r:id="rId22"/>
    <p:sldLayoutId id="2147484786" r:id="rId23"/>
    <p:sldLayoutId id="2147484787" r:id="rId24"/>
    <p:sldLayoutId id="2147484249" r:id="rId25"/>
    <p:sldLayoutId id="2147484584" r:id="rId26"/>
    <p:sldLayoutId id="2147484671" r:id="rId27"/>
    <p:sldLayoutId id="2147484673" r:id="rId28"/>
    <p:sldLayoutId id="2147484585" r:id="rId29"/>
    <p:sldLayoutId id="2147484299" r:id="rId30"/>
    <p:sldLayoutId id="2147484263" r:id="rId31"/>
    <p:sldLayoutId id="2147484908" r:id="rId3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3"/>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237335655"/>
      </p:ext>
    </p:extLst>
  </p:cSld>
  <p:clrMap bg1="lt1" tx1="dk1" bg2="lt2" tx2="dk2" accent1="accent1" accent2="accent2" accent3="accent3" accent4="accent4" accent5="accent5" accent6="accent6" hlink="hlink" folHlink="folHlink"/>
  <p:sldLayoutIdLst>
    <p:sldLayoutId id="2147484841" r:id="rId1"/>
    <p:sldLayoutId id="2147484842" r:id="rId2"/>
    <p:sldLayoutId id="2147484843" r:id="rId3"/>
    <p:sldLayoutId id="2147484844" r:id="rId4"/>
    <p:sldLayoutId id="2147484845" r:id="rId5"/>
    <p:sldLayoutId id="2147484846" r:id="rId6"/>
    <p:sldLayoutId id="2147484847" r:id="rId7"/>
    <p:sldLayoutId id="2147484848" r:id="rId8"/>
    <p:sldLayoutId id="2147484849" r:id="rId9"/>
    <p:sldLayoutId id="2147484850" r:id="rId10"/>
    <p:sldLayoutId id="2147484851" r:id="rId11"/>
    <p:sldLayoutId id="2147484852" r:id="rId12"/>
    <p:sldLayoutId id="2147484853" r:id="rId13"/>
    <p:sldLayoutId id="2147484854" r:id="rId14"/>
    <p:sldLayoutId id="2147484855" r:id="rId15"/>
    <p:sldLayoutId id="2147484856" r:id="rId16"/>
    <p:sldLayoutId id="2147484857" r:id="rId17"/>
    <p:sldLayoutId id="2147484858" r:id="rId18"/>
    <p:sldLayoutId id="2147484859" r:id="rId19"/>
    <p:sldLayoutId id="2147484860" r:id="rId20"/>
    <p:sldLayoutId id="2147484861" r:id="rId21"/>
    <p:sldLayoutId id="2147484862" r:id="rId22"/>
    <p:sldLayoutId id="2147484863" r:id="rId23"/>
    <p:sldLayoutId id="2147484864" r:id="rId24"/>
    <p:sldLayoutId id="2147484865" r:id="rId25"/>
    <p:sldLayoutId id="2147484866" r:id="rId26"/>
    <p:sldLayoutId id="2147484867" r:id="rId27"/>
    <p:sldLayoutId id="2147484868" r:id="rId28"/>
    <p:sldLayoutId id="2147484869" r:id="rId29"/>
    <p:sldLayoutId id="2147484870" r:id="rId30"/>
    <p:sldLayoutId id="2147484871"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3"/>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79163514"/>
      </p:ext>
    </p:extLst>
  </p:cSld>
  <p:clrMap bg1="dk1" tx1="lt1" bg2="dk2" tx2="lt2" accent1="accent1" accent2="accent2" accent3="accent3" accent4="accent4" accent5="accent5" accent6="accent6" hlink="hlink" folHlink="folHlink"/>
  <p:sldLayoutIdLst>
    <p:sldLayoutId id="2147484873" r:id="rId1"/>
    <p:sldLayoutId id="2147484874" r:id="rId2"/>
    <p:sldLayoutId id="2147484904" r:id="rId3"/>
    <p:sldLayoutId id="2147484905" r:id="rId4"/>
    <p:sldLayoutId id="2147484877" r:id="rId5"/>
    <p:sldLayoutId id="2147484878" r:id="rId6"/>
    <p:sldLayoutId id="2147484879" r:id="rId7"/>
    <p:sldLayoutId id="2147484880" r:id="rId8"/>
    <p:sldLayoutId id="2147484881" r:id="rId9"/>
    <p:sldLayoutId id="2147484882" r:id="rId10"/>
    <p:sldLayoutId id="2147484883" r:id="rId11"/>
    <p:sldLayoutId id="2147484884" r:id="rId12"/>
    <p:sldLayoutId id="2147484885" r:id="rId13"/>
    <p:sldLayoutId id="2147484886" r:id="rId14"/>
    <p:sldLayoutId id="2147484887" r:id="rId15"/>
    <p:sldLayoutId id="2147484888" r:id="rId16"/>
    <p:sldLayoutId id="2147484889" r:id="rId17"/>
    <p:sldLayoutId id="2147484890" r:id="rId18"/>
    <p:sldLayoutId id="2147484891" r:id="rId19"/>
    <p:sldLayoutId id="2147484892" r:id="rId20"/>
    <p:sldLayoutId id="2147484893" r:id="rId21"/>
    <p:sldLayoutId id="2147484906" r:id="rId22"/>
    <p:sldLayoutId id="2147484907" r:id="rId23"/>
    <p:sldLayoutId id="2147484896" r:id="rId24"/>
    <p:sldLayoutId id="2147484897" r:id="rId25"/>
    <p:sldLayoutId id="2147484898" r:id="rId26"/>
    <p:sldLayoutId id="2147484899" r:id="rId27"/>
    <p:sldLayoutId id="2147484900" r:id="rId28"/>
    <p:sldLayoutId id="2147484901" r:id="rId29"/>
    <p:sldLayoutId id="2147484902" r:id="rId30"/>
    <p:sldLayoutId id="2147484903"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notesSlide" Target="../notesSlides/notesSlide8.xml"/><Relationship Id="rId1" Type="http://schemas.openxmlformats.org/officeDocument/2006/relationships/slideLayout" Target="../slideLayouts/slideLayout10.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6.xml"/></Relationships>
</file>

<file path=ppt/slides/_rels/slide1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8" Type="http://schemas.openxmlformats.org/officeDocument/2006/relationships/hyperlink" Target="https://support.office.com/article/Overview-of-retention-policies-5e377752-700d-4870-9b6d-12bfc12d2423?ui=en-US&amp;rs=en-US&amp;ad=US" TargetMode="External"/><Relationship Id="rId3" Type="http://schemas.openxmlformats.org/officeDocument/2006/relationships/hyperlink" Target="https://support.office.com/article/Manage-who-can-create-Office-365-Groups-4c46c8cb-17d0-44b5-9776-005fced8e618?ui=en-US&amp;rs=en-US&amp;ad=US" TargetMode="External"/><Relationship Id="rId7" Type="http://schemas.openxmlformats.org/officeDocument/2006/relationships/hyperlink" Target="https://support.office.com/article/Office-365-Reports-in-the-admin-center-Office-365-groups-a27f1a99-3557-4f85-9560-a28e3d822a40" TargetMode="External"/><Relationship Id="rId2" Type="http://schemas.openxmlformats.org/officeDocument/2006/relationships/notesSlide" Target="../notesSlides/notesSlide14.xml"/><Relationship Id="rId1" Type="http://schemas.openxmlformats.org/officeDocument/2006/relationships/slideLayout" Target="../slideLayouts/slideLayout24.xml"/><Relationship Id="rId6" Type="http://schemas.openxmlformats.org/officeDocument/2006/relationships/hyperlink" Target="http://aka.ms/whyupgradedls" TargetMode="External"/><Relationship Id="rId5" Type="http://schemas.openxmlformats.org/officeDocument/2006/relationships/hyperlink" Target="https://support.office.com/article/Office-365-Group-Expiration-Policy-8d253fe5-0e09-4b3c-8b5e-f48def064733?ui=en-US&amp;rs=en-US&amp;ad=US" TargetMode="External"/><Relationship Id="rId4" Type="http://schemas.openxmlformats.org/officeDocument/2006/relationships/hyperlink" Target="https://support.office.com/article/Office-365-Groups-Naming-Policy-6ceca4d3-cad1-4532-9f0f-d469dfbbb552" TargetMode="External"/><Relationship Id="rId9" Type="http://schemas.openxmlformats.org/officeDocument/2006/relationships/hyperlink" Target="https://support.office.com/article/Guest-access-to-Office-365-groups-Admin-Help-7c713d74-a144-4eab-92e7-d50df526ff96?ui=en-US&amp;rs=en-US&amp;ad=US" TargetMode="Externa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2.xml"/></Relationships>
</file>

<file path=ppt/slides/_rels/slide23.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3" Type="http://schemas.openxmlformats.org/officeDocument/2006/relationships/hyperlink" Target="https://support.office.com/article/Office-365-Group-Expiration-Policy-8d253fe5-0e09-4b3c-8b5e-f48def064733?ui=en-US&amp;rs=en-US&amp;ad=US" TargetMode="External"/><Relationship Id="rId2" Type="http://schemas.openxmlformats.org/officeDocument/2006/relationships/notesSlide" Target="../notesSlides/notesSlide20.xml"/><Relationship Id="rId1" Type="http://schemas.openxmlformats.org/officeDocument/2006/relationships/slideLayout" Target="../slideLayouts/slideLayout10.xml"/><Relationship Id="rId5" Type="http://schemas.openxmlformats.org/officeDocument/2006/relationships/hyperlink" Target="https://techcommunity.microsoft.com/t5/Office-365-Blog/User-Activity-based-Expiration-Policy-for-Office-365-groups-is/ba-p/942877" TargetMode="External"/><Relationship Id="rId4" Type="http://schemas.openxmlformats.org/officeDocument/2006/relationships/hyperlink" Target="https://docs.microsoft.com/en-us/azure/active-directory/active-directory-groups-lifecycle-azure-portal" TargetMode="External"/></Relationships>
</file>

<file path=ppt/slides/_rels/slide2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32.xml"/></Relationships>
</file>

<file path=ppt/slides/_rels/slide2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32.xml"/></Relationships>
</file>

<file path=ppt/slides/_rels/slide2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32.xml"/></Relationships>
</file>

<file path=ppt/slides/_rels/slide28.xml.rels><?xml version="1.0" encoding="UTF-8" standalone="yes"?>
<Relationships xmlns="http://schemas.openxmlformats.org/package/2006/relationships"><Relationship Id="rId3" Type="http://schemas.openxmlformats.org/officeDocument/2006/relationships/hyperlink" Target="https://support.office.com/article/Office-365-Reports-in-the-admin-center-Office-365-groups-a27f1a99-3557-4f85-9560-a28e3d822a40" TargetMode="External"/><Relationship Id="rId2" Type="http://schemas.openxmlformats.org/officeDocument/2006/relationships/notesSlide" Target="../notesSlides/notesSlide21.xml"/><Relationship Id="rId1" Type="http://schemas.openxmlformats.org/officeDocument/2006/relationships/slideLayout" Target="../slideLayouts/slideLayout10.xml"/><Relationship Id="rId5" Type="http://schemas.openxmlformats.org/officeDocument/2006/relationships/hyperlink" Target="https://docs.microsoft.com/en-us/azure/active-directory/active-directory-reporting-power-bi-content-pack-how-to" TargetMode="External"/><Relationship Id="rId4" Type="http://schemas.openxmlformats.org/officeDocument/2006/relationships/hyperlink" Target="https://support.office.com/article/Office-365-Adoption-Content-Pack-77ff780d-ab19-4553-adea-09cb65ad0f1f" TargetMode="External"/></Relationships>
</file>

<file path=ppt/slides/_rels/slide2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6.xml"/></Relationships>
</file>

<file path=ppt/slides/_rels/slide35.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hyperlink" Target="https://aka.ms/GroupsSS" TargetMode="External"/><Relationship Id="rId7" Type="http://schemas.openxmlformats.org/officeDocument/2006/relationships/hyperlink" Target="https://aka.ms/M365TCBlog" TargetMode="External"/><Relationship Id="rId2" Type="http://schemas.openxmlformats.org/officeDocument/2006/relationships/hyperlink" Target="https://aka.ms/GroupsGP" TargetMode="External"/><Relationship Id="rId1" Type="http://schemas.openxmlformats.org/officeDocument/2006/relationships/slideLayout" Target="../slideLayouts/slideLayout13.xml"/><Relationship Id="rId6" Type="http://schemas.openxmlformats.org/officeDocument/2006/relationships/hyperlink" Target="https://aka.ms/M365TC" TargetMode="External"/><Relationship Id="rId5" Type="http://schemas.openxmlformats.org/officeDocument/2006/relationships/hyperlink" Target="https://aka.ms/UsageAnalytics" TargetMode="External"/><Relationship Id="rId4" Type="http://schemas.openxmlformats.org/officeDocument/2006/relationships/hyperlink" Target="https://microsoft.com/FastTrack"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8" Type="http://schemas.openxmlformats.org/officeDocument/2006/relationships/hyperlink" Target="https://office.com/roadmap" TargetMode="External"/><Relationship Id="rId3" Type="http://schemas.openxmlformats.org/officeDocument/2006/relationships/hyperlink" Target="http://aka.ms/O365g" TargetMode="External"/><Relationship Id="rId7" Type="http://schemas.openxmlformats.org/officeDocument/2006/relationships/hyperlink" Target="https://aka.ms/O365GGraph" TargetMode="External"/><Relationship Id="rId12" Type="http://schemas.openxmlformats.org/officeDocument/2006/relationships/image" Target="../media/image20.png"/><Relationship Id="rId2" Type="http://schemas.openxmlformats.org/officeDocument/2006/relationships/notesSlide" Target="../notesSlides/notesSlide28.xml"/><Relationship Id="rId1" Type="http://schemas.openxmlformats.org/officeDocument/2006/relationships/slideLayout" Target="../slideLayouts/slideLayout10.xml"/><Relationship Id="rId6" Type="http://schemas.openxmlformats.org/officeDocument/2006/relationships/hyperlink" Target="fasttrack.microsoft.com/office" TargetMode="External"/><Relationship Id="rId11" Type="http://schemas.openxmlformats.org/officeDocument/2006/relationships/image" Target="../media/image19.png"/><Relationship Id="rId5" Type="http://schemas.openxmlformats.org/officeDocument/2006/relationships/hyperlink" Target="http://aka.ms/O365uv" TargetMode="External"/><Relationship Id="rId10" Type="http://schemas.openxmlformats.org/officeDocument/2006/relationships/image" Target="../media/image24.png"/><Relationship Id="rId4" Type="http://schemas.openxmlformats.org/officeDocument/2006/relationships/hyperlink" Target="http://aka.ms/O365ng" TargetMode="External"/><Relationship Id="rId9" Type="http://schemas.openxmlformats.org/officeDocument/2006/relationships/hyperlink" Target="https://github.com/martinagrom/" TargetMode="External"/></Relationships>
</file>

<file path=ppt/slides/_rels/slide38.xml.rels><?xml version="1.0" encoding="UTF-8" standalone="yes"?>
<Relationships xmlns="http://schemas.openxmlformats.org/package/2006/relationships"><Relationship Id="rId2" Type="http://schemas.openxmlformats.org/officeDocument/2006/relationships/image" Target="../media/image64.jpg"/><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23.jpeg"/><Relationship Id="rId4" Type="http://schemas.openxmlformats.org/officeDocument/2006/relationships/image" Target="../media/image22.jpe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6.xml"/></Relationships>
</file>

<file path=ppt/slides/_rels/slide41.xml.rels><?xml version="1.0" encoding="UTF-8" standalone="yes"?>
<Relationships xmlns="http://schemas.openxmlformats.org/package/2006/relationships"><Relationship Id="rId3" Type="http://schemas.openxmlformats.org/officeDocument/2006/relationships/hyperlink" Target="https://techcommunity.microsoft.com/t5/Office-365-Groups/Invite-who-you-want-in-group-calendars/m-p/522143" TargetMode="External"/><Relationship Id="rId2" Type="http://schemas.openxmlformats.org/officeDocument/2006/relationships/notesSlide" Target="../notesSlides/notesSlide30.xml"/><Relationship Id="rId1" Type="http://schemas.openxmlformats.org/officeDocument/2006/relationships/slideLayout" Target="../slideLayouts/slideLayout6.xml"/><Relationship Id="rId4" Type="http://schemas.openxmlformats.org/officeDocument/2006/relationships/image" Target="../media/image65.jpg"/></Relationships>
</file>

<file path=ppt/slides/_rels/slide4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6.xml"/><Relationship Id="rId4" Type="http://schemas.openxmlformats.org/officeDocument/2006/relationships/image" Target="../media/image68.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6.xml"/></Relationships>
</file>

<file path=ppt/slides/_rels/slide4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3" Type="http://schemas.openxmlformats.org/officeDocument/2006/relationships/hyperlink" Target="https://docs.microsoft.com/en-us/azure/active-directory/governance/entitlement-management-overview" TargetMode="External"/><Relationship Id="rId2" Type="http://schemas.openxmlformats.org/officeDocument/2006/relationships/notesSlide" Target="../notesSlides/notesSlide33.xml"/><Relationship Id="rId1" Type="http://schemas.openxmlformats.org/officeDocument/2006/relationships/slideLayout" Target="../slideLayouts/slideLayout10.xml"/><Relationship Id="rId4" Type="http://schemas.openxmlformats.org/officeDocument/2006/relationships/hyperlink" Target="https://github.com/MicrosoftDocs/azure-docs/blob/master/articles/active-directory/governance/entitlement-management-access-package-settings.md" TargetMode="External"/></Relationships>
</file>

<file path=ppt/slides/_rels/slide46.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6.xml"/></Relationships>
</file>

<file path=ppt/slides/_rels/slide4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hyperlink" Target="https://aka.ms/Ignite/Sessions/THR3083" TargetMode="External"/><Relationship Id="rId13" Type="http://schemas.openxmlformats.org/officeDocument/2006/relationships/hyperlink" Target="https://aka.ms/Ignite/Sessions/BRK2052" TargetMode="External"/><Relationship Id="rId3" Type="http://schemas.openxmlformats.org/officeDocument/2006/relationships/hyperlink" Target="https://aka.ms/Ignite/Sessions/BRK2056" TargetMode="External"/><Relationship Id="rId7" Type="http://schemas.openxmlformats.org/officeDocument/2006/relationships/hyperlink" Target="https://aka.ms/Ignite/Sessions/BRK2058" TargetMode="External"/><Relationship Id="rId12" Type="http://schemas.openxmlformats.org/officeDocument/2006/relationships/hyperlink" Target="https://aka.ms/Ignite/Sessions/BRK2233" TargetMode="External"/><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hyperlink" Target="https://aka.ms/Ignite/Sessions/BRK3264" TargetMode="External"/><Relationship Id="rId11" Type="http://schemas.openxmlformats.org/officeDocument/2006/relationships/hyperlink" Target="https://aka.ms/Ignite/Sessions/THR2251" TargetMode="External"/><Relationship Id="rId5" Type="http://schemas.openxmlformats.org/officeDocument/2006/relationships/hyperlink" Target="https://aka.ms/Ignite/Sessions/BRK2210" TargetMode="External"/><Relationship Id="rId10" Type="http://schemas.openxmlformats.org/officeDocument/2006/relationships/hyperlink" Target="https://aka.ms/Ignite/Sessions/THR3043" TargetMode="External"/><Relationship Id="rId4" Type="http://schemas.openxmlformats.org/officeDocument/2006/relationships/hyperlink" Target="https://aka.ms/Ignite/Sessions/ADM20" TargetMode="External"/><Relationship Id="rId9" Type="http://schemas.openxmlformats.org/officeDocument/2006/relationships/hyperlink" Target="https://aka.ms/Ignite/Sessions/THR2091" TargetMode="External"/></Relationships>
</file>

<file path=ppt/slides/_rels/slide50.xml.rels><?xml version="1.0" encoding="UTF-8" standalone="yes"?>
<Relationships xmlns="http://schemas.openxmlformats.org/package/2006/relationships"><Relationship Id="rId3" Type="http://schemas.openxmlformats.org/officeDocument/2006/relationships/image" Target="../media/image73.tiff"/><Relationship Id="rId2" Type="http://schemas.openxmlformats.org/officeDocument/2006/relationships/notesSlide" Target="../notesSlides/notesSlide36.xml"/><Relationship Id="rId1" Type="http://schemas.openxmlformats.org/officeDocument/2006/relationships/slideLayout" Target="../slideLayouts/slideLayout10.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6.xml"/></Relationships>
</file>

<file path=ppt/slides/_rels/slide5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0.xml"/><Relationship Id="rId4" Type="http://schemas.openxmlformats.org/officeDocument/2006/relationships/image" Target="../media/image76.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6.xml"/></Relationships>
</file>

<file path=ppt/slides/_rels/slide54.xml.rels><?xml version="1.0" encoding="UTF-8" standalone="yes"?>
<Relationships xmlns="http://schemas.openxmlformats.org/package/2006/relationships"><Relationship Id="rId3" Type="http://schemas.openxmlformats.org/officeDocument/2006/relationships/image" Target="../media/image73.tiff"/><Relationship Id="rId7" Type="http://schemas.openxmlformats.org/officeDocument/2006/relationships/hyperlink" Target="https://support.office.com/article/Search-the-audit-log-in-the-Office-365-Security-Compliance-Center-0d4d0f35-390b-4518-800e-0c7ec95e946c#PickTab=BYB" TargetMode="External"/><Relationship Id="rId2" Type="http://schemas.openxmlformats.org/officeDocument/2006/relationships/notesSlide" Target="../notesSlides/notesSlide39.xml"/><Relationship Id="rId1" Type="http://schemas.openxmlformats.org/officeDocument/2006/relationships/slideLayout" Target="../slideLayouts/slideLayout10.xml"/><Relationship Id="rId6" Type="http://schemas.openxmlformats.org/officeDocument/2006/relationships/hyperlink" Target="https://support.office.com/article/Overview-of-labels-af398293-c69d-465e-a249-d74561552d30?ui=en-US&amp;rs=en-US&amp;ad=US" TargetMode="External"/><Relationship Id="rId5" Type="http://schemas.openxmlformats.org/officeDocument/2006/relationships/hyperlink" Target="https://support.office.com/article/Overview-of-retention-policies-5e377752-700d-4870-9b6d-12bfc12d2423?ui=en-US&amp;rs=en-US&amp;ad=US" TargetMode="External"/><Relationship Id="rId4" Type="http://schemas.openxmlformats.org/officeDocument/2006/relationships/hyperlink" Target="https://docs.microsoft.com/en-us/azure/active-directory/active-directory-accessmanagement-groups-settings-cmdlets" TargetMode="External"/></Relationships>
</file>

<file path=ppt/slides/_rels/slide5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40.xml"/><Relationship Id="rId1" Type="http://schemas.openxmlformats.org/officeDocument/2006/relationships/slideLayout" Target="../slideLayouts/slideLayout10.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6.xml"/></Relationships>
</file>

<file path=ppt/slides/_rels/slide57.xml.rels><?xml version="1.0" encoding="UTF-8" standalone="yes"?>
<Relationships xmlns="http://schemas.openxmlformats.org/package/2006/relationships"><Relationship Id="rId3" Type="http://schemas.openxmlformats.org/officeDocument/2006/relationships/hyperlink" Target="https://aka.ms/siterename" TargetMode="External"/><Relationship Id="rId2" Type="http://schemas.openxmlformats.org/officeDocument/2006/relationships/notesSlide" Target="../notesSlides/notesSlide42.xml"/><Relationship Id="rId1" Type="http://schemas.openxmlformats.org/officeDocument/2006/relationships/slideLayout" Target="../slideLayouts/slideLayout10.xml"/><Relationship Id="rId5" Type="http://schemas.openxmlformats.org/officeDocument/2006/relationships/image" Target="../media/image79.png"/><Relationship Id="rId4" Type="http://schemas.openxmlformats.org/officeDocument/2006/relationships/image" Target="../media/image78.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5.xml"/></Relationships>
</file>

<file path=ppt/slides/_rels/slide59.xml.rels><?xml version="1.0" encoding="UTF-8" standalone="yes"?>
<Relationships xmlns="http://schemas.openxmlformats.org/package/2006/relationships"><Relationship Id="rId3" Type="http://schemas.openxmlformats.org/officeDocument/2006/relationships/hyperlink" Target="https://support.office.com/article/Office-365-Groups-Naming-Policy-6ceca4d3-cad1-4532-9f0f-d469dfbbb552" TargetMode="External"/><Relationship Id="rId2" Type="http://schemas.openxmlformats.org/officeDocument/2006/relationships/notesSlide" Target="../notesSlides/notesSlide44.xml"/><Relationship Id="rId1" Type="http://schemas.openxmlformats.org/officeDocument/2006/relationships/slideLayout" Target="../slideLayouts/slideLayout2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6.xml"/></Relationships>
</file>

<file path=ppt/slides/_rels/slide60.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10.xml"/></Relationships>
</file>

<file path=ppt/slides/_rels/slide61.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10.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6.xml"/></Relationships>
</file>

<file path=ppt/slides/_rels/slide63.xml.rels><?xml version="1.0" encoding="UTF-8" standalone="yes"?>
<Relationships xmlns="http://schemas.openxmlformats.org/package/2006/relationships"><Relationship Id="rId3" Type="http://schemas.openxmlformats.org/officeDocument/2006/relationships/image" Target="../media/image82.emf"/><Relationship Id="rId2" Type="http://schemas.openxmlformats.org/officeDocument/2006/relationships/notesSlide" Target="../notesSlides/notesSlide46.xml"/><Relationship Id="rId1" Type="http://schemas.openxmlformats.org/officeDocument/2006/relationships/slideLayout" Target="../slideLayouts/slideLayout10.xml"/></Relationships>
</file>

<file path=ppt/slides/_rels/slide64.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47.xml"/><Relationship Id="rId1" Type="http://schemas.openxmlformats.org/officeDocument/2006/relationships/slideLayout" Target="../slideLayouts/slideLayout23.xml"/></Relationships>
</file>

<file path=ppt/slides/_rels/slide65.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48.xml"/><Relationship Id="rId1" Type="http://schemas.openxmlformats.org/officeDocument/2006/relationships/slideLayout" Target="../slideLayouts/slideLayout10.xml"/></Relationships>
</file>

<file path=ppt/slides/_rels/slide66.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49.xml"/><Relationship Id="rId1" Type="http://schemas.openxmlformats.org/officeDocument/2006/relationships/slideLayout" Target="../slideLayouts/slideLayout10.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s>
</file>

<file path=ppt/slides/_rels/slide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2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5.png"/><Relationship Id="rId18" Type="http://schemas.openxmlformats.org/officeDocument/2006/relationships/image" Target="../media/image40.png"/><Relationship Id="rId26" Type="http://schemas.openxmlformats.org/officeDocument/2006/relationships/image" Target="../media/image48.png"/><Relationship Id="rId3" Type="http://schemas.openxmlformats.org/officeDocument/2006/relationships/image" Target="../media/image25.png"/><Relationship Id="rId21" Type="http://schemas.openxmlformats.org/officeDocument/2006/relationships/image" Target="../media/image43.png"/><Relationship Id="rId7" Type="http://schemas.openxmlformats.org/officeDocument/2006/relationships/image" Target="../media/image29.png"/><Relationship Id="rId12" Type="http://schemas.openxmlformats.org/officeDocument/2006/relationships/image" Target="../media/image34.png"/><Relationship Id="rId17" Type="http://schemas.openxmlformats.org/officeDocument/2006/relationships/image" Target="../media/image39.jpg"/><Relationship Id="rId25" Type="http://schemas.openxmlformats.org/officeDocument/2006/relationships/image" Target="../media/image47.png"/><Relationship Id="rId2" Type="http://schemas.openxmlformats.org/officeDocument/2006/relationships/notesSlide" Target="../notesSlides/notesSlide7.xml"/><Relationship Id="rId16" Type="http://schemas.openxmlformats.org/officeDocument/2006/relationships/image" Target="../media/image38.png"/><Relationship Id="rId20" Type="http://schemas.openxmlformats.org/officeDocument/2006/relationships/image" Target="../media/image42.png"/><Relationship Id="rId1" Type="http://schemas.openxmlformats.org/officeDocument/2006/relationships/slideLayout" Target="../slideLayouts/slideLayout10.xml"/><Relationship Id="rId6" Type="http://schemas.openxmlformats.org/officeDocument/2006/relationships/image" Target="../media/image28.png"/><Relationship Id="rId11" Type="http://schemas.openxmlformats.org/officeDocument/2006/relationships/image" Target="../media/image33.png"/><Relationship Id="rId24" Type="http://schemas.openxmlformats.org/officeDocument/2006/relationships/image" Target="../media/image46.png"/><Relationship Id="rId5" Type="http://schemas.openxmlformats.org/officeDocument/2006/relationships/image" Target="../media/image27.png"/><Relationship Id="rId15" Type="http://schemas.openxmlformats.org/officeDocument/2006/relationships/image" Target="../media/image37.png"/><Relationship Id="rId23" Type="http://schemas.openxmlformats.org/officeDocument/2006/relationships/image" Target="../media/image45.png"/><Relationship Id="rId10" Type="http://schemas.openxmlformats.org/officeDocument/2006/relationships/image" Target="../media/image32.png"/><Relationship Id="rId19" Type="http://schemas.openxmlformats.org/officeDocument/2006/relationships/image" Target="../media/image41.png"/><Relationship Id="rId4" Type="http://schemas.openxmlformats.org/officeDocument/2006/relationships/image" Target="../media/image26.svg"/><Relationship Id="rId9" Type="http://schemas.openxmlformats.org/officeDocument/2006/relationships/image" Target="../media/image31.png"/><Relationship Id="rId14" Type="http://schemas.openxmlformats.org/officeDocument/2006/relationships/image" Target="../media/image36.png"/><Relationship Id="rId22" Type="http://schemas.openxmlformats.org/officeDocument/2006/relationships/image" Target="../media/image44.png"/><Relationship Id="rId27" Type="http://schemas.openxmlformats.org/officeDocument/2006/relationships/image" Target="../media/image4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393798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75C94-955F-4373-8C6A-828B7ABFB4E5}"/>
              </a:ext>
            </a:extLst>
          </p:cNvPr>
          <p:cNvSpPr>
            <a:spLocks noGrp="1"/>
          </p:cNvSpPr>
          <p:nvPr>
            <p:ph type="title"/>
          </p:nvPr>
        </p:nvSpPr>
        <p:spPr/>
        <p:txBody>
          <a:bodyPr/>
          <a:lstStyle/>
          <a:p>
            <a:r>
              <a:rPr lang="en-US" dirty="0"/>
              <a:t>Office 365</a:t>
            </a:r>
            <a:r>
              <a:rPr lang="en-US" dirty="0">
                <a:solidFill>
                  <a:srgbClr val="D83B01"/>
                </a:solidFill>
              </a:rPr>
              <a:t> </a:t>
            </a:r>
            <a:r>
              <a:rPr lang="en-US" dirty="0"/>
              <a:t>Groups Visibility In Office Apps</a:t>
            </a:r>
          </a:p>
        </p:txBody>
      </p:sp>
      <p:sp>
        <p:nvSpPr>
          <p:cNvPr id="9" name="Rectangle 8">
            <a:extLst>
              <a:ext uri="{FF2B5EF4-FFF2-40B4-BE49-F238E27FC236}">
                <a16:creationId xmlns:a16="http://schemas.microsoft.com/office/drawing/2014/main" id="{D3EC0FE0-5D84-0F4D-8D07-3312054CA779}"/>
              </a:ext>
            </a:extLst>
          </p:cNvPr>
          <p:cNvSpPr/>
          <p:nvPr/>
        </p:nvSpPr>
        <p:spPr>
          <a:xfrm>
            <a:off x="5774292" y="6563249"/>
            <a:ext cx="8921989" cy="258532"/>
          </a:xfrm>
          <a:prstGeom prst="rect">
            <a:avLst/>
          </a:prstGeom>
        </p:spPr>
        <p:txBody>
          <a:bodyPr wrap="square">
            <a:spAutoFit/>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mn-cs"/>
              </a:rPr>
              <a:t>*SharePoint site collections – can be group-</a:t>
            </a:r>
            <a:r>
              <a:rPr kumimoji="0" lang="en-US" sz="1200" b="0" i="0" u="none" strike="noStrike" kern="1200" cap="none" spc="0" normalizeH="0" baseline="0" noProof="0" err="1">
                <a:ln>
                  <a:noFill/>
                </a:ln>
                <a:solidFill>
                  <a:srgbClr val="000000"/>
                </a:solidFill>
                <a:effectLst/>
                <a:uLnTx/>
                <a:uFillTx/>
                <a:latin typeface="Arial" panose="020B0604020202020204" pitchFamily="34" charset="0"/>
                <a:ea typeface="+mn-ea"/>
                <a:cs typeface="+mn-cs"/>
              </a:rPr>
              <a:t>ified</a:t>
            </a:r>
            <a:r>
              <a: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mn-cs"/>
              </a:rPr>
              <a:t> and are visible in Outlook by default</a:t>
            </a:r>
          </a:p>
        </p:txBody>
      </p:sp>
      <p:sp>
        <p:nvSpPr>
          <p:cNvPr id="8" name="Rectangle 7">
            <a:extLst>
              <a:ext uri="{FF2B5EF4-FFF2-40B4-BE49-F238E27FC236}">
                <a16:creationId xmlns:a16="http://schemas.microsoft.com/office/drawing/2014/main" id="{9402345E-CCEF-4C60-9A71-A60868011DE0}"/>
              </a:ext>
            </a:extLst>
          </p:cNvPr>
          <p:cNvSpPr/>
          <p:nvPr/>
        </p:nvSpPr>
        <p:spPr bwMode="auto">
          <a:xfrm>
            <a:off x="578370" y="1482510"/>
            <a:ext cx="11204658" cy="3338614"/>
          </a:xfrm>
          <a:prstGeom prst="rect">
            <a:avLst/>
          </a:prstGeom>
          <a:solidFill>
            <a:schemeClr val="bg1"/>
          </a:solidFill>
          <a:ln w="10795" cap="flat" cmpd="sng" algn="ctr">
            <a:noFill/>
            <a:prstDash val="solid"/>
          </a:ln>
          <a:effectLst>
            <a:outerShdw blurRad="152400" sx="101000" sy="101000" algn="tl" rotWithShape="0">
              <a:prstClr val="black">
                <a:alpha val="29000"/>
              </a:prstClr>
            </a:outerShdw>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7" name="Rectangle 6">
            <a:extLst>
              <a:ext uri="{FF2B5EF4-FFF2-40B4-BE49-F238E27FC236}">
                <a16:creationId xmlns:a16="http://schemas.microsoft.com/office/drawing/2014/main" id="{E64DFE70-2D4F-4828-BCE3-E7222C3B0A93}"/>
              </a:ext>
            </a:extLst>
          </p:cNvPr>
          <p:cNvSpPr/>
          <p:nvPr/>
        </p:nvSpPr>
        <p:spPr bwMode="auto">
          <a:xfrm>
            <a:off x="578370" y="5045263"/>
            <a:ext cx="11204658" cy="988107"/>
          </a:xfrm>
          <a:prstGeom prst="rect">
            <a:avLst/>
          </a:prstGeom>
          <a:solidFill>
            <a:schemeClr val="bg1"/>
          </a:solidFill>
          <a:ln w="10795" cap="flat" cmpd="sng" algn="ctr">
            <a:noFill/>
            <a:prstDash val="solid"/>
          </a:ln>
          <a:effectLst>
            <a:outerShdw blurRad="152400" sx="101000" sy="101000" algn="tl" rotWithShape="0">
              <a:prstClr val="black">
                <a:alpha val="29000"/>
              </a:prstClr>
            </a:outerShdw>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0" name="TextBox 10">
            <a:extLst>
              <a:ext uri="{FF2B5EF4-FFF2-40B4-BE49-F238E27FC236}">
                <a16:creationId xmlns:a16="http://schemas.microsoft.com/office/drawing/2014/main" id="{69C0FE11-B324-431D-84EC-E0837FE8192D}"/>
              </a:ext>
            </a:extLst>
          </p:cNvPr>
          <p:cNvSpPr txBox="1"/>
          <p:nvPr/>
        </p:nvSpPr>
        <p:spPr>
          <a:xfrm>
            <a:off x="1735082" y="2708072"/>
            <a:ext cx="3233758" cy="500560"/>
          </a:xfrm>
          <a:prstGeom prst="rect">
            <a:avLst/>
          </a:prstGeom>
          <a:noFill/>
        </p:spPr>
        <p:txBody>
          <a:bodyPr wrap="square"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353535"/>
                    </a:gs>
                    <a:gs pos="100000">
                      <a:srgbClr val="353535"/>
                    </a:gs>
                  </a:gsLst>
                  <a:lin ang="5400000" scaled="0"/>
                </a:gradFill>
                <a:effectLst/>
                <a:uLnTx/>
                <a:uFillTx/>
                <a:latin typeface="Segoe UI Semibold"/>
                <a:ea typeface="+mn-ea"/>
                <a:cs typeface="Segoe UI" pitchFamily="34" charset="0"/>
              </a:rPr>
              <a:t>Outlook</a:t>
            </a:r>
          </a:p>
        </p:txBody>
      </p:sp>
      <p:sp>
        <p:nvSpPr>
          <p:cNvPr id="14" name="TextBox 10">
            <a:extLst>
              <a:ext uri="{FF2B5EF4-FFF2-40B4-BE49-F238E27FC236}">
                <a16:creationId xmlns:a16="http://schemas.microsoft.com/office/drawing/2014/main" id="{4309D490-7EAC-4665-89E3-A40CA03A45F4}"/>
              </a:ext>
            </a:extLst>
          </p:cNvPr>
          <p:cNvSpPr txBox="1"/>
          <p:nvPr/>
        </p:nvSpPr>
        <p:spPr>
          <a:xfrm>
            <a:off x="4981924" y="2708072"/>
            <a:ext cx="3233758" cy="500560"/>
          </a:xfrm>
          <a:prstGeom prst="rect">
            <a:avLst/>
          </a:prstGeom>
          <a:noFill/>
        </p:spPr>
        <p:txBody>
          <a:bodyPr wrap="square"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353535"/>
                    </a:gs>
                    <a:gs pos="100000">
                      <a:srgbClr val="353535"/>
                    </a:gs>
                  </a:gsLst>
                  <a:lin ang="5400000" scaled="0"/>
                </a:gradFill>
                <a:effectLst/>
                <a:uLnTx/>
                <a:uFillTx/>
                <a:latin typeface="Segoe UI Semibold"/>
                <a:ea typeface="+mn-ea"/>
                <a:cs typeface="Segoe UI" pitchFamily="34" charset="0"/>
              </a:rPr>
              <a:t>Teams</a:t>
            </a:r>
          </a:p>
        </p:txBody>
      </p:sp>
      <p:sp>
        <p:nvSpPr>
          <p:cNvPr id="16" name="TextBox 10">
            <a:extLst>
              <a:ext uri="{FF2B5EF4-FFF2-40B4-BE49-F238E27FC236}">
                <a16:creationId xmlns:a16="http://schemas.microsoft.com/office/drawing/2014/main" id="{481AAEF3-1238-4452-9791-B984D68D0E7D}"/>
              </a:ext>
            </a:extLst>
          </p:cNvPr>
          <p:cNvSpPr txBox="1"/>
          <p:nvPr/>
        </p:nvSpPr>
        <p:spPr>
          <a:xfrm>
            <a:off x="8668512" y="2708072"/>
            <a:ext cx="3233758" cy="500560"/>
          </a:xfrm>
          <a:prstGeom prst="rect">
            <a:avLst/>
          </a:prstGeom>
          <a:noFill/>
        </p:spPr>
        <p:txBody>
          <a:bodyPr wrap="square"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353535"/>
                    </a:gs>
                    <a:gs pos="100000">
                      <a:srgbClr val="353535"/>
                    </a:gs>
                  </a:gsLst>
                  <a:lin ang="5400000" scaled="0"/>
                </a:gradFill>
                <a:effectLst/>
                <a:uLnTx/>
                <a:uFillTx/>
                <a:latin typeface="Segoe UI Semibold"/>
                <a:ea typeface="+mn-ea"/>
                <a:cs typeface="Segoe UI" pitchFamily="34" charset="0"/>
              </a:rPr>
              <a:t>Yammer</a:t>
            </a:r>
          </a:p>
        </p:txBody>
      </p:sp>
      <p:sp>
        <p:nvSpPr>
          <p:cNvPr id="18" name="TextBox 17">
            <a:extLst>
              <a:ext uri="{FF2B5EF4-FFF2-40B4-BE49-F238E27FC236}">
                <a16:creationId xmlns:a16="http://schemas.microsoft.com/office/drawing/2014/main" id="{264B0C5C-E0AE-49EA-B624-7476A23882AE}"/>
              </a:ext>
            </a:extLst>
          </p:cNvPr>
          <p:cNvSpPr txBox="1"/>
          <p:nvPr/>
        </p:nvSpPr>
        <p:spPr>
          <a:xfrm>
            <a:off x="1735082" y="3201897"/>
            <a:ext cx="2617585" cy="1738938"/>
          </a:xfrm>
          <a:prstGeom prst="rect">
            <a:avLst/>
          </a:prstGeom>
          <a:noFill/>
        </p:spPr>
        <p:txBody>
          <a:bodyPr wrap="square" lIns="91440" tIns="0" rIns="0" bIns="0" rtlCol="0">
            <a:spAutoFit/>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IN" sz="1400" b="0" i="0" u="none" strike="noStrike" kern="1200" cap="none" spc="0" normalizeH="0" baseline="0" noProof="0">
                <a:ln>
                  <a:noFill/>
                </a:ln>
                <a:solidFill>
                  <a:srgbClr val="000000"/>
                </a:solidFill>
                <a:effectLst/>
                <a:uLnTx/>
                <a:uFillTx/>
                <a:latin typeface="Segoe UI"/>
                <a:ea typeface="+mn-ea"/>
                <a:cs typeface="Segoe UI Semilight" panose="020B0402040204020203" pitchFamily="34" charset="0"/>
              </a:rPr>
              <a:t>Office 365 Group created via Outlook is </a:t>
            </a:r>
            <a:r>
              <a:rPr kumimoji="0" lang="en-IN" sz="1400" b="1" i="0" u="none" strike="noStrike" kern="1200" cap="none" spc="0" normalizeH="0" baseline="0" noProof="0">
                <a:ln>
                  <a:noFill/>
                </a:ln>
                <a:solidFill>
                  <a:srgbClr val="000000"/>
                </a:solidFill>
                <a:effectLst/>
                <a:uLnTx/>
                <a:uFillTx/>
                <a:latin typeface="Segoe UI"/>
                <a:ea typeface="+mn-ea"/>
                <a:cs typeface="Segoe UI Semilight" panose="020B0402040204020203" pitchFamily="34" charset="0"/>
              </a:rPr>
              <a:t>not</a:t>
            </a:r>
            <a:r>
              <a:rPr kumimoji="0" lang="en-IN" sz="1400" b="0" i="0" u="none" strike="noStrike" kern="1200" cap="none" spc="0" normalizeH="0" baseline="0" noProof="0">
                <a:ln>
                  <a:noFill/>
                </a:ln>
                <a:solidFill>
                  <a:srgbClr val="000000"/>
                </a:solidFill>
                <a:effectLst/>
                <a:uLnTx/>
                <a:uFillTx/>
                <a:latin typeface="Segoe UI"/>
                <a:ea typeface="+mn-ea"/>
                <a:cs typeface="Segoe UI Semilight" panose="020B0402040204020203" pitchFamily="34" charset="0"/>
              </a:rPr>
              <a:t> visible in Teams</a:t>
            </a:r>
            <a:endParaRPr kumimoji="0" lang="en-IN" sz="1400" b="1" i="0" u="none" strike="noStrike" kern="1200" cap="none" spc="0" normalizeH="0" baseline="0" noProof="0">
              <a:ln>
                <a:noFill/>
              </a:ln>
              <a:solidFill>
                <a:srgbClr val="000000"/>
              </a:solidFill>
              <a:effectLst/>
              <a:uLnTx/>
              <a:uFillTx/>
              <a:latin typeface="Segoe UI"/>
              <a:ea typeface="+mn-ea"/>
              <a:cs typeface="Segoe UI Semilight" panose="020B0402040204020203" pitchFamily="34" charset="0"/>
            </a:endParaRP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IN" sz="1400" b="1" i="0" u="none" strike="noStrike" kern="1200" cap="none" spc="0" normalizeH="0" baseline="0" noProof="0">
                <a:ln>
                  <a:noFill/>
                </a:ln>
                <a:solidFill>
                  <a:srgbClr val="000000"/>
                </a:solidFill>
                <a:effectLst/>
                <a:uLnTx/>
                <a:uFillTx/>
                <a:latin typeface="Segoe UI"/>
                <a:ea typeface="+mn-ea"/>
                <a:cs typeface="Segoe UI Semilight" panose="020B0402040204020203" pitchFamily="34" charset="0"/>
              </a:rPr>
              <a:t>Default</a:t>
            </a:r>
            <a:r>
              <a:rPr kumimoji="0" lang="en-IN" sz="1400" b="0" i="0" u="none" strike="noStrike" kern="1200" cap="none" spc="0" normalizeH="0" baseline="0" noProof="0">
                <a:ln>
                  <a:noFill/>
                </a:ln>
                <a:solidFill>
                  <a:srgbClr val="000000"/>
                </a:solidFill>
                <a:effectLst/>
                <a:uLnTx/>
                <a:uFillTx/>
                <a:latin typeface="Segoe UI"/>
                <a:ea typeface="+mn-ea"/>
                <a:cs typeface="Segoe UI Semilight" panose="020B0402040204020203" pitchFamily="34" charset="0"/>
              </a:rPr>
              <a:t> visibility for new group via SharePoint, Planner or Stream</a:t>
            </a: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Segoe UI Semilight" panose="020B0402040204020203" pitchFamily="34" charset="0"/>
              </a:rPr>
              <a:t>Can be </a:t>
            </a:r>
            <a:r>
              <a:rPr kumimoji="0" lang="en-IN" sz="1400" b="0" i="0" u="none" strike="noStrike" kern="1200" cap="none" spc="0" normalizeH="0" baseline="0" noProof="0">
                <a:ln>
                  <a:noFill/>
                </a:ln>
                <a:solidFill>
                  <a:srgbClr val="000000"/>
                </a:solidFill>
                <a:effectLst/>
                <a:uLnTx/>
                <a:uFillTx/>
                <a:latin typeface="Segoe UI"/>
                <a:ea typeface="+mn-ea"/>
                <a:cs typeface="Segoe UI Semilight" panose="020B0402040204020203" pitchFamily="34" charset="0"/>
              </a:rPr>
              <a:t>Team-</a:t>
            </a:r>
            <a:r>
              <a:rPr kumimoji="0" lang="en-IN" sz="1400" b="0" i="0" u="none" strike="noStrike" kern="1200" cap="none" spc="0" normalizeH="0" baseline="0" noProof="0" err="1">
                <a:ln>
                  <a:noFill/>
                </a:ln>
                <a:solidFill>
                  <a:srgbClr val="000000"/>
                </a:solidFill>
                <a:effectLst/>
                <a:uLnTx/>
                <a:uFillTx/>
                <a:latin typeface="Segoe UI"/>
                <a:ea typeface="+mn-ea"/>
                <a:cs typeface="Segoe UI Semilight" panose="020B0402040204020203" pitchFamily="34" charset="0"/>
              </a:rPr>
              <a:t>ified</a:t>
            </a:r>
            <a:endParaRPr kumimoji="0" lang="en-US" sz="1400" b="0" i="0" u="none" strike="noStrike" kern="1200" cap="none" spc="0" normalizeH="0" baseline="0" noProof="0">
              <a:ln>
                <a:noFill/>
              </a:ln>
              <a:solidFill>
                <a:srgbClr val="000000"/>
              </a:solidFill>
              <a:effectLst/>
              <a:uLnTx/>
              <a:uFillTx/>
              <a:latin typeface="Segoe UI"/>
              <a:ea typeface="+mn-ea"/>
              <a:cs typeface="Segoe UI Semilight" panose="020B0402040204020203" pitchFamily="34" charset="0"/>
            </a:endParaRPr>
          </a:p>
          <a:p>
            <a:pPr marL="0" marR="0" lvl="0" indent="0" algn="l" defTabSz="914367" rtl="0" eaLnBrk="1" fontAlgn="auto" latinLnBrk="0" hangingPunct="1">
              <a:lnSpc>
                <a:spcPct val="100000"/>
              </a:lnSpc>
              <a:spcBef>
                <a:spcPts val="0"/>
              </a:spcBef>
              <a:spcAft>
                <a:spcPts val="60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Segoe UI Semilight" panose="020B0402040204020203" pitchFamily="34" charset="0"/>
            </a:endParaRPr>
          </a:p>
        </p:txBody>
      </p:sp>
      <p:pic>
        <p:nvPicPr>
          <p:cNvPr id="2050" name="Picture 2" descr="Image result for ms outlook new icon">
            <a:extLst>
              <a:ext uri="{FF2B5EF4-FFF2-40B4-BE49-F238E27FC236}">
                <a16:creationId xmlns:a16="http://schemas.microsoft.com/office/drawing/2014/main" id="{B632E748-5433-4B24-B97F-F97E0614A1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5082" y="1749308"/>
            <a:ext cx="773048" cy="71896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ms yammer new icon">
            <a:extLst>
              <a:ext uri="{FF2B5EF4-FFF2-40B4-BE49-F238E27FC236}">
                <a16:creationId xmlns:a16="http://schemas.microsoft.com/office/drawing/2014/main" id="{DF853B62-494F-4654-804B-449874AEA687}"/>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668512" y="1574107"/>
            <a:ext cx="967726" cy="967726"/>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mage result for ms teams  new icon">
            <a:extLst>
              <a:ext uri="{FF2B5EF4-FFF2-40B4-BE49-F238E27FC236}">
                <a16:creationId xmlns:a16="http://schemas.microsoft.com/office/drawing/2014/main" id="{03D30848-A646-4507-9E76-FF51A7802B13}"/>
              </a:ext>
            </a:extLst>
          </p:cNvPr>
          <p:cNvPicPr>
            <a:picLocks noChangeAspect="1" noChangeArrowheads="1"/>
          </p:cNvPicPr>
          <p:nvPr/>
        </p:nvPicPr>
        <p:blipFill>
          <a:blip r:embed="rId5">
            <a:clrChange>
              <a:clrFrom>
                <a:srgbClr val="FFFFFF"/>
              </a:clrFrom>
              <a:clrTo>
                <a:srgbClr val="FFFFFF">
                  <a:alpha val="0"/>
                </a:srgbClr>
              </a:clrTo>
            </a:clrChange>
            <a:alphaModFix/>
            <a:extLst>
              <a:ext uri="{28A0092B-C50C-407E-A947-70E740481C1C}">
                <a14:useLocalDpi xmlns:a14="http://schemas.microsoft.com/office/drawing/2010/main" val="0"/>
              </a:ext>
            </a:extLst>
          </a:blip>
          <a:srcRect/>
          <a:stretch>
            <a:fillRect/>
          </a:stretch>
        </p:blipFill>
        <p:spPr bwMode="auto">
          <a:xfrm>
            <a:off x="4981924" y="1641928"/>
            <a:ext cx="872596" cy="872594"/>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BBD84580-2483-4A1F-A515-9914BDDC7AF7}"/>
              </a:ext>
            </a:extLst>
          </p:cNvPr>
          <p:cNvSpPr txBox="1"/>
          <p:nvPr/>
        </p:nvSpPr>
        <p:spPr>
          <a:xfrm>
            <a:off x="4981924" y="3201897"/>
            <a:ext cx="2698645" cy="938719"/>
          </a:xfrm>
          <a:prstGeom prst="rect">
            <a:avLst/>
          </a:prstGeom>
          <a:noFill/>
        </p:spPr>
        <p:txBody>
          <a:bodyPr wrap="square" lIns="91440" tIns="0" rIns="0" bIns="0" rtlCol="0">
            <a:spAutoFit/>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IN" sz="1400" b="0" i="0" u="none" strike="noStrike" kern="1200" cap="none" spc="0" normalizeH="0" baseline="0" noProof="0">
                <a:ln>
                  <a:noFill/>
                </a:ln>
                <a:solidFill>
                  <a:srgbClr val="000000"/>
                </a:solidFill>
                <a:effectLst/>
                <a:uLnTx/>
                <a:uFillTx/>
                <a:latin typeface="Segoe UI"/>
                <a:ea typeface="+mn-ea"/>
                <a:cs typeface="Segoe UI Semilight" panose="020B0402040204020203" pitchFamily="34" charset="0"/>
              </a:rPr>
              <a:t>Office 365 Group created via Teams is </a:t>
            </a:r>
            <a:r>
              <a:rPr kumimoji="0" lang="en-IN" sz="1400" b="1" i="0" u="none" strike="noStrike" kern="1200" cap="none" spc="0" normalizeH="0" baseline="0" noProof="0">
                <a:ln>
                  <a:noFill/>
                </a:ln>
                <a:solidFill>
                  <a:srgbClr val="000000"/>
                </a:solidFill>
                <a:effectLst/>
                <a:uLnTx/>
                <a:uFillTx/>
                <a:latin typeface="Segoe UI"/>
                <a:ea typeface="+mn-ea"/>
                <a:cs typeface="Segoe UI Semilight" panose="020B0402040204020203" pitchFamily="34" charset="0"/>
              </a:rPr>
              <a:t>not</a:t>
            </a:r>
            <a:r>
              <a:rPr kumimoji="0" lang="en-IN" sz="1400" b="0" i="0" u="none" strike="noStrike" kern="1200" cap="none" spc="0" normalizeH="0" baseline="0" noProof="0">
                <a:ln>
                  <a:noFill/>
                </a:ln>
                <a:solidFill>
                  <a:srgbClr val="000000"/>
                </a:solidFill>
                <a:effectLst/>
                <a:uLnTx/>
                <a:uFillTx/>
                <a:latin typeface="Segoe UI"/>
                <a:ea typeface="+mn-ea"/>
                <a:cs typeface="Segoe UI Semilight" panose="020B0402040204020203" pitchFamily="34" charset="0"/>
              </a:rPr>
              <a:t> visible in Outlook</a:t>
            </a: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IN" sz="1400" b="0" i="0" u="none" strike="noStrike" kern="1200" cap="none" spc="0" normalizeH="0" baseline="0" noProof="0">
                <a:ln>
                  <a:noFill/>
                </a:ln>
                <a:solidFill>
                  <a:srgbClr val="000000"/>
                </a:solidFill>
                <a:effectLst/>
                <a:uLnTx/>
                <a:uFillTx/>
                <a:latin typeface="Segoe UI"/>
                <a:ea typeface="+mn-ea"/>
                <a:cs typeface="Segoe UI Semilight" panose="020B0402040204020203" pitchFamily="34" charset="0"/>
              </a:rPr>
              <a:t>Can be exposed in Outlook using PowerShell</a:t>
            </a:r>
            <a:endParaRPr kumimoji="0" lang="en-US" sz="1400" b="0" i="0" u="none" strike="noStrike" kern="1200" cap="none" spc="0" normalizeH="0" baseline="0" noProof="0">
              <a:ln>
                <a:noFill/>
              </a:ln>
              <a:solidFill>
                <a:srgbClr val="000000"/>
              </a:solidFill>
              <a:effectLst/>
              <a:uLnTx/>
              <a:uFillTx/>
              <a:latin typeface="Segoe UI"/>
              <a:ea typeface="+mn-ea"/>
              <a:cs typeface="Segoe UI Semilight" panose="020B0402040204020203" pitchFamily="34" charset="0"/>
            </a:endParaRPr>
          </a:p>
        </p:txBody>
      </p:sp>
      <p:sp>
        <p:nvSpPr>
          <p:cNvPr id="20" name="TextBox 19">
            <a:extLst>
              <a:ext uri="{FF2B5EF4-FFF2-40B4-BE49-F238E27FC236}">
                <a16:creationId xmlns:a16="http://schemas.microsoft.com/office/drawing/2014/main" id="{8C036FD8-0919-4018-BAC6-5E4B468AC9FB}"/>
              </a:ext>
            </a:extLst>
          </p:cNvPr>
          <p:cNvSpPr txBox="1"/>
          <p:nvPr/>
        </p:nvSpPr>
        <p:spPr>
          <a:xfrm>
            <a:off x="8668512" y="3201897"/>
            <a:ext cx="2710460" cy="938719"/>
          </a:xfrm>
          <a:prstGeom prst="rect">
            <a:avLst/>
          </a:prstGeom>
          <a:noFill/>
        </p:spPr>
        <p:txBody>
          <a:bodyPr wrap="square" lIns="91440" tIns="0" rIns="0" bIns="0" rtlCol="0">
            <a:spAutoFit/>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IN" sz="1400" b="0" i="0" u="none" strike="noStrike" kern="1200" cap="none" spc="0" normalizeH="0" baseline="0" noProof="0">
                <a:ln>
                  <a:noFill/>
                </a:ln>
                <a:solidFill>
                  <a:srgbClr val="000000"/>
                </a:solidFill>
                <a:effectLst/>
                <a:uLnTx/>
                <a:uFillTx/>
                <a:latin typeface="Segoe UI"/>
                <a:ea typeface="+mn-ea"/>
                <a:cs typeface="Segoe UI Semilight" panose="020B0402040204020203" pitchFamily="34" charset="0"/>
              </a:rPr>
              <a:t>Office 365 Group created via Yammer is </a:t>
            </a:r>
            <a:r>
              <a:rPr kumimoji="0" lang="en-IN" sz="1400" b="1" i="0" u="none" strike="noStrike" kern="1200" cap="none" spc="0" normalizeH="0" baseline="0" noProof="0">
                <a:ln>
                  <a:noFill/>
                </a:ln>
                <a:solidFill>
                  <a:srgbClr val="000000"/>
                </a:solidFill>
                <a:effectLst/>
                <a:uLnTx/>
                <a:uFillTx/>
                <a:latin typeface="Segoe UI"/>
                <a:ea typeface="+mn-ea"/>
                <a:cs typeface="Segoe UI Semilight" panose="020B0402040204020203" pitchFamily="34" charset="0"/>
              </a:rPr>
              <a:t>not</a:t>
            </a:r>
            <a:r>
              <a:rPr kumimoji="0" lang="en-IN" sz="1400" b="0" i="0" u="none" strike="noStrike" kern="1200" cap="none" spc="0" normalizeH="0" baseline="0" noProof="0">
                <a:ln>
                  <a:noFill/>
                </a:ln>
                <a:solidFill>
                  <a:srgbClr val="000000"/>
                </a:solidFill>
                <a:effectLst/>
                <a:uLnTx/>
                <a:uFillTx/>
                <a:latin typeface="Segoe UI"/>
                <a:ea typeface="+mn-ea"/>
                <a:cs typeface="Segoe UI Semilight" panose="020B0402040204020203" pitchFamily="34" charset="0"/>
              </a:rPr>
              <a:t> visible in Outlook</a:t>
            </a: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IN" sz="1400" b="0" i="0" u="none" strike="noStrike" kern="1200" cap="none" spc="0" normalizeH="0" baseline="0" noProof="0">
                <a:ln>
                  <a:noFill/>
                </a:ln>
                <a:solidFill>
                  <a:srgbClr val="000000"/>
                </a:solidFill>
                <a:effectLst/>
                <a:uLnTx/>
                <a:uFillTx/>
                <a:latin typeface="Segoe UI"/>
                <a:ea typeface="+mn-ea"/>
                <a:cs typeface="Segoe UI Semilight" panose="020B0402040204020203" pitchFamily="34" charset="0"/>
              </a:rPr>
              <a:t>Cannot be Team-</a:t>
            </a:r>
            <a:r>
              <a:rPr kumimoji="0" lang="en-IN" sz="1400" b="0" i="0" u="none" strike="noStrike" kern="1200" cap="none" spc="0" normalizeH="0" baseline="0" noProof="0" err="1">
                <a:ln>
                  <a:noFill/>
                </a:ln>
                <a:solidFill>
                  <a:srgbClr val="000000"/>
                </a:solidFill>
                <a:effectLst/>
                <a:uLnTx/>
                <a:uFillTx/>
                <a:latin typeface="Segoe UI"/>
                <a:ea typeface="+mn-ea"/>
                <a:cs typeface="Segoe UI Semilight" panose="020B0402040204020203" pitchFamily="34" charset="0"/>
              </a:rPr>
              <a:t>ified</a:t>
            </a:r>
            <a:r>
              <a:rPr kumimoji="0" lang="en-IN" sz="1400" b="0" i="0" u="none" strike="noStrike" kern="1200" cap="none" spc="0" normalizeH="0" baseline="0" noProof="0">
                <a:ln>
                  <a:noFill/>
                </a:ln>
                <a:solidFill>
                  <a:srgbClr val="000000"/>
                </a:solidFill>
                <a:effectLst/>
                <a:uLnTx/>
                <a:uFillTx/>
                <a:latin typeface="Segoe UI"/>
                <a:ea typeface="+mn-ea"/>
                <a:cs typeface="Segoe UI Semilight" panose="020B0402040204020203" pitchFamily="34" charset="0"/>
              </a:rPr>
              <a:t> as it is </a:t>
            </a:r>
            <a:r>
              <a:rPr kumimoji="0" lang="en-IN" sz="1400" b="0" i="0" u="none" strike="noStrike" kern="1200" cap="none" spc="0" normalizeH="0" baseline="0" noProof="0" err="1">
                <a:ln>
                  <a:noFill/>
                </a:ln>
                <a:solidFill>
                  <a:srgbClr val="000000"/>
                </a:solidFill>
                <a:effectLst/>
                <a:uLnTx/>
                <a:uFillTx/>
                <a:latin typeface="Segoe UI"/>
                <a:ea typeface="+mn-ea"/>
                <a:cs typeface="Segoe UI Semilight" panose="020B0402040204020203" pitchFamily="34" charset="0"/>
              </a:rPr>
              <a:t>Yamm-ified</a:t>
            </a:r>
            <a:r>
              <a:rPr kumimoji="0" lang="en-IN" sz="1400" b="0" i="0" u="none" strike="noStrike" kern="1200" cap="none" spc="0" normalizeH="0" baseline="0" noProof="0">
                <a:ln>
                  <a:noFill/>
                </a:ln>
                <a:solidFill>
                  <a:srgbClr val="000000"/>
                </a:solidFill>
                <a:effectLst/>
                <a:uLnTx/>
                <a:uFillTx/>
                <a:latin typeface="Segoe UI"/>
                <a:ea typeface="+mn-ea"/>
                <a:cs typeface="Segoe UI Semilight" panose="020B0402040204020203" pitchFamily="34" charset="0"/>
              </a:rPr>
              <a:t> ;-)</a:t>
            </a:r>
            <a:endParaRPr kumimoji="0" lang="en-US" sz="1400" b="0" i="0" u="none" strike="noStrike" kern="1200" cap="none" spc="0" normalizeH="0" baseline="0" noProof="0">
              <a:ln>
                <a:noFill/>
              </a:ln>
              <a:solidFill>
                <a:srgbClr val="000000"/>
              </a:solidFill>
              <a:effectLst/>
              <a:uLnTx/>
              <a:uFillTx/>
              <a:latin typeface="Segoe UI"/>
              <a:ea typeface="+mn-ea"/>
              <a:cs typeface="Segoe UI Semilight" panose="020B0402040204020203" pitchFamily="34" charset="0"/>
            </a:endParaRPr>
          </a:p>
        </p:txBody>
      </p:sp>
      <p:cxnSp>
        <p:nvCxnSpPr>
          <p:cNvPr id="23" name="Straight Connector 22">
            <a:extLst>
              <a:ext uri="{FF2B5EF4-FFF2-40B4-BE49-F238E27FC236}">
                <a16:creationId xmlns:a16="http://schemas.microsoft.com/office/drawing/2014/main" id="{EE9F703E-98C2-48A1-8A2E-A39C8EF3F0B2}"/>
              </a:ext>
            </a:extLst>
          </p:cNvPr>
          <p:cNvCxnSpPr>
            <a:cxnSpLocks/>
          </p:cNvCxnSpPr>
          <p:nvPr/>
        </p:nvCxnSpPr>
        <p:spPr>
          <a:xfrm>
            <a:off x="4638582" y="1493495"/>
            <a:ext cx="0" cy="4539874"/>
          </a:xfrm>
          <a:prstGeom prst="line">
            <a:avLst/>
          </a:prstGeom>
          <a:ln w="19050">
            <a:solidFill>
              <a:schemeClr val="bg1">
                <a:lumMod val="75000"/>
              </a:schemeClr>
            </a:solidFill>
            <a:prstDash val="dash"/>
            <a:headEnd type="none" w="lg" len="med"/>
            <a:tailEnd type="none" w="lg" len="med"/>
          </a:ln>
        </p:spPr>
        <p:style>
          <a:lnRef idx="1">
            <a:schemeClr val="accent6"/>
          </a:lnRef>
          <a:fillRef idx="0">
            <a:schemeClr val="accent6"/>
          </a:fillRef>
          <a:effectRef idx="0">
            <a:schemeClr val="accent6"/>
          </a:effectRef>
          <a:fontRef idx="minor">
            <a:schemeClr val="tx1"/>
          </a:fontRef>
        </p:style>
      </p:cxnSp>
      <p:cxnSp>
        <p:nvCxnSpPr>
          <p:cNvPr id="28" name="Straight Connector 27">
            <a:extLst>
              <a:ext uri="{FF2B5EF4-FFF2-40B4-BE49-F238E27FC236}">
                <a16:creationId xmlns:a16="http://schemas.microsoft.com/office/drawing/2014/main" id="{F658EAC0-A587-44AF-B1E8-880561DD4337}"/>
              </a:ext>
            </a:extLst>
          </p:cNvPr>
          <p:cNvCxnSpPr>
            <a:cxnSpLocks/>
          </p:cNvCxnSpPr>
          <p:nvPr/>
        </p:nvCxnSpPr>
        <p:spPr>
          <a:xfrm>
            <a:off x="8321272" y="1493495"/>
            <a:ext cx="0" cy="4539874"/>
          </a:xfrm>
          <a:prstGeom prst="line">
            <a:avLst/>
          </a:prstGeom>
          <a:ln w="19050">
            <a:solidFill>
              <a:schemeClr val="bg1">
                <a:lumMod val="75000"/>
              </a:schemeClr>
            </a:solidFill>
            <a:prstDash val="dash"/>
            <a:headEnd type="none" w="lg" len="med"/>
            <a:tailEnd type="none" w="lg" len="med"/>
          </a:ln>
        </p:spPr>
        <p:style>
          <a:lnRef idx="1">
            <a:schemeClr val="accent6"/>
          </a:lnRef>
          <a:fillRef idx="0">
            <a:schemeClr val="accent6"/>
          </a:fillRef>
          <a:effectRef idx="0">
            <a:schemeClr val="accent6"/>
          </a:effectRef>
          <a:fontRef idx="minor">
            <a:schemeClr val="tx1"/>
          </a:fontRef>
        </p:style>
      </p:cxnSp>
      <p:pic>
        <p:nvPicPr>
          <p:cNvPr id="2056" name="Picture 8" descr="Image result for ms planner new icon">
            <a:extLst>
              <a:ext uri="{FF2B5EF4-FFF2-40B4-BE49-F238E27FC236}">
                <a16:creationId xmlns:a16="http://schemas.microsoft.com/office/drawing/2014/main" id="{073011FF-97CA-4DBF-9D36-065D3289E2B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46538" y="5249881"/>
            <a:ext cx="784546" cy="453956"/>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mage result for microsoft sharepoint new icon">
            <a:extLst>
              <a:ext uri="{FF2B5EF4-FFF2-40B4-BE49-F238E27FC236}">
                <a16:creationId xmlns:a16="http://schemas.microsoft.com/office/drawing/2014/main" id="{A2C72BE9-1A23-4B95-80D1-00775A50EF3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91829" y="5249881"/>
            <a:ext cx="464780" cy="453956"/>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Image result for microsoft stream new icon">
            <a:extLst>
              <a:ext uri="{FF2B5EF4-FFF2-40B4-BE49-F238E27FC236}">
                <a16:creationId xmlns:a16="http://schemas.microsoft.com/office/drawing/2014/main" id="{0D288B89-2AB8-49D6-BB6B-278C1E9141A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44966" y="5249881"/>
            <a:ext cx="453956" cy="453956"/>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8" descr="Image result for ms planner new icon">
            <a:extLst>
              <a:ext uri="{FF2B5EF4-FFF2-40B4-BE49-F238E27FC236}">
                <a16:creationId xmlns:a16="http://schemas.microsoft.com/office/drawing/2014/main" id="{164B7E47-4845-424A-88A3-0B114765799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60570" y="5250683"/>
            <a:ext cx="784546" cy="453956"/>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10" descr="Image result for microsoft sharepoint new icon">
            <a:extLst>
              <a:ext uri="{FF2B5EF4-FFF2-40B4-BE49-F238E27FC236}">
                <a16:creationId xmlns:a16="http://schemas.microsoft.com/office/drawing/2014/main" id="{C9D72171-64CE-46A6-8AF5-E3C7B93FB6D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05861" y="5250683"/>
            <a:ext cx="464780" cy="453956"/>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12" descr="Image result for microsoft stream new icon">
            <a:extLst>
              <a:ext uri="{FF2B5EF4-FFF2-40B4-BE49-F238E27FC236}">
                <a16:creationId xmlns:a16="http://schemas.microsoft.com/office/drawing/2014/main" id="{D0EBBD38-FDFD-4940-B65E-BDB88EB49BA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358998" y="5250683"/>
            <a:ext cx="453956" cy="453956"/>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8" descr="Image result for ms planner new icon">
            <a:extLst>
              <a:ext uri="{FF2B5EF4-FFF2-40B4-BE49-F238E27FC236}">
                <a16:creationId xmlns:a16="http://schemas.microsoft.com/office/drawing/2014/main" id="{0EC9089F-C5C5-4CBF-99A0-51830D4B0D7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665076" y="5249881"/>
            <a:ext cx="784546" cy="453956"/>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10" descr="Image result for microsoft sharepoint new icon">
            <a:extLst>
              <a:ext uri="{FF2B5EF4-FFF2-40B4-BE49-F238E27FC236}">
                <a16:creationId xmlns:a16="http://schemas.microsoft.com/office/drawing/2014/main" id="{DAE56892-AF06-4DA4-AEF4-A8E07EBC6D0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010367" y="5249881"/>
            <a:ext cx="464780" cy="453956"/>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12" descr="Image result for microsoft stream new icon">
            <a:extLst>
              <a:ext uri="{FF2B5EF4-FFF2-40B4-BE49-F238E27FC236}">
                <a16:creationId xmlns:a16="http://schemas.microsoft.com/office/drawing/2014/main" id="{22A155B1-CBEA-4F61-8C75-DC2EBDCE5DF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963504" y="5249881"/>
            <a:ext cx="453956" cy="45395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A1AC6B20-3283-49EA-90DC-FA3661FB01F8}"/>
              </a:ext>
            </a:extLst>
          </p:cNvPr>
          <p:cNvSpPr/>
          <p:nvPr/>
        </p:nvSpPr>
        <p:spPr bwMode="auto">
          <a:xfrm>
            <a:off x="567891" y="1478511"/>
            <a:ext cx="821618" cy="334661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Rectangle 3">
            <a:extLst>
              <a:ext uri="{FF2B5EF4-FFF2-40B4-BE49-F238E27FC236}">
                <a16:creationId xmlns:a16="http://schemas.microsoft.com/office/drawing/2014/main" id="{C342DE08-DDD0-4288-8F0B-165952786FED}"/>
              </a:ext>
            </a:extLst>
          </p:cNvPr>
          <p:cNvSpPr/>
          <p:nvPr/>
        </p:nvSpPr>
        <p:spPr bwMode="auto">
          <a:xfrm>
            <a:off x="481119" y="2535804"/>
            <a:ext cx="995162" cy="50056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14102" rtl="0" eaLnBrk="1" fontAlgn="base" latinLnBrk="0" hangingPunct="1">
              <a:lnSpc>
                <a:spcPct val="100000"/>
              </a:lnSpc>
              <a:spcBef>
                <a:spcPct val="0"/>
              </a:spcBef>
              <a:spcAft>
                <a:spcPts val="1176"/>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Create</a:t>
            </a:r>
          </a:p>
        </p:txBody>
      </p:sp>
      <p:sp>
        <p:nvSpPr>
          <p:cNvPr id="5" name="Rectangle 4">
            <a:extLst>
              <a:ext uri="{FF2B5EF4-FFF2-40B4-BE49-F238E27FC236}">
                <a16:creationId xmlns:a16="http://schemas.microsoft.com/office/drawing/2014/main" id="{E9F1600E-707B-4086-B961-8026319A9B0D}"/>
              </a:ext>
            </a:extLst>
          </p:cNvPr>
          <p:cNvSpPr/>
          <p:nvPr/>
        </p:nvSpPr>
        <p:spPr bwMode="auto">
          <a:xfrm>
            <a:off x="567891" y="5045263"/>
            <a:ext cx="821618" cy="988106"/>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6" name="Rectangle 5">
            <a:extLst>
              <a:ext uri="{FF2B5EF4-FFF2-40B4-BE49-F238E27FC236}">
                <a16:creationId xmlns:a16="http://schemas.microsoft.com/office/drawing/2014/main" id="{601337E6-0286-4143-A6D1-EA433F1A6085}"/>
              </a:ext>
            </a:extLst>
          </p:cNvPr>
          <p:cNvSpPr/>
          <p:nvPr/>
        </p:nvSpPr>
        <p:spPr bwMode="auto">
          <a:xfrm>
            <a:off x="590573" y="5113305"/>
            <a:ext cx="776254" cy="50056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14102" rtl="0" eaLnBrk="1" fontAlgn="base" latinLnBrk="0" hangingPunct="1">
              <a:lnSpc>
                <a:spcPct val="100000"/>
              </a:lnSpc>
              <a:spcBef>
                <a:spcPct val="0"/>
              </a:spcBef>
              <a:spcAft>
                <a:spcPts val="1176"/>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View</a:t>
            </a:r>
          </a:p>
        </p:txBody>
      </p:sp>
      <p:sp>
        <p:nvSpPr>
          <p:cNvPr id="36" name="Rectangle 35">
            <a:extLst>
              <a:ext uri="{FF2B5EF4-FFF2-40B4-BE49-F238E27FC236}">
                <a16:creationId xmlns:a16="http://schemas.microsoft.com/office/drawing/2014/main" id="{1452DE53-F71A-4A2F-A104-9DD518E4E22A}"/>
              </a:ext>
            </a:extLst>
          </p:cNvPr>
          <p:cNvSpPr/>
          <p:nvPr/>
        </p:nvSpPr>
        <p:spPr>
          <a:xfrm>
            <a:off x="1805731" y="5763788"/>
            <a:ext cx="821615" cy="216982"/>
          </a:xfrm>
          <a:prstGeom prst="rect">
            <a:avLst/>
          </a:prstGeom>
        </p:spPr>
        <p:txBody>
          <a:bodyPr wrap="square">
            <a:spAutoFit/>
          </a:bodyPr>
          <a:lstStyle/>
          <a:p>
            <a:pPr marL="0" marR="0" lvl="0" indent="0" algn="ctr" defTabSz="914367" rtl="0" eaLnBrk="1" fontAlgn="auto" latinLnBrk="0" hangingPunct="1">
              <a:lnSpc>
                <a:spcPct val="90000"/>
              </a:lnSpc>
              <a:spcBef>
                <a:spcPts val="0"/>
              </a:spcBef>
              <a:spcAft>
                <a:spcPts val="333"/>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a:ea typeface="+mn-ea"/>
                <a:cs typeface="Segoe UI Semilight" panose="020B0402040204020203" pitchFamily="34" charset="0"/>
              </a:rPr>
              <a:t>SharePoint</a:t>
            </a:r>
            <a:endParaRPr kumimoji="0" lang="en-US" sz="500" b="0" i="0" u="none" strike="noStrike" kern="1200" cap="none" spc="0" normalizeH="0" baseline="0" noProof="0">
              <a:ln>
                <a:noFill/>
              </a:ln>
              <a:solidFill>
                <a:srgbClr val="000000"/>
              </a:solidFill>
              <a:effectLst/>
              <a:uLnTx/>
              <a:uFillTx/>
              <a:latin typeface="Segoe UI"/>
              <a:ea typeface="+mn-ea"/>
              <a:cs typeface="+mn-cs"/>
            </a:endParaRPr>
          </a:p>
        </p:txBody>
      </p:sp>
      <p:sp>
        <p:nvSpPr>
          <p:cNvPr id="37" name="Rectangle 36">
            <a:extLst>
              <a:ext uri="{FF2B5EF4-FFF2-40B4-BE49-F238E27FC236}">
                <a16:creationId xmlns:a16="http://schemas.microsoft.com/office/drawing/2014/main" id="{54433D36-2B62-444F-AC76-3C8EC2CCBDD5}"/>
              </a:ext>
            </a:extLst>
          </p:cNvPr>
          <p:cNvSpPr/>
          <p:nvPr/>
        </p:nvSpPr>
        <p:spPr>
          <a:xfrm>
            <a:off x="2716988" y="5763788"/>
            <a:ext cx="821615" cy="216982"/>
          </a:xfrm>
          <a:prstGeom prst="rect">
            <a:avLst/>
          </a:prstGeom>
        </p:spPr>
        <p:txBody>
          <a:bodyPr wrap="square">
            <a:spAutoFit/>
          </a:bodyPr>
          <a:lstStyle/>
          <a:p>
            <a:pPr marL="0" marR="0" lvl="0" indent="0" algn="ctr" defTabSz="914367" rtl="0" eaLnBrk="1" fontAlgn="auto" latinLnBrk="0" hangingPunct="1">
              <a:lnSpc>
                <a:spcPct val="90000"/>
              </a:lnSpc>
              <a:spcBef>
                <a:spcPts val="0"/>
              </a:spcBef>
              <a:spcAft>
                <a:spcPts val="333"/>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a:ea typeface="+mn-ea"/>
                <a:cs typeface="Segoe UI Semilight" panose="020B0402040204020203" pitchFamily="34" charset="0"/>
              </a:rPr>
              <a:t>Stream</a:t>
            </a:r>
            <a:endParaRPr kumimoji="0" lang="en-US" sz="500" b="0" i="0" u="none" strike="noStrike" kern="1200" cap="none" spc="0" normalizeH="0" baseline="0" noProof="0">
              <a:ln>
                <a:noFill/>
              </a:ln>
              <a:solidFill>
                <a:srgbClr val="000000"/>
              </a:solidFill>
              <a:effectLst/>
              <a:uLnTx/>
              <a:uFillTx/>
              <a:latin typeface="Segoe UI"/>
              <a:ea typeface="+mn-ea"/>
              <a:cs typeface="+mn-cs"/>
            </a:endParaRPr>
          </a:p>
        </p:txBody>
      </p:sp>
      <p:sp>
        <p:nvSpPr>
          <p:cNvPr id="38" name="Rectangle 37">
            <a:extLst>
              <a:ext uri="{FF2B5EF4-FFF2-40B4-BE49-F238E27FC236}">
                <a16:creationId xmlns:a16="http://schemas.microsoft.com/office/drawing/2014/main" id="{CED2C54B-407F-4616-BAA9-998F0E015765}"/>
              </a:ext>
            </a:extLst>
          </p:cNvPr>
          <p:cNvSpPr/>
          <p:nvPr/>
        </p:nvSpPr>
        <p:spPr>
          <a:xfrm>
            <a:off x="3628244" y="5763788"/>
            <a:ext cx="821615" cy="216982"/>
          </a:xfrm>
          <a:prstGeom prst="rect">
            <a:avLst/>
          </a:prstGeom>
        </p:spPr>
        <p:txBody>
          <a:bodyPr wrap="square">
            <a:spAutoFit/>
          </a:bodyPr>
          <a:lstStyle/>
          <a:p>
            <a:pPr marL="0" marR="0" lvl="0" indent="0" algn="ctr" defTabSz="914367" rtl="0" eaLnBrk="1" fontAlgn="auto" latinLnBrk="0" hangingPunct="1">
              <a:lnSpc>
                <a:spcPct val="90000"/>
              </a:lnSpc>
              <a:spcBef>
                <a:spcPts val="0"/>
              </a:spcBef>
              <a:spcAft>
                <a:spcPts val="333"/>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a:ea typeface="+mn-ea"/>
                <a:cs typeface="Segoe UI Semilight" panose="020B0402040204020203" pitchFamily="34" charset="0"/>
              </a:rPr>
              <a:t>Planner</a:t>
            </a:r>
            <a:endParaRPr kumimoji="0" lang="en-US" sz="500" b="0" i="0" u="none" strike="noStrike" kern="1200" cap="none" spc="0" normalizeH="0" baseline="0" noProof="0">
              <a:ln>
                <a:noFill/>
              </a:ln>
              <a:solidFill>
                <a:srgbClr val="000000"/>
              </a:solidFill>
              <a:effectLst/>
              <a:uLnTx/>
              <a:uFillTx/>
              <a:latin typeface="Segoe UI"/>
              <a:ea typeface="+mn-ea"/>
              <a:cs typeface="+mn-cs"/>
            </a:endParaRPr>
          </a:p>
        </p:txBody>
      </p:sp>
      <p:sp>
        <p:nvSpPr>
          <p:cNvPr id="40" name="Rectangle 39">
            <a:extLst>
              <a:ext uri="{FF2B5EF4-FFF2-40B4-BE49-F238E27FC236}">
                <a16:creationId xmlns:a16="http://schemas.microsoft.com/office/drawing/2014/main" id="{345548CC-955D-425D-B96D-5FE731998DB6}"/>
              </a:ext>
            </a:extLst>
          </p:cNvPr>
          <p:cNvSpPr/>
          <p:nvPr/>
        </p:nvSpPr>
        <p:spPr>
          <a:xfrm>
            <a:off x="5223373" y="5756966"/>
            <a:ext cx="821615" cy="216982"/>
          </a:xfrm>
          <a:prstGeom prst="rect">
            <a:avLst/>
          </a:prstGeom>
        </p:spPr>
        <p:txBody>
          <a:bodyPr wrap="square">
            <a:spAutoFit/>
          </a:bodyPr>
          <a:lstStyle/>
          <a:p>
            <a:pPr marL="0" marR="0" lvl="0" indent="0" algn="ctr" defTabSz="914367" rtl="0" eaLnBrk="1" fontAlgn="auto" latinLnBrk="0" hangingPunct="1">
              <a:lnSpc>
                <a:spcPct val="90000"/>
              </a:lnSpc>
              <a:spcBef>
                <a:spcPts val="0"/>
              </a:spcBef>
              <a:spcAft>
                <a:spcPts val="333"/>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a:ea typeface="+mn-ea"/>
                <a:cs typeface="Segoe UI Semilight" panose="020B0402040204020203" pitchFamily="34" charset="0"/>
              </a:rPr>
              <a:t>SharePoint</a:t>
            </a:r>
            <a:endParaRPr kumimoji="0" lang="en-US" sz="500" b="0" i="0" u="none" strike="noStrike" kern="1200" cap="none" spc="0" normalizeH="0" baseline="0" noProof="0">
              <a:ln>
                <a:noFill/>
              </a:ln>
              <a:solidFill>
                <a:srgbClr val="000000"/>
              </a:solidFill>
              <a:effectLst/>
              <a:uLnTx/>
              <a:uFillTx/>
              <a:latin typeface="Segoe UI"/>
              <a:ea typeface="+mn-ea"/>
              <a:cs typeface="+mn-cs"/>
            </a:endParaRPr>
          </a:p>
        </p:txBody>
      </p:sp>
      <p:sp>
        <p:nvSpPr>
          <p:cNvPr id="42" name="Rectangle 41">
            <a:extLst>
              <a:ext uri="{FF2B5EF4-FFF2-40B4-BE49-F238E27FC236}">
                <a16:creationId xmlns:a16="http://schemas.microsoft.com/office/drawing/2014/main" id="{DFA2FD9F-9FF3-4136-9820-1CBB7A0554E0}"/>
              </a:ext>
            </a:extLst>
          </p:cNvPr>
          <p:cNvSpPr/>
          <p:nvPr/>
        </p:nvSpPr>
        <p:spPr>
          <a:xfrm>
            <a:off x="6134630" y="5756966"/>
            <a:ext cx="821615" cy="216982"/>
          </a:xfrm>
          <a:prstGeom prst="rect">
            <a:avLst/>
          </a:prstGeom>
        </p:spPr>
        <p:txBody>
          <a:bodyPr wrap="square">
            <a:spAutoFit/>
          </a:bodyPr>
          <a:lstStyle/>
          <a:p>
            <a:pPr marL="0" marR="0" lvl="0" indent="0" algn="ctr" defTabSz="914367" rtl="0" eaLnBrk="1" fontAlgn="auto" latinLnBrk="0" hangingPunct="1">
              <a:lnSpc>
                <a:spcPct val="90000"/>
              </a:lnSpc>
              <a:spcBef>
                <a:spcPts val="0"/>
              </a:spcBef>
              <a:spcAft>
                <a:spcPts val="333"/>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a:ea typeface="+mn-ea"/>
                <a:cs typeface="Segoe UI Semilight" panose="020B0402040204020203" pitchFamily="34" charset="0"/>
              </a:rPr>
              <a:t>Stream</a:t>
            </a:r>
            <a:endParaRPr kumimoji="0" lang="en-US" sz="500" b="0" i="0" u="none" strike="noStrike" kern="1200" cap="none" spc="0" normalizeH="0" baseline="0" noProof="0">
              <a:ln>
                <a:noFill/>
              </a:ln>
              <a:solidFill>
                <a:srgbClr val="000000"/>
              </a:solidFill>
              <a:effectLst/>
              <a:uLnTx/>
              <a:uFillTx/>
              <a:latin typeface="Segoe UI"/>
              <a:ea typeface="+mn-ea"/>
              <a:cs typeface="+mn-cs"/>
            </a:endParaRPr>
          </a:p>
        </p:txBody>
      </p:sp>
      <p:sp>
        <p:nvSpPr>
          <p:cNvPr id="44" name="Rectangle 43">
            <a:extLst>
              <a:ext uri="{FF2B5EF4-FFF2-40B4-BE49-F238E27FC236}">
                <a16:creationId xmlns:a16="http://schemas.microsoft.com/office/drawing/2014/main" id="{D93B64D3-4331-4E36-A2FE-3D8FD689FD18}"/>
              </a:ext>
            </a:extLst>
          </p:cNvPr>
          <p:cNvSpPr/>
          <p:nvPr/>
        </p:nvSpPr>
        <p:spPr>
          <a:xfrm>
            <a:off x="7045886" y="5756966"/>
            <a:ext cx="821615" cy="216982"/>
          </a:xfrm>
          <a:prstGeom prst="rect">
            <a:avLst/>
          </a:prstGeom>
        </p:spPr>
        <p:txBody>
          <a:bodyPr wrap="square">
            <a:spAutoFit/>
          </a:bodyPr>
          <a:lstStyle/>
          <a:p>
            <a:pPr marL="0" marR="0" lvl="0" indent="0" algn="ctr" defTabSz="914367" rtl="0" eaLnBrk="1" fontAlgn="auto" latinLnBrk="0" hangingPunct="1">
              <a:lnSpc>
                <a:spcPct val="90000"/>
              </a:lnSpc>
              <a:spcBef>
                <a:spcPts val="0"/>
              </a:spcBef>
              <a:spcAft>
                <a:spcPts val="333"/>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a:ea typeface="+mn-ea"/>
                <a:cs typeface="Segoe UI Semilight" panose="020B0402040204020203" pitchFamily="34" charset="0"/>
              </a:rPr>
              <a:t>Planner</a:t>
            </a:r>
            <a:endParaRPr kumimoji="0" lang="en-US" sz="500" b="0" i="0" u="none" strike="noStrike" kern="1200" cap="none" spc="0" normalizeH="0" baseline="0" noProof="0">
              <a:ln>
                <a:noFill/>
              </a:ln>
              <a:solidFill>
                <a:srgbClr val="000000"/>
              </a:solidFill>
              <a:effectLst/>
              <a:uLnTx/>
              <a:uFillTx/>
              <a:latin typeface="Segoe UI"/>
              <a:ea typeface="+mn-ea"/>
              <a:cs typeface="+mn-cs"/>
            </a:endParaRPr>
          </a:p>
        </p:txBody>
      </p:sp>
      <p:sp>
        <p:nvSpPr>
          <p:cNvPr id="46" name="Rectangle 45">
            <a:extLst>
              <a:ext uri="{FF2B5EF4-FFF2-40B4-BE49-F238E27FC236}">
                <a16:creationId xmlns:a16="http://schemas.microsoft.com/office/drawing/2014/main" id="{043458C1-B420-4248-957D-5F7BBC88DFCB}"/>
              </a:ext>
            </a:extLst>
          </p:cNvPr>
          <p:cNvSpPr/>
          <p:nvPr/>
        </p:nvSpPr>
        <p:spPr>
          <a:xfrm>
            <a:off x="8809686" y="5765633"/>
            <a:ext cx="821615" cy="216982"/>
          </a:xfrm>
          <a:prstGeom prst="rect">
            <a:avLst/>
          </a:prstGeom>
        </p:spPr>
        <p:txBody>
          <a:bodyPr wrap="square">
            <a:spAutoFit/>
          </a:bodyPr>
          <a:lstStyle/>
          <a:p>
            <a:pPr marL="0" marR="0" lvl="0" indent="0" algn="ctr" defTabSz="914367" rtl="0" eaLnBrk="1" fontAlgn="auto" latinLnBrk="0" hangingPunct="1">
              <a:lnSpc>
                <a:spcPct val="90000"/>
              </a:lnSpc>
              <a:spcBef>
                <a:spcPts val="0"/>
              </a:spcBef>
              <a:spcAft>
                <a:spcPts val="333"/>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a:ea typeface="+mn-ea"/>
                <a:cs typeface="Segoe UI Semilight" panose="020B0402040204020203" pitchFamily="34" charset="0"/>
              </a:rPr>
              <a:t>SharePoint</a:t>
            </a:r>
            <a:endParaRPr kumimoji="0" lang="en-US" sz="500" b="0" i="0" u="none" strike="noStrike" kern="1200" cap="none" spc="0" normalizeH="0" baseline="0" noProof="0">
              <a:ln>
                <a:noFill/>
              </a:ln>
              <a:solidFill>
                <a:srgbClr val="000000"/>
              </a:solidFill>
              <a:effectLst/>
              <a:uLnTx/>
              <a:uFillTx/>
              <a:latin typeface="Segoe UI"/>
              <a:ea typeface="+mn-ea"/>
              <a:cs typeface="+mn-cs"/>
            </a:endParaRPr>
          </a:p>
        </p:txBody>
      </p:sp>
      <p:sp>
        <p:nvSpPr>
          <p:cNvPr id="48" name="Rectangle 47">
            <a:extLst>
              <a:ext uri="{FF2B5EF4-FFF2-40B4-BE49-F238E27FC236}">
                <a16:creationId xmlns:a16="http://schemas.microsoft.com/office/drawing/2014/main" id="{70E9349B-9291-485F-8697-6088F30FFAD1}"/>
              </a:ext>
            </a:extLst>
          </p:cNvPr>
          <p:cNvSpPr/>
          <p:nvPr/>
        </p:nvSpPr>
        <p:spPr>
          <a:xfrm>
            <a:off x="9720943" y="5765633"/>
            <a:ext cx="821615" cy="216982"/>
          </a:xfrm>
          <a:prstGeom prst="rect">
            <a:avLst/>
          </a:prstGeom>
        </p:spPr>
        <p:txBody>
          <a:bodyPr wrap="square">
            <a:spAutoFit/>
          </a:bodyPr>
          <a:lstStyle/>
          <a:p>
            <a:pPr marL="0" marR="0" lvl="0" indent="0" algn="ctr" defTabSz="914367" rtl="0" eaLnBrk="1" fontAlgn="auto" latinLnBrk="0" hangingPunct="1">
              <a:lnSpc>
                <a:spcPct val="90000"/>
              </a:lnSpc>
              <a:spcBef>
                <a:spcPts val="0"/>
              </a:spcBef>
              <a:spcAft>
                <a:spcPts val="333"/>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a:ea typeface="+mn-ea"/>
                <a:cs typeface="Segoe UI Semilight" panose="020B0402040204020203" pitchFamily="34" charset="0"/>
              </a:rPr>
              <a:t>Stream</a:t>
            </a:r>
            <a:endParaRPr kumimoji="0" lang="en-US" sz="500" b="0" i="0" u="none" strike="noStrike" kern="1200" cap="none" spc="0" normalizeH="0" baseline="0" noProof="0">
              <a:ln>
                <a:noFill/>
              </a:ln>
              <a:solidFill>
                <a:srgbClr val="000000"/>
              </a:solidFill>
              <a:effectLst/>
              <a:uLnTx/>
              <a:uFillTx/>
              <a:latin typeface="Segoe UI"/>
              <a:ea typeface="+mn-ea"/>
              <a:cs typeface="+mn-cs"/>
            </a:endParaRPr>
          </a:p>
        </p:txBody>
      </p:sp>
      <p:sp>
        <p:nvSpPr>
          <p:cNvPr id="50" name="Rectangle 49">
            <a:extLst>
              <a:ext uri="{FF2B5EF4-FFF2-40B4-BE49-F238E27FC236}">
                <a16:creationId xmlns:a16="http://schemas.microsoft.com/office/drawing/2014/main" id="{2290C601-17BB-410C-9004-C742FD2EDB3E}"/>
              </a:ext>
            </a:extLst>
          </p:cNvPr>
          <p:cNvSpPr/>
          <p:nvPr/>
        </p:nvSpPr>
        <p:spPr>
          <a:xfrm>
            <a:off x="10632199" y="5765633"/>
            <a:ext cx="821615" cy="216982"/>
          </a:xfrm>
          <a:prstGeom prst="rect">
            <a:avLst/>
          </a:prstGeom>
        </p:spPr>
        <p:txBody>
          <a:bodyPr wrap="square">
            <a:spAutoFit/>
          </a:bodyPr>
          <a:lstStyle/>
          <a:p>
            <a:pPr marL="0" marR="0" lvl="0" indent="0" algn="ctr" defTabSz="914367" rtl="0" eaLnBrk="1" fontAlgn="auto" latinLnBrk="0" hangingPunct="1">
              <a:lnSpc>
                <a:spcPct val="90000"/>
              </a:lnSpc>
              <a:spcBef>
                <a:spcPts val="0"/>
              </a:spcBef>
              <a:spcAft>
                <a:spcPts val="333"/>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a:ea typeface="+mn-ea"/>
                <a:cs typeface="Segoe UI Semilight" panose="020B0402040204020203" pitchFamily="34" charset="0"/>
              </a:rPr>
              <a:t>Planner</a:t>
            </a:r>
            <a:endParaRPr kumimoji="0" lang="en-US" sz="500" b="0" i="0" u="none" strike="noStrike" kern="1200" cap="none" spc="0" normalizeH="0" baseline="0" noProof="0">
              <a:ln>
                <a:noFill/>
              </a:ln>
              <a:solidFill>
                <a:srgbClr val="000000"/>
              </a:solidFill>
              <a:effectLst/>
              <a:uLnTx/>
              <a:uFillTx/>
              <a:latin typeface="Segoe UI"/>
              <a:ea typeface="+mn-ea"/>
              <a:cs typeface="+mn-cs"/>
            </a:endParaRPr>
          </a:p>
        </p:txBody>
      </p:sp>
      <p:grpSp>
        <p:nvGrpSpPr>
          <p:cNvPr id="24" name="Group 4">
            <a:extLst>
              <a:ext uri="{FF2B5EF4-FFF2-40B4-BE49-F238E27FC236}">
                <a16:creationId xmlns:a16="http://schemas.microsoft.com/office/drawing/2014/main" id="{6790FC63-7A15-414F-B558-85C36187CC85}"/>
              </a:ext>
            </a:extLst>
          </p:cNvPr>
          <p:cNvGrpSpPr>
            <a:grpSpLocks noChangeAspect="1"/>
          </p:cNvGrpSpPr>
          <p:nvPr/>
        </p:nvGrpSpPr>
        <p:grpSpPr bwMode="auto">
          <a:xfrm>
            <a:off x="750887" y="3171822"/>
            <a:ext cx="485775" cy="488950"/>
            <a:chOff x="473" y="1998"/>
            <a:chExt cx="306" cy="308"/>
          </a:xfrm>
          <a:solidFill>
            <a:schemeClr val="accent3"/>
          </a:solidFill>
        </p:grpSpPr>
        <p:sp>
          <p:nvSpPr>
            <p:cNvPr id="2049" name="Freeform 5">
              <a:extLst>
                <a:ext uri="{FF2B5EF4-FFF2-40B4-BE49-F238E27FC236}">
                  <a16:creationId xmlns:a16="http://schemas.microsoft.com/office/drawing/2014/main" id="{F30B7D29-166C-41C7-AF72-AFE252776B87}"/>
                </a:ext>
              </a:extLst>
            </p:cNvPr>
            <p:cNvSpPr>
              <a:spLocks/>
            </p:cNvSpPr>
            <p:nvPr/>
          </p:nvSpPr>
          <p:spPr bwMode="auto">
            <a:xfrm>
              <a:off x="623" y="2096"/>
              <a:ext cx="67" cy="66"/>
            </a:xfrm>
            <a:custGeom>
              <a:avLst/>
              <a:gdLst>
                <a:gd name="T0" fmla="*/ 22 w 85"/>
                <a:gd name="T1" fmla="*/ 81 h 84"/>
                <a:gd name="T2" fmla="*/ 22 w 85"/>
                <a:gd name="T3" fmla="*/ 81 h 84"/>
                <a:gd name="T4" fmla="*/ 3 w 85"/>
                <a:gd name="T5" fmla="*/ 63 h 84"/>
                <a:gd name="T6" fmla="*/ 8 w 85"/>
                <a:gd name="T7" fmla="*/ 44 h 84"/>
                <a:gd name="T8" fmla="*/ 20 w 85"/>
                <a:gd name="T9" fmla="*/ 0 h 84"/>
                <a:gd name="T10" fmla="*/ 52 w 85"/>
                <a:gd name="T11" fmla="*/ 32 h 84"/>
                <a:gd name="T12" fmla="*/ 85 w 85"/>
                <a:gd name="T13" fmla="*/ 64 h 84"/>
                <a:gd name="T14" fmla="*/ 41 w 85"/>
                <a:gd name="T15" fmla="*/ 76 h 84"/>
                <a:gd name="T16" fmla="*/ 22 w 85"/>
                <a:gd name="T17" fmla="*/ 81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84">
                  <a:moveTo>
                    <a:pt x="22" y="81"/>
                  </a:moveTo>
                  <a:lnTo>
                    <a:pt x="22" y="81"/>
                  </a:lnTo>
                  <a:cubicBezTo>
                    <a:pt x="11" y="84"/>
                    <a:pt x="0" y="74"/>
                    <a:pt x="3" y="63"/>
                  </a:cubicBezTo>
                  <a:lnTo>
                    <a:pt x="8" y="44"/>
                  </a:lnTo>
                  <a:lnTo>
                    <a:pt x="20" y="0"/>
                  </a:lnTo>
                  <a:lnTo>
                    <a:pt x="52" y="32"/>
                  </a:lnTo>
                  <a:lnTo>
                    <a:pt x="85" y="64"/>
                  </a:lnTo>
                  <a:lnTo>
                    <a:pt x="41" y="76"/>
                  </a:lnTo>
                  <a:lnTo>
                    <a:pt x="22" y="8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051" name="Freeform 6">
              <a:extLst>
                <a:ext uri="{FF2B5EF4-FFF2-40B4-BE49-F238E27FC236}">
                  <a16:creationId xmlns:a16="http://schemas.microsoft.com/office/drawing/2014/main" id="{8B2FD90D-1557-4EA4-AA79-D044593F779B}"/>
                </a:ext>
              </a:extLst>
            </p:cNvPr>
            <p:cNvSpPr>
              <a:spLocks/>
            </p:cNvSpPr>
            <p:nvPr/>
          </p:nvSpPr>
          <p:spPr bwMode="auto">
            <a:xfrm>
              <a:off x="647" y="2042"/>
              <a:ext cx="95" cy="97"/>
            </a:xfrm>
            <a:custGeom>
              <a:avLst/>
              <a:gdLst>
                <a:gd name="T0" fmla="*/ 121 w 121"/>
                <a:gd name="T1" fmla="*/ 67 h 123"/>
                <a:gd name="T2" fmla="*/ 121 w 121"/>
                <a:gd name="T3" fmla="*/ 67 h 123"/>
                <a:gd name="T4" fmla="*/ 65 w 121"/>
                <a:gd name="T5" fmla="*/ 123 h 123"/>
                <a:gd name="T6" fmla="*/ 0 w 121"/>
                <a:gd name="T7" fmla="*/ 58 h 123"/>
                <a:gd name="T8" fmla="*/ 58 w 121"/>
                <a:gd name="T9" fmla="*/ 0 h 123"/>
                <a:gd name="T10" fmla="*/ 121 w 121"/>
                <a:gd name="T11" fmla="*/ 67 h 123"/>
              </a:gdLst>
              <a:ahLst/>
              <a:cxnLst>
                <a:cxn ang="0">
                  <a:pos x="T0" y="T1"/>
                </a:cxn>
                <a:cxn ang="0">
                  <a:pos x="T2" y="T3"/>
                </a:cxn>
                <a:cxn ang="0">
                  <a:pos x="T4" y="T5"/>
                </a:cxn>
                <a:cxn ang="0">
                  <a:pos x="T6" y="T7"/>
                </a:cxn>
                <a:cxn ang="0">
                  <a:pos x="T8" y="T9"/>
                </a:cxn>
                <a:cxn ang="0">
                  <a:pos x="T10" y="T11"/>
                </a:cxn>
              </a:cxnLst>
              <a:rect l="0" t="0" r="r" b="b"/>
              <a:pathLst>
                <a:path w="121" h="123">
                  <a:moveTo>
                    <a:pt x="121" y="67"/>
                  </a:moveTo>
                  <a:lnTo>
                    <a:pt x="121" y="67"/>
                  </a:lnTo>
                  <a:lnTo>
                    <a:pt x="65" y="123"/>
                  </a:lnTo>
                  <a:lnTo>
                    <a:pt x="0" y="58"/>
                  </a:lnTo>
                  <a:lnTo>
                    <a:pt x="58" y="0"/>
                  </a:lnTo>
                  <a:cubicBezTo>
                    <a:pt x="85" y="16"/>
                    <a:pt x="107" y="39"/>
                    <a:pt x="121" y="6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053" name="Freeform 7">
              <a:extLst>
                <a:ext uri="{FF2B5EF4-FFF2-40B4-BE49-F238E27FC236}">
                  <a16:creationId xmlns:a16="http://schemas.microsoft.com/office/drawing/2014/main" id="{CE682DB0-11DC-45FF-80E2-B4FAF4177486}"/>
                </a:ext>
              </a:extLst>
            </p:cNvPr>
            <p:cNvSpPr>
              <a:spLocks/>
            </p:cNvSpPr>
            <p:nvPr/>
          </p:nvSpPr>
          <p:spPr bwMode="auto">
            <a:xfrm>
              <a:off x="600" y="2154"/>
              <a:ext cx="29" cy="31"/>
            </a:xfrm>
            <a:custGeom>
              <a:avLst/>
              <a:gdLst>
                <a:gd name="T0" fmla="*/ 6 w 37"/>
                <a:gd name="T1" fmla="*/ 11 h 39"/>
                <a:gd name="T2" fmla="*/ 6 w 37"/>
                <a:gd name="T3" fmla="*/ 11 h 39"/>
                <a:gd name="T4" fmla="*/ 6 w 37"/>
                <a:gd name="T5" fmla="*/ 33 h 39"/>
                <a:gd name="T6" fmla="*/ 27 w 37"/>
                <a:gd name="T7" fmla="*/ 33 h 39"/>
                <a:gd name="T8" fmla="*/ 37 w 37"/>
                <a:gd name="T9" fmla="*/ 23 h 39"/>
                <a:gd name="T10" fmla="*/ 15 w 37"/>
                <a:gd name="T11" fmla="*/ 0 h 39"/>
                <a:gd name="T12" fmla="*/ 6 w 37"/>
                <a:gd name="T13" fmla="*/ 11 h 39"/>
              </a:gdLst>
              <a:ahLst/>
              <a:cxnLst>
                <a:cxn ang="0">
                  <a:pos x="T0" y="T1"/>
                </a:cxn>
                <a:cxn ang="0">
                  <a:pos x="T2" y="T3"/>
                </a:cxn>
                <a:cxn ang="0">
                  <a:pos x="T4" y="T5"/>
                </a:cxn>
                <a:cxn ang="0">
                  <a:pos x="T6" y="T7"/>
                </a:cxn>
                <a:cxn ang="0">
                  <a:pos x="T8" y="T9"/>
                </a:cxn>
                <a:cxn ang="0">
                  <a:pos x="T10" y="T11"/>
                </a:cxn>
                <a:cxn ang="0">
                  <a:pos x="T12" y="T13"/>
                </a:cxn>
              </a:cxnLst>
              <a:rect l="0" t="0" r="r" b="b"/>
              <a:pathLst>
                <a:path w="37" h="39">
                  <a:moveTo>
                    <a:pt x="6" y="11"/>
                  </a:moveTo>
                  <a:lnTo>
                    <a:pt x="6" y="11"/>
                  </a:lnTo>
                  <a:cubicBezTo>
                    <a:pt x="0" y="17"/>
                    <a:pt x="0" y="27"/>
                    <a:pt x="6" y="33"/>
                  </a:cubicBezTo>
                  <a:cubicBezTo>
                    <a:pt x="12" y="39"/>
                    <a:pt x="21" y="39"/>
                    <a:pt x="27" y="33"/>
                  </a:cubicBezTo>
                  <a:lnTo>
                    <a:pt x="37" y="23"/>
                  </a:lnTo>
                  <a:lnTo>
                    <a:pt x="15" y="0"/>
                  </a:lnTo>
                  <a:lnTo>
                    <a:pt x="6" y="1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055" name="Freeform 8">
              <a:extLst>
                <a:ext uri="{FF2B5EF4-FFF2-40B4-BE49-F238E27FC236}">
                  <a16:creationId xmlns:a16="http://schemas.microsoft.com/office/drawing/2014/main" id="{E7036E57-C453-4209-BC5A-FB5CF5337924}"/>
                </a:ext>
              </a:extLst>
            </p:cNvPr>
            <p:cNvSpPr>
              <a:spLocks/>
            </p:cNvSpPr>
            <p:nvPr/>
          </p:nvSpPr>
          <p:spPr bwMode="auto">
            <a:xfrm>
              <a:off x="473" y="1998"/>
              <a:ext cx="306" cy="308"/>
            </a:xfrm>
            <a:custGeom>
              <a:avLst/>
              <a:gdLst>
                <a:gd name="T0" fmla="*/ 389 w 389"/>
                <a:gd name="T1" fmla="*/ 195 h 390"/>
                <a:gd name="T2" fmla="*/ 389 w 389"/>
                <a:gd name="T3" fmla="*/ 195 h 390"/>
                <a:gd name="T4" fmla="*/ 195 w 389"/>
                <a:gd name="T5" fmla="*/ 390 h 390"/>
                <a:gd name="T6" fmla="*/ 40 w 389"/>
                <a:gd name="T7" fmla="*/ 313 h 390"/>
                <a:gd name="T8" fmla="*/ 32 w 389"/>
                <a:gd name="T9" fmla="*/ 345 h 390"/>
                <a:gd name="T10" fmla="*/ 17 w 389"/>
                <a:gd name="T11" fmla="*/ 357 h 390"/>
                <a:gd name="T12" fmla="*/ 14 w 389"/>
                <a:gd name="T13" fmla="*/ 357 h 390"/>
                <a:gd name="T14" fmla="*/ 2 w 389"/>
                <a:gd name="T15" fmla="*/ 338 h 390"/>
                <a:gd name="T16" fmla="*/ 22 w 389"/>
                <a:gd name="T17" fmla="*/ 254 h 390"/>
                <a:gd name="T18" fmla="*/ 107 w 389"/>
                <a:gd name="T19" fmla="*/ 273 h 390"/>
                <a:gd name="T20" fmla="*/ 119 w 389"/>
                <a:gd name="T21" fmla="*/ 292 h 390"/>
                <a:gd name="T22" fmla="*/ 100 w 389"/>
                <a:gd name="T23" fmla="*/ 303 h 390"/>
                <a:gd name="T24" fmla="*/ 64 w 389"/>
                <a:gd name="T25" fmla="*/ 295 h 390"/>
                <a:gd name="T26" fmla="*/ 195 w 389"/>
                <a:gd name="T27" fmla="*/ 359 h 390"/>
                <a:gd name="T28" fmla="*/ 359 w 389"/>
                <a:gd name="T29" fmla="*/ 195 h 390"/>
                <a:gd name="T30" fmla="*/ 342 w 389"/>
                <a:gd name="T31" fmla="*/ 122 h 390"/>
                <a:gd name="T32" fmla="*/ 279 w 389"/>
                <a:gd name="T33" fmla="*/ 55 h 390"/>
                <a:gd name="T34" fmla="*/ 195 w 389"/>
                <a:gd name="T35" fmla="*/ 31 h 390"/>
                <a:gd name="T36" fmla="*/ 30 w 389"/>
                <a:gd name="T37" fmla="*/ 195 h 390"/>
                <a:gd name="T38" fmla="*/ 15 w 389"/>
                <a:gd name="T39" fmla="*/ 211 h 390"/>
                <a:gd name="T40" fmla="*/ 0 w 389"/>
                <a:gd name="T41" fmla="*/ 195 h 390"/>
                <a:gd name="T42" fmla="*/ 195 w 389"/>
                <a:gd name="T43" fmla="*/ 0 h 390"/>
                <a:gd name="T44" fmla="*/ 389 w 389"/>
                <a:gd name="T45" fmla="*/ 195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89" h="390">
                  <a:moveTo>
                    <a:pt x="389" y="195"/>
                  </a:moveTo>
                  <a:lnTo>
                    <a:pt x="389" y="195"/>
                  </a:lnTo>
                  <a:cubicBezTo>
                    <a:pt x="389" y="303"/>
                    <a:pt x="302" y="390"/>
                    <a:pt x="195" y="390"/>
                  </a:cubicBezTo>
                  <a:cubicBezTo>
                    <a:pt x="133" y="390"/>
                    <a:pt x="76" y="362"/>
                    <a:pt x="40" y="313"/>
                  </a:cubicBezTo>
                  <a:lnTo>
                    <a:pt x="32" y="345"/>
                  </a:lnTo>
                  <a:cubicBezTo>
                    <a:pt x="31" y="352"/>
                    <a:pt x="24" y="357"/>
                    <a:pt x="17" y="357"/>
                  </a:cubicBezTo>
                  <a:cubicBezTo>
                    <a:pt x="16" y="357"/>
                    <a:pt x="15" y="357"/>
                    <a:pt x="14" y="357"/>
                  </a:cubicBezTo>
                  <a:cubicBezTo>
                    <a:pt x="6" y="355"/>
                    <a:pt x="1" y="347"/>
                    <a:pt x="2" y="338"/>
                  </a:cubicBezTo>
                  <a:lnTo>
                    <a:pt x="22" y="254"/>
                  </a:lnTo>
                  <a:lnTo>
                    <a:pt x="107" y="273"/>
                  </a:lnTo>
                  <a:cubicBezTo>
                    <a:pt x="115" y="275"/>
                    <a:pt x="120" y="283"/>
                    <a:pt x="119" y="292"/>
                  </a:cubicBezTo>
                  <a:cubicBezTo>
                    <a:pt x="117" y="300"/>
                    <a:pt x="108" y="305"/>
                    <a:pt x="100" y="303"/>
                  </a:cubicBezTo>
                  <a:lnTo>
                    <a:pt x="64" y="295"/>
                  </a:lnTo>
                  <a:cubicBezTo>
                    <a:pt x="95" y="336"/>
                    <a:pt x="143" y="359"/>
                    <a:pt x="195" y="359"/>
                  </a:cubicBezTo>
                  <a:cubicBezTo>
                    <a:pt x="285" y="359"/>
                    <a:pt x="359" y="286"/>
                    <a:pt x="359" y="195"/>
                  </a:cubicBezTo>
                  <a:cubicBezTo>
                    <a:pt x="359" y="169"/>
                    <a:pt x="353" y="144"/>
                    <a:pt x="342" y="122"/>
                  </a:cubicBezTo>
                  <a:cubicBezTo>
                    <a:pt x="328" y="94"/>
                    <a:pt x="306" y="71"/>
                    <a:pt x="279" y="55"/>
                  </a:cubicBezTo>
                  <a:cubicBezTo>
                    <a:pt x="254" y="40"/>
                    <a:pt x="225" y="31"/>
                    <a:pt x="195" y="31"/>
                  </a:cubicBezTo>
                  <a:cubicBezTo>
                    <a:pt x="104" y="31"/>
                    <a:pt x="30" y="105"/>
                    <a:pt x="30" y="195"/>
                  </a:cubicBezTo>
                  <a:cubicBezTo>
                    <a:pt x="30" y="204"/>
                    <a:pt x="23" y="211"/>
                    <a:pt x="15" y="211"/>
                  </a:cubicBezTo>
                  <a:cubicBezTo>
                    <a:pt x="7" y="211"/>
                    <a:pt x="0" y="204"/>
                    <a:pt x="0" y="195"/>
                  </a:cubicBezTo>
                  <a:cubicBezTo>
                    <a:pt x="0" y="88"/>
                    <a:pt x="87" y="0"/>
                    <a:pt x="195" y="0"/>
                  </a:cubicBezTo>
                  <a:cubicBezTo>
                    <a:pt x="302" y="0"/>
                    <a:pt x="389" y="88"/>
                    <a:pt x="389" y="19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057" name="Group 11">
            <a:extLst>
              <a:ext uri="{FF2B5EF4-FFF2-40B4-BE49-F238E27FC236}">
                <a16:creationId xmlns:a16="http://schemas.microsoft.com/office/drawing/2014/main" id="{811F6D66-E84E-43C7-9DCB-F5FBA834867B}"/>
              </a:ext>
            </a:extLst>
          </p:cNvPr>
          <p:cNvGrpSpPr>
            <a:grpSpLocks noChangeAspect="1"/>
          </p:cNvGrpSpPr>
          <p:nvPr/>
        </p:nvGrpSpPr>
        <p:grpSpPr bwMode="auto">
          <a:xfrm>
            <a:off x="733425" y="5567368"/>
            <a:ext cx="507999" cy="242888"/>
            <a:chOff x="462" y="3507"/>
            <a:chExt cx="320" cy="153"/>
          </a:xfrm>
          <a:solidFill>
            <a:schemeClr val="accent3"/>
          </a:solidFill>
        </p:grpSpPr>
        <p:sp>
          <p:nvSpPr>
            <p:cNvPr id="2061" name="Freeform 12">
              <a:extLst>
                <a:ext uri="{FF2B5EF4-FFF2-40B4-BE49-F238E27FC236}">
                  <a16:creationId xmlns:a16="http://schemas.microsoft.com/office/drawing/2014/main" id="{4BED3B6A-26E7-46AB-83BF-5B262952EF88}"/>
                </a:ext>
              </a:extLst>
            </p:cNvPr>
            <p:cNvSpPr>
              <a:spLocks/>
            </p:cNvSpPr>
            <p:nvPr/>
          </p:nvSpPr>
          <p:spPr bwMode="auto">
            <a:xfrm>
              <a:off x="500" y="3561"/>
              <a:ext cx="61" cy="85"/>
            </a:xfrm>
            <a:custGeom>
              <a:avLst/>
              <a:gdLst>
                <a:gd name="T0" fmla="*/ 83 w 83"/>
                <a:gd name="T1" fmla="*/ 0 h 114"/>
                <a:gd name="T2" fmla="*/ 83 w 83"/>
                <a:gd name="T3" fmla="*/ 0 h 114"/>
                <a:gd name="T4" fmla="*/ 39 w 83"/>
                <a:gd name="T5" fmla="*/ 24 h 114"/>
                <a:gd name="T6" fmla="*/ 0 w 83"/>
                <a:gd name="T7" fmla="*/ 57 h 114"/>
                <a:gd name="T8" fmla="*/ 39 w 83"/>
                <a:gd name="T9" fmla="*/ 89 h 114"/>
                <a:gd name="T10" fmla="*/ 83 w 83"/>
                <a:gd name="T11" fmla="*/ 114 h 114"/>
                <a:gd name="T12" fmla="*/ 70 w 83"/>
                <a:gd name="T13" fmla="*/ 87 h 114"/>
                <a:gd name="T14" fmla="*/ 65 w 83"/>
                <a:gd name="T15" fmla="*/ 57 h 114"/>
                <a:gd name="T16" fmla="*/ 70 w 83"/>
                <a:gd name="T17" fmla="*/ 27 h 114"/>
                <a:gd name="T18" fmla="*/ 83 w 83"/>
                <a:gd name="T19"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 h="114">
                  <a:moveTo>
                    <a:pt x="83" y="0"/>
                  </a:moveTo>
                  <a:lnTo>
                    <a:pt x="83" y="0"/>
                  </a:lnTo>
                  <a:cubicBezTo>
                    <a:pt x="67" y="6"/>
                    <a:pt x="53" y="14"/>
                    <a:pt x="39" y="24"/>
                  </a:cubicBezTo>
                  <a:cubicBezTo>
                    <a:pt x="25" y="34"/>
                    <a:pt x="12" y="45"/>
                    <a:pt x="0" y="57"/>
                  </a:cubicBezTo>
                  <a:cubicBezTo>
                    <a:pt x="12" y="69"/>
                    <a:pt x="25" y="79"/>
                    <a:pt x="39" y="89"/>
                  </a:cubicBezTo>
                  <a:cubicBezTo>
                    <a:pt x="53" y="99"/>
                    <a:pt x="67" y="107"/>
                    <a:pt x="83" y="114"/>
                  </a:cubicBezTo>
                  <a:cubicBezTo>
                    <a:pt x="77" y="106"/>
                    <a:pt x="73" y="96"/>
                    <a:pt x="70" y="87"/>
                  </a:cubicBezTo>
                  <a:cubicBezTo>
                    <a:pt x="67" y="77"/>
                    <a:pt x="65" y="67"/>
                    <a:pt x="65" y="57"/>
                  </a:cubicBezTo>
                  <a:cubicBezTo>
                    <a:pt x="65" y="47"/>
                    <a:pt x="67" y="37"/>
                    <a:pt x="70" y="27"/>
                  </a:cubicBezTo>
                  <a:cubicBezTo>
                    <a:pt x="73" y="17"/>
                    <a:pt x="77" y="8"/>
                    <a:pt x="8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062" name="Freeform 13">
              <a:extLst>
                <a:ext uri="{FF2B5EF4-FFF2-40B4-BE49-F238E27FC236}">
                  <a16:creationId xmlns:a16="http://schemas.microsoft.com/office/drawing/2014/main" id="{8D087178-B1E1-4183-A44C-8FAA6DE3DDF9}"/>
                </a:ext>
              </a:extLst>
            </p:cNvPr>
            <p:cNvSpPr>
              <a:spLocks/>
            </p:cNvSpPr>
            <p:nvPr/>
          </p:nvSpPr>
          <p:spPr bwMode="auto">
            <a:xfrm>
              <a:off x="683" y="3561"/>
              <a:ext cx="62" cy="85"/>
            </a:xfrm>
            <a:custGeom>
              <a:avLst/>
              <a:gdLst>
                <a:gd name="T0" fmla="*/ 0 w 83"/>
                <a:gd name="T1" fmla="*/ 0 h 114"/>
                <a:gd name="T2" fmla="*/ 0 w 83"/>
                <a:gd name="T3" fmla="*/ 0 h 114"/>
                <a:gd name="T4" fmla="*/ 13 w 83"/>
                <a:gd name="T5" fmla="*/ 27 h 114"/>
                <a:gd name="T6" fmla="*/ 18 w 83"/>
                <a:gd name="T7" fmla="*/ 57 h 114"/>
                <a:gd name="T8" fmla="*/ 13 w 83"/>
                <a:gd name="T9" fmla="*/ 87 h 114"/>
                <a:gd name="T10" fmla="*/ 0 w 83"/>
                <a:gd name="T11" fmla="*/ 114 h 114"/>
                <a:gd name="T12" fmla="*/ 44 w 83"/>
                <a:gd name="T13" fmla="*/ 89 h 114"/>
                <a:gd name="T14" fmla="*/ 83 w 83"/>
                <a:gd name="T15" fmla="*/ 57 h 114"/>
                <a:gd name="T16" fmla="*/ 44 w 83"/>
                <a:gd name="T17" fmla="*/ 24 h 114"/>
                <a:gd name="T18" fmla="*/ 0 w 83"/>
                <a:gd name="T19"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 h="114">
                  <a:moveTo>
                    <a:pt x="0" y="0"/>
                  </a:moveTo>
                  <a:lnTo>
                    <a:pt x="0" y="0"/>
                  </a:lnTo>
                  <a:cubicBezTo>
                    <a:pt x="6" y="8"/>
                    <a:pt x="10" y="17"/>
                    <a:pt x="13" y="27"/>
                  </a:cubicBezTo>
                  <a:cubicBezTo>
                    <a:pt x="16" y="37"/>
                    <a:pt x="18" y="47"/>
                    <a:pt x="18" y="57"/>
                  </a:cubicBezTo>
                  <a:cubicBezTo>
                    <a:pt x="18" y="67"/>
                    <a:pt x="16" y="77"/>
                    <a:pt x="13" y="87"/>
                  </a:cubicBezTo>
                  <a:cubicBezTo>
                    <a:pt x="10" y="96"/>
                    <a:pt x="6" y="106"/>
                    <a:pt x="0" y="114"/>
                  </a:cubicBezTo>
                  <a:cubicBezTo>
                    <a:pt x="16" y="107"/>
                    <a:pt x="31" y="99"/>
                    <a:pt x="44" y="89"/>
                  </a:cubicBezTo>
                  <a:cubicBezTo>
                    <a:pt x="58" y="79"/>
                    <a:pt x="71" y="69"/>
                    <a:pt x="83" y="57"/>
                  </a:cubicBezTo>
                  <a:cubicBezTo>
                    <a:pt x="71" y="45"/>
                    <a:pt x="58" y="34"/>
                    <a:pt x="44" y="24"/>
                  </a:cubicBezTo>
                  <a:cubicBezTo>
                    <a:pt x="31" y="14"/>
                    <a:pt x="16" y="6"/>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063" name="Freeform 14">
              <a:extLst>
                <a:ext uri="{FF2B5EF4-FFF2-40B4-BE49-F238E27FC236}">
                  <a16:creationId xmlns:a16="http://schemas.microsoft.com/office/drawing/2014/main" id="{1CB55A08-744C-4C75-9C47-FBB6333A7246}"/>
                </a:ext>
              </a:extLst>
            </p:cNvPr>
            <p:cNvSpPr>
              <a:spLocks noEditPoints="1"/>
            </p:cNvSpPr>
            <p:nvPr/>
          </p:nvSpPr>
          <p:spPr bwMode="auto">
            <a:xfrm>
              <a:off x="566" y="3548"/>
              <a:ext cx="112" cy="112"/>
            </a:xfrm>
            <a:custGeom>
              <a:avLst/>
              <a:gdLst>
                <a:gd name="T0" fmla="*/ 52 w 150"/>
                <a:gd name="T1" fmla="*/ 65 h 150"/>
                <a:gd name="T2" fmla="*/ 52 w 150"/>
                <a:gd name="T3" fmla="*/ 65 h 150"/>
                <a:gd name="T4" fmla="*/ 57 w 150"/>
                <a:gd name="T5" fmla="*/ 57 h 150"/>
                <a:gd name="T6" fmla="*/ 65 w 150"/>
                <a:gd name="T7" fmla="*/ 52 h 150"/>
                <a:gd name="T8" fmla="*/ 75 w 150"/>
                <a:gd name="T9" fmla="*/ 50 h 150"/>
                <a:gd name="T10" fmla="*/ 85 w 150"/>
                <a:gd name="T11" fmla="*/ 52 h 150"/>
                <a:gd name="T12" fmla="*/ 93 w 150"/>
                <a:gd name="T13" fmla="*/ 57 h 150"/>
                <a:gd name="T14" fmla="*/ 98 w 150"/>
                <a:gd name="T15" fmla="*/ 65 h 150"/>
                <a:gd name="T16" fmla="*/ 100 w 150"/>
                <a:gd name="T17" fmla="*/ 75 h 150"/>
                <a:gd name="T18" fmla="*/ 98 w 150"/>
                <a:gd name="T19" fmla="*/ 84 h 150"/>
                <a:gd name="T20" fmla="*/ 93 w 150"/>
                <a:gd name="T21" fmla="*/ 92 h 150"/>
                <a:gd name="T22" fmla="*/ 85 w 150"/>
                <a:gd name="T23" fmla="*/ 98 h 150"/>
                <a:gd name="T24" fmla="*/ 75 w 150"/>
                <a:gd name="T25" fmla="*/ 100 h 150"/>
                <a:gd name="T26" fmla="*/ 65 w 150"/>
                <a:gd name="T27" fmla="*/ 98 h 150"/>
                <a:gd name="T28" fmla="*/ 57 w 150"/>
                <a:gd name="T29" fmla="*/ 92 h 150"/>
                <a:gd name="T30" fmla="*/ 52 w 150"/>
                <a:gd name="T31" fmla="*/ 84 h 150"/>
                <a:gd name="T32" fmla="*/ 50 w 150"/>
                <a:gd name="T33" fmla="*/ 75 h 150"/>
                <a:gd name="T34" fmla="*/ 52 w 150"/>
                <a:gd name="T35" fmla="*/ 65 h 150"/>
                <a:gd name="T36" fmla="*/ 46 w 150"/>
                <a:gd name="T37" fmla="*/ 144 h 150"/>
                <a:gd name="T38" fmla="*/ 46 w 150"/>
                <a:gd name="T39" fmla="*/ 144 h 150"/>
                <a:gd name="T40" fmla="*/ 75 w 150"/>
                <a:gd name="T41" fmla="*/ 150 h 150"/>
                <a:gd name="T42" fmla="*/ 104 w 150"/>
                <a:gd name="T43" fmla="*/ 144 h 150"/>
                <a:gd name="T44" fmla="*/ 128 w 150"/>
                <a:gd name="T45" fmla="*/ 128 h 150"/>
                <a:gd name="T46" fmla="*/ 144 w 150"/>
                <a:gd name="T47" fmla="*/ 104 h 150"/>
                <a:gd name="T48" fmla="*/ 150 w 150"/>
                <a:gd name="T49" fmla="*/ 75 h 150"/>
                <a:gd name="T50" fmla="*/ 144 w 150"/>
                <a:gd name="T51" fmla="*/ 46 h 150"/>
                <a:gd name="T52" fmla="*/ 128 w 150"/>
                <a:gd name="T53" fmla="*/ 22 h 150"/>
                <a:gd name="T54" fmla="*/ 104 w 150"/>
                <a:gd name="T55" fmla="*/ 6 h 150"/>
                <a:gd name="T56" fmla="*/ 75 w 150"/>
                <a:gd name="T57" fmla="*/ 0 h 150"/>
                <a:gd name="T58" fmla="*/ 46 w 150"/>
                <a:gd name="T59" fmla="*/ 6 h 150"/>
                <a:gd name="T60" fmla="*/ 22 w 150"/>
                <a:gd name="T61" fmla="*/ 22 h 150"/>
                <a:gd name="T62" fmla="*/ 6 w 150"/>
                <a:gd name="T63" fmla="*/ 46 h 150"/>
                <a:gd name="T64" fmla="*/ 0 w 150"/>
                <a:gd name="T65" fmla="*/ 75 h 150"/>
                <a:gd name="T66" fmla="*/ 6 w 150"/>
                <a:gd name="T67" fmla="*/ 104 h 150"/>
                <a:gd name="T68" fmla="*/ 22 w 150"/>
                <a:gd name="T69" fmla="*/ 128 h 150"/>
                <a:gd name="T70" fmla="*/ 46 w 150"/>
                <a:gd name="T71" fmla="*/ 144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50" h="150">
                  <a:moveTo>
                    <a:pt x="52" y="65"/>
                  </a:moveTo>
                  <a:lnTo>
                    <a:pt x="52" y="65"/>
                  </a:lnTo>
                  <a:cubicBezTo>
                    <a:pt x="53" y="62"/>
                    <a:pt x="55" y="59"/>
                    <a:pt x="57" y="57"/>
                  </a:cubicBezTo>
                  <a:cubicBezTo>
                    <a:pt x="60" y="55"/>
                    <a:pt x="62" y="53"/>
                    <a:pt x="65" y="52"/>
                  </a:cubicBezTo>
                  <a:cubicBezTo>
                    <a:pt x="68" y="50"/>
                    <a:pt x="71" y="50"/>
                    <a:pt x="75" y="50"/>
                  </a:cubicBezTo>
                  <a:cubicBezTo>
                    <a:pt x="79" y="50"/>
                    <a:pt x="82" y="50"/>
                    <a:pt x="85" y="52"/>
                  </a:cubicBezTo>
                  <a:cubicBezTo>
                    <a:pt x="88" y="53"/>
                    <a:pt x="90" y="55"/>
                    <a:pt x="93" y="57"/>
                  </a:cubicBezTo>
                  <a:cubicBezTo>
                    <a:pt x="95" y="59"/>
                    <a:pt x="97" y="62"/>
                    <a:pt x="98" y="65"/>
                  </a:cubicBezTo>
                  <a:cubicBezTo>
                    <a:pt x="99" y="68"/>
                    <a:pt x="100" y="71"/>
                    <a:pt x="100" y="75"/>
                  </a:cubicBezTo>
                  <a:cubicBezTo>
                    <a:pt x="100" y="78"/>
                    <a:pt x="99" y="81"/>
                    <a:pt x="98" y="84"/>
                  </a:cubicBezTo>
                  <a:cubicBezTo>
                    <a:pt x="97" y="87"/>
                    <a:pt x="95" y="90"/>
                    <a:pt x="93" y="92"/>
                  </a:cubicBezTo>
                  <a:cubicBezTo>
                    <a:pt x="90" y="95"/>
                    <a:pt x="88" y="96"/>
                    <a:pt x="85" y="98"/>
                  </a:cubicBezTo>
                  <a:cubicBezTo>
                    <a:pt x="82" y="99"/>
                    <a:pt x="79" y="100"/>
                    <a:pt x="75" y="100"/>
                  </a:cubicBezTo>
                  <a:cubicBezTo>
                    <a:pt x="71" y="100"/>
                    <a:pt x="68" y="99"/>
                    <a:pt x="65" y="98"/>
                  </a:cubicBezTo>
                  <a:cubicBezTo>
                    <a:pt x="62" y="96"/>
                    <a:pt x="60" y="95"/>
                    <a:pt x="57" y="92"/>
                  </a:cubicBezTo>
                  <a:cubicBezTo>
                    <a:pt x="55" y="90"/>
                    <a:pt x="53" y="87"/>
                    <a:pt x="52" y="84"/>
                  </a:cubicBezTo>
                  <a:cubicBezTo>
                    <a:pt x="51" y="81"/>
                    <a:pt x="50" y="78"/>
                    <a:pt x="50" y="75"/>
                  </a:cubicBezTo>
                  <a:cubicBezTo>
                    <a:pt x="50" y="71"/>
                    <a:pt x="51" y="68"/>
                    <a:pt x="52" y="65"/>
                  </a:cubicBezTo>
                  <a:close/>
                  <a:moveTo>
                    <a:pt x="46" y="144"/>
                  </a:moveTo>
                  <a:lnTo>
                    <a:pt x="46" y="144"/>
                  </a:lnTo>
                  <a:cubicBezTo>
                    <a:pt x="55" y="148"/>
                    <a:pt x="65" y="150"/>
                    <a:pt x="75" y="150"/>
                  </a:cubicBezTo>
                  <a:cubicBezTo>
                    <a:pt x="85" y="150"/>
                    <a:pt x="95" y="148"/>
                    <a:pt x="104" y="144"/>
                  </a:cubicBezTo>
                  <a:cubicBezTo>
                    <a:pt x="113" y="140"/>
                    <a:pt x="121" y="134"/>
                    <a:pt x="128" y="128"/>
                  </a:cubicBezTo>
                  <a:cubicBezTo>
                    <a:pt x="135" y="121"/>
                    <a:pt x="140" y="113"/>
                    <a:pt x="144" y="104"/>
                  </a:cubicBezTo>
                  <a:cubicBezTo>
                    <a:pt x="148" y="95"/>
                    <a:pt x="150" y="85"/>
                    <a:pt x="150" y="75"/>
                  </a:cubicBezTo>
                  <a:cubicBezTo>
                    <a:pt x="150" y="64"/>
                    <a:pt x="148" y="55"/>
                    <a:pt x="144" y="46"/>
                  </a:cubicBezTo>
                  <a:cubicBezTo>
                    <a:pt x="140" y="36"/>
                    <a:pt x="135" y="29"/>
                    <a:pt x="128" y="22"/>
                  </a:cubicBezTo>
                  <a:cubicBezTo>
                    <a:pt x="121" y="15"/>
                    <a:pt x="113" y="10"/>
                    <a:pt x="104" y="6"/>
                  </a:cubicBezTo>
                  <a:cubicBezTo>
                    <a:pt x="95" y="2"/>
                    <a:pt x="85" y="0"/>
                    <a:pt x="75" y="0"/>
                  </a:cubicBezTo>
                  <a:cubicBezTo>
                    <a:pt x="65" y="0"/>
                    <a:pt x="55" y="2"/>
                    <a:pt x="46" y="6"/>
                  </a:cubicBezTo>
                  <a:cubicBezTo>
                    <a:pt x="37" y="10"/>
                    <a:pt x="29" y="15"/>
                    <a:pt x="22" y="22"/>
                  </a:cubicBezTo>
                  <a:cubicBezTo>
                    <a:pt x="15" y="29"/>
                    <a:pt x="10" y="36"/>
                    <a:pt x="6" y="46"/>
                  </a:cubicBezTo>
                  <a:cubicBezTo>
                    <a:pt x="2" y="55"/>
                    <a:pt x="0" y="64"/>
                    <a:pt x="0" y="75"/>
                  </a:cubicBezTo>
                  <a:cubicBezTo>
                    <a:pt x="0" y="85"/>
                    <a:pt x="2" y="95"/>
                    <a:pt x="6" y="104"/>
                  </a:cubicBezTo>
                  <a:cubicBezTo>
                    <a:pt x="10" y="113"/>
                    <a:pt x="15" y="121"/>
                    <a:pt x="22" y="128"/>
                  </a:cubicBezTo>
                  <a:cubicBezTo>
                    <a:pt x="29" y="134"/>
                    <a:pt x="37" y="140"/>
                    <a:pt x="46" y="144"/>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065" name="Freeform 16">
              <a:extLst>
                <a:ext uri="{FF2B5EF4-FFF2-40B4-BE49-F238E27FC236}">
                  <a16:creationId xmlns:a16="http://schemas.microsoft.com/office/drawing/2014/main" id="{A15D2C84-8FB2-4D46-BE0A-D48839EAAFA7}"/>
                </a:ext>
              </a:extLst>
            </p:cNvPr>
            <p:cNvSpPr>
              <a:spLocks/>
            </p:cNvSpPr>
            <p:nvPr/>
          </p:nvSpPr>
          <p:spPr bwMode="auto">
            <a:xfrm>
              <a:off x="462" y="3507"/>
              <a:ext cx="320" cy="87"/>
            </a:xfrm>
            <a:custGeom>
              <a:avLst/>
              <a:gdLst>
                <a:gd name="T0" fmla="*/ 216 w 429"/>
                <a:gd name="T1" fmla="*/ 0 h 117"/>
                <a:gd name="T2" fmla="*/ 216 w 429"/>
                <a:gd name="T3" fmla="*/ 0 h 117"/>
                <a:gd name="T4" fmla="*/ 212 w 429"/>
                <a:gd name="T5" fmla="*/ 0 h 117"/>
                <a:gd name="T6" fmla="*/ 4 w 429"/>
                <a:gd name="T7" fmla="*/ 95 h 117"/>
                <a:gd name="T8" fmla="*/ 5 w 429"/>
                <a:gd name="T9" fmla="*/ 113 h 117"/>
                <a:gd name="T10" fmla="*/ 22 w 429"/>
                <a:gd name="T11" fmla="*/ 112 h 117"/>
                <a:gd name="T12" fmla="*/ 212 w 429"/>
                <a:gd name="T13" fmla="*/ 25 h 117"/>
                <a:gd name="T14" fmla="*/ 216 w 429"/>
                <a:gd name="T15" fmla="*/ 25 h 117"/>
                <a:gd name="T16" fmla="*/ 405 w 429"/>
                <a:gd name="T17" fmla="*/ 112 h 117"/>
                <a:gd name="T18" fmla="*/ 415 w 429"/>
                <a:gd name="T19" fmla="*/ 116 h 117"/>
                <a:gd name="T20" fmla="*/ 423 w 429"/>
                <a:gd name="T21" fmla="*/ 113 h 117"/>
                <a:gd name="T22" fmla="*/ 424 w 429"/>
                <a:gd name="T23" fmla="*/ 95 h 117"/>
                <a:gd name="T24" fmla="*/ 216 w 429"/>
                <a:gd name="T25" fmla="*/ 0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9" h="117">
                  <a:moveTo>
                    <a:pt x="216" y="0"/>
                  </a:moveTo>
                  <a:lnTo>
                    <a:pt x="216" y="0"/>
                  </a:lnTo>
                  <a:lnTo>
                    <a:pt x="212" y="0"/>
                  </a:lnTo>
                  <a:cubicBezTo>
                    <a:pt x="132" y="0"/>
                    <a:pt x="56" y="35"/>
                    <a:pt x="4" y="95"/>
                  </a:cubicBezTo>
                  <a:cubicBezTo>
                    <a:pt x="0" y="100"/>
                    <a:pt x="1" y="108"/>
                    <a:pt x="5" y="113"/>
                  </a:cubicBezTo>
                  <a:cubicBezTo>
                    <a:pt x="10" y="117"/>
                    <a:pt x="18" y="117"/>
                    <a:pt x="22" y="112"/>
                  </a:cubicBezTo>
                  <a:cubicBezTo>
                    <a:pt x="70" y="56"/>
                    <a:pt x="139" y="25"/>
                    <a:pt x="212" y="25"/>
                  </a:cubicBezTo>
                  <a:lnTo>
                    <a:pt x="216" y="25"/>
                  </a:lnTo>
                  <a:cubicBezTo>
                    <a:pt x="288" y="25"/>
                    <a:pt x="358" y="56"/>
                    <a:pt x="405" y="112"/>
                  </a:cubicBezTo>
                  <a:cubicBezTo>
                    <a:pt x="408" y="114"/>
                    <a:pt x="411" y="116"/>
                    <a:pt x="415" y="116"/>
                  </a:cubicBezTo>
                  <a:cubicBezTo>
                    <a:pt x="418" y="116"/>
                    <a:pt x="420" y="115"/>
                    <a:pt x="423" y="113"/>
                  </a:cubicBezTo>
                  <a:cubicBezTo>
                    <a:pt x="428" y="108"/>
                    <a:pt x="429" y="100"/>
                    <a:pt x="424" y="95"/>
                  </a:cubicBezTo>
                  <a:cubicBezTo>
                    <a:pt x="372" y="35"/>
                    <a:pt x="296" y="0"/>
                    <a:pt x="21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Tree>
    <p:extLst>
      <p:ext uri="{BB962C8B-B14F-4D97-AF65-F5344CB8AC3E}">
        <p14:creationId xmlns:p14="http://schemas.microsoft.com/office/powerpoint/2010/main" val="1146707763"/>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3">
            <a:extLst>
              <a:ext uri="{FF2B5EF4-FFF2-40B4-BE49-F238E27FC236}">
                <a16:creationId xmlns:a16="http://schemas.microsoft.com/office/drawing/2014/main" id="{40A086E7-2908-3242-8402-8DE657ADE70B}"/>
              </a:ext>
            </a:extLst>
          </p:cNvPr>
          <p:cNvSpPr>
            <a:spLocks noGrp="1"/>
          </p:cNvSpPr>
          <p:nvPr>
            <p:ph type="title"/>
          </p:nvPr>
        </p:nvSpPr>
        <p:spPr>
          <a:xfrm>
            <a:off x="585216" y="2537210"/>
            <a:ext cx="5510784" cy="997196"/>
          </a:xfrm>
        </p:spPr>
        <p:txBody>
          <a:bodyPr/>
          <a:lstStyle/>
          <a:p>
            <a:r>
              <a:rPr lang="en-US" dirty="0"/>
              <a:t>What we have delivered, new innovations &amp; demos</a:t>
            </a:r>
          </a:p>
        </p:txBody>
      </p:sp>
    </p:spTree>
    <p:extLst>
      <p:ext uri="{BB962C8B-B14F-4D97-AF65-F5344CB8AC3E}">
        <p14:creationId xmlns:p14="http://schemas.microsoft.com/office/powerpoint/2010/main" val="23058532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3">
            <a:extLst>
              <a:ext uri="{FF2B5EF4-FFF2-40B4-BE49-F238E27FC236}">
                <a16:creationId xmlns:a16="http://schemas.microsoft.com/office/drawing/2014/main" id="{40A086E7-2908-3242-8402-8DE657ADE70B}"/>
              </a:ext>
            </a:extLst>
          </p:cNvPr>
          <p:cNvSpPr>
            <a:spLocks noGrp="1"/>
          </p:cNvSpPr>
          <p:nvPr>
            <p:ph type="title"/>
          </p:nvPr>
        </p:nvSpPr>
        <p:spPr/>
        <p:txBody>
          <a:bodyPr/>
          <a:lstStyle/>
          <a:p>
            <a:r>
              <a:rPr lang="en-US" dirty="0"/>
              <a:t>End User Innovation</a:t>
            </a:r>
          </a:p>
        </p:txBody>
      </p:sp>
      <p:sp>
        <p:nvSpPr>
          <p:cNvPr id="9" name="Text Placeholder 4">
            <a:extLst>
              <a:ext uri="{FF2B5EF4-FFF2-40B4-BE49-F238E27FC236}">
                <a16:creationId xmlns:a16="http://schemas.microsoft.com/office/drawing/2014/main" id="{C62261BB-71E0-B246-8592-A79A7C6B39C0}"/>
              </a:ext>
            </a:extLst>
          </p:cNvPr>
          <p:cNvSpPr txBox="1">
            <a:spLocks/>
          </p:cNvSpPr>
          <p:nvPr/>
        </p:nvSpPr>
        <p:spPr>
          <a:xfrm>
            <a:off x="585215" y="3977319"/>
            <a:ext cx="6992743" cy="73866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2400" b="0" i="0" u="none" strike="noStrike" kern="1200" cap="none" spc="0" normalizeH="0" baseline="0" noProof="0">
              <a:ln>
                <a:noFill/>
              </a:ln>
              <a:solidFill>
                <a:srgbClr val="000000"/>
              </a:solidFill>
              <a:effectLst/>
              <a:uLnTx/>
              <a:uFillTx/>
              <a:latin typeface="Segoe UI Light"/>
              <a:ea typeface="+mn-ea"/>
              <a:cs typeface="Segoe UI" panose="020B0502040204020203" pitchFamily="34" charset="0"/>
            </a:endParaRPr>
          </a:p>
        </p:txBody>
      </p:sp>
    </p:spTree>
    <p:extLst>
      <p:ext uri="{BB962C8B-B14F-4D97-AF65-F5344CB8AC3E}">
        <p14:creationId xmlns:p14="http://schemas.microsoft.com/office/powerpoint/2010/main" val="2659955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77C8B4F-6DFA-4169-ADCD-EA99DA569B4B}"/>
              </a:ext>
            </a:extLst>
          </p:cNvPr>
          <p:cNvSpPr>
            <a:spLocks noGrp="1"/>
          </p:cNvSpPr>
          <p:nvPr>
            <p:ph type="title"/>
          </p:nvPr>
        </p:nvSpPr>
        <p:spPr/>
        <p:txBody>
          <a:bodyPr/>
          <a:lstStyle/>
          <a:p>
            <a:r>
              <a:rPr lang="en-US" dirty="0"/>
              <a:t>Demo</a:t>
            </a:r>
          </a:p>
        </p:txBody>
      </p:sp>
      <p:sp>
        <p:nvSpPr>
          <p:cNvPr id="5" name="Text Placeholder 4">
            <a:extLst>
              <a:ext uri="{FF2B5EF4-FFF2-40B4-BE49-F238E27FC236}">
                <a16:creationId xmlns:a16="http://schemas.microsoft.com/office/drawing/2014/main" id="{E4409F70-4F4A-4529-B54F-521DBFCC3663}"/>
              </a:ext>
            </a:extLst>
          </p:cNvPr>
          <p:cNvSpPr>
            <a:spLocks noGrp="1"/>
          </p:cNvSpPr>
          <p:nvPr>
            <p:ph type="body" sz="quarter" idx="12"/>
          </p:nvPr>
        </p:nvSpPr>
        <p:spPr>
          <a:xfrm>
            <a:off x="585216" y="3977319"/>
            <a:ext cx="5510784" cy="1692771"/>
          </a:xfrm>
        </p:spPr>
        <p:txBody>
          <a:bodyPr/>
          <a:lstStyle/>
          <a:p>
            <a:r>
              <a:rPr lang="en-US" dirty="0"/>
              <a:t>Groups Calendar on Outlook Mobile</a:t>
            </a:r>
          </a:p>
          <a:p>
            <a:r>
              <a:rPr lang="en-US" dirty="0"/>
              <a:t>Teams Mobile Member Management</a:t>
            </a:r>
          </a:p>
          <a:p>
            <a:r>
              <a:rPr lang="en-US" dirty="0"/>
              <a:t>SharePoint Group Card Member Search</a:t>
            </a:r>
          </a:p>
          <a:p>
            <a:r>
              <a:rPr lang="en-US" dirty="0"/>
              <a:t>Groups Hub</a:t>
            </a:r>
          </a:p>
          <a:p>
            <a:r>
              <a:rPr lang="en-US" dirty="0"/>
              <a:t>Outlook Desktop Actionable Email</a:t>
            </a:r>
          </a:p>
        </p:txBody>
      </p:sp>
    </p:spTree>
    <p:extLst>
      <p:ext uri="{BB962C8B-B14F-4D97-AF65-F5344CB8AC3E}">
        <p14:creationId xmlns:p14="http://schemas.microsoft.com/office/powerpoint/2010/main" val="13493469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8CB15587-54BA-4B4A-89A0-BA52310AA9B7}"/>
              </a:ext>
            </a:extLst>
          </p:cNvPr>
          <p:cNvSpPr/>
          <p:nvPr/>
        </p:nvSpPr>
        <p:spPr bwMode="auto">
          <a:xfrm>
            <a:off x="8374454" y="2326035"/>
            <a:ext cx="2982249" cy="4207240"/>
          </a:xfrm>
          <a:prstGeom prst="rect">
            <a:avLst/>
          </a:prstGeom>
          <a:solidFill>
            <a:schemeClr val="bg1"/>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EB5AC352-6BF0-4477-8220-CCB6AD146DCB}"/>
              </a:ext>
            </a:extLst>
          </p:cNvPr>
          <p:cNvSpPr/>
          <p:nvPr/>
        </p:nvSpPr>
        <p:spPr bwMode="auto">
          <a:xfrm>
            <a:off x="4597781" y="2297713"/>
            <a:ext cx="2996012" cy="4207240"/>
          </a:xfrm>
          <a:prstGeom prst="rect">
            <a:avLst/>
          </a:prstGeom>
          <a:solidFill>
            <a:schemeClr val="bg1"/>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7" name="Rectangle 16">
            <a:extLst>
              <a:ext uri="{FF2B5EF4-FFF2-40B4-BE49-F238E27FC236}">
                <a16:creationId xmlns:a16="http://schemas.microsoft.com/office/drawing/2014/main" id="{4199A3C2-7B52-491A-ACED-B041EC7B4F3C}"/>
              </a:ext>
            </a:extLst>
          </p:cNvPr>
          <p:cNvSpPr/>
          <p:nvPr/>
        </p:nvSpPr>
        <p:spPr bwMode="auto">
          <a:xfrm>
            <a:off x="817214" y="2314260"/>
            <a:ext cx="2999907" cy="4195678"/>
          </a:xfrm>
          <a:prstGeom prst="rect">
            <a:avLst/>
          </a:prstGeom>
          <a:solidFill>
            <a:schemeClr val="bg1"/>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a:xfrm>
            <a:off x="588263" y="457200"/>
            <a:ext cx="11018520" cy="553998"/>
          </a:xfrm>
        </p:spPr>
        <p:txBody>
          <a:bodyPr/>
          <a:lstStyle/>
          <a:p>
            <a:r>
              <a:rPr lang="en-US"/>
              <a:t>End User Innovation</a:t>
            </a:r>
            <a:endParaRPr lang="en-US" sz="2000"/>
          </a:p>
        </p:txBody>
      </p:sp>
      <p:sp>
        <p:nvSpPr>
          <p:cNvPr id="3" name="Text Placeholder 2"/>
          <p:cNvSpPr>
            <a:spLocks noGrp="1"/>
          </p:cNvSpPr>
          <p:nvPr>
            <p:ph type="body" sz="quarter" idx="10"/>
          </p:nvPr>
        </p:nvSpPr>
        <p:spPr>
          <a:xfrm>
            <a:off x="955282" y="2828547"/>
            <a:ext cx="2795467" cy="3447098"/>
          </a:xfrm>
        </p:spPr>
        <p:txBody>
          <a:bodyPr/>
          <a:lstStyle/>
          <a:p>
            <a:r>
              <a:rPr lang="en-US" sz="1400"/>
              <a:t>Groups hub </a:t>
            </a:r>
            <a:r>
              <a:rPr lang="en-US" sz="1400" b="1"/>
              <a:t>pending membership</a:t>
            </a:r>
          </a:p>
          <a:p>
            <a:endParaRPr lang="en-US" sz="1400"/>
          </a:p>
          <a:p>
            <a:r>
              <a:rPr lang="en-US" sz="1400"/>
              <a:t>Search for Group Members on the Group Card</a:t>
            </a:r>
          </a:p>
          <a:p>
            <a:endParaRPr lang="en-US" sz="1400"/>
          </a:p>
          <a:p>
            <a:r>
              <a:rPr lang="en-US" sz="1400" b="1"/>
              <a:t>Actionable emails </a:t>
            </a:r>
            <a:r>
              <a:rPr lang="en-US" sz="1400"/>
              <a:t>for member approval on web/mobile</a:t>
            </a:r>
          </a:p>
          <a:p>
            <a:endParaRPr lang="en-US" sz="1400"/>
          </a:p>
          <a:p>
            <a:r>
              <a:rPr lang="en-US" sz="1400"/>
              <a:t>Microsoft Teams </a:t>
            </a:r>
            <a:r>
              <a:rPr lang="en-US" sz="1400" b="1"/>
              <a:t>mobile member management</a:t>
            </a:r>
          </a:p>
          <a:p>
            <a:endParaRPr lang="en-US" sz="1400"/>
          </a:p>
          <a:p>
            <a:r>
              <a:rPr lang="en-US" sz="1400"/>
              <a:t>Multi-team support for </a:t>
            </a:r>
            <a:r>
              <a:rPr lang="en-US" sz="1400" err="1"/>
              <a:t>FirstLine</a:t>
            </a:r>
            <a:endParaRPr lang="en-US" sz="1400"/>
          </a:p>
          <a:p>
            <a:endParaRPr lang="en-US" sz="1400"/>
          </a:p>
          <a:p>
            <a:r>
              <a:rPr lang="en-US" sz="1400"/>
              <a:t>Planner link to Groups Hub</a:t>
            </a:r>
          </a:p>
        </p:txBody>
      </p:sp>
      <p:sp>
        <p:nvSpPr>
          <p:cNvPr id="6" name="Right Arrow 4">
            <a:extLst>
              <a:ext uri="{FF2B5EF4-FFF2-40B4-BE49-F238E27FC236}">
                <a16:creationId xmlns:a16="http://schemas.microsoft.com/office/drawing/2014/main" id="{CC33DCA9-1339-47C7-B0C2-B4B58208510D}"/>
              </a:ext>
            </a:extLst>
          </p:cNvPr>
          <p:cNvSpPr/>
          <p:nvPr/>
        </p:nvSpPr>
        <p:spPr bwMode="auto">
          <a:xfrm>
            <a:off x="0" y="1011198"/>
            <a:ext cx="11849834" cy="1076652"/>
          </a:xfrm>
          <a:prstGeom prst="rightArrow">
            <a:avLst/>
          </a:prstGeom>
          <a:solidFill>
            <a:schemeClr val="accent1"/>
          </a:solidFill>
          <a:ln>
            <a:noFill/>
          </a:ln>
          <a:effectLst/>
        </p:spPr>
        <p:txBody>
          <a:bodyPr rot="0" spcFirstLastPara="0" vertOverflow="overflow" horzOverflow="overflow" vert="horz" wrap="square" lIns="548640" tIns="45696" rIns="45696" bIns="45696" numCol="1" spcCol="0" rtlCol="0" fromWordArt="0" anchor="ctr" anchorCtr="0" forceAA="0" compatLnSpc="1">
            <a:prstTxWarp prst="textNoShape">
              <a:avLst/>
            </a:prstTxWarp>
            <a:noAutofit/>
          </a:bodyPr>
          <a:lstStyle/>
          <a:p>
            <a:pPr marL="0" marR="0" lvl="0" indent="0" algn="l" defTabSz="913474" rtl="0" eaLnBrk="1" fontAlgn="base" latinLnBrk="0" hangingPunct="1">
              <a:lnSpc>
                <a:spcPct val="100000"/>
              </a:lnSpc>
              <a:spcBef>
                <a:spcPct val="0"/>
              </a:spcBef>
              <a:spcAft>
                <a:spcPct val="0"/>
              </a:spcAft>
              <a:buClrTx/>
              <a:buSzTx/>
              <a:buFontTx/>
              <a:buNone/>
              <a:tabLst/>
              <a:defRPr/>
            </a:pPr>
            <a:r>
              <a:rPr kumimoji="0" lang="en-US" sz="1999" b="1" i="0" u="none" strike="noStrike" kern="0" cap="none" spc="0" normalizeH="0" baseline="0" noProof="0">
                <a:ln>
                  <a:noFill/>
                </a:ln>
                <a:gradFill>
                  <a:gsLst>
                    <a:gs pos="0">
                      <a:srgbClr val="FFFFFF"/>
                    </a:gs>
                    <a:gs pos="100000">
                      <a:srgbClr val="FFFFFF"/>
                    </a:gs>
                  </a:gsLst>
                  <a:lin ang="5400000" scaled="1"/>
                </a:gradFill>
                <a:effectLst/>
                <a:uLnTx/>
                <a:uFillTx/>
                <a:latin typeface="Segoe UI"/>
                <a:ea typeface="Segoe UI" panose="020B0502040204020203" pitchFamily="34" charset="0"/>
                <a:cs typeface="Segoe UI" panose="020B0502040204020203" pitchFamily="34" charset="0"/>
              </a:rPr>
              <a:t>Last 12 Months Highlights 					</a:t>
            </a:r>
            <a:endParaRPr kumimoji="0" lang="en-US" sz="2000" b="0" i="0" u="none" strike="noStrike" kern="1200" cap="none" spc="0" normalizeH="0" baseline="0" noProof="0">
              <a:ln>
                <a:noFill/>
              </a:ln>
              <a:gradFill>
                <a:gsLst>
                  <a:gs pos="0">
                    <a:srgbClr val="FFFFFF"/>
                  </a:gs>
                  <a:gs pos="100000">
                    <a:srgbClr val="FFFFFF"/>
                  </a:gs>
                </a:gsLst>
                <a:lin ang="5400000" scaled="1"/>
              </a:gradFill>
              <a:effectLst/>
              <a:uLnTx/>
              <a:uFillTx/>
              <a:latin typeface="Segoe UI"/>
              <a:ea typeface="+mn-ea"/>
              <a:cs typeface="+mn-cs"/>
            </a:endParaRPr>
          </a:p>
        </p:txBody>
      </p:sp>
      <p:sp>
        <p:nvSpPr>
          <p:cNvPr id="5" name="Text Placeholder 2">
            <a:extLst>
              <a:ext uri="{FF2B5EF4-FFF2-40B4-BE49-F238E27FC236}">
                <a16:creationId xmlns:a16="http://schemas.microsoft.com/office/drawing/2014/main" id="{DD6FD7B6-74E3-485B-BE71-37BE0D739F54}"/>
              </a:ext>
            </a:extLst>
          </p:cNvPr>
          <p:cNvSpPr txBox="1">
            <a:spLocks/>
          </p:cNvSpPr>
          <p:nvPr/>
        </p:nvSpPr>
        <p:spPr>
          <a:xfrm>
            <a:off x="4741397" y="2827768"/>
            <a:ext cx="2772982" cy="2843855"/>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400" dirty="0"/>
              <a:t>Use Outlook Desktop to </a:t>
            </a:r>
            <a:r>
              <a:rPr lang="en-US" sz="1400" b="1" dirty="0"/>
              <a:t>drag and drop</a:t>
            </a:r>
            <a:r>
              <a:rPr lang="en-US" sz="1400" dirty="0"/>
              <a:t> emails to a Group Mailbox (move or copy)</a:t>
            </a:r>
          </a:p>
          <a:p>
            <a:endParaRPr lang="en-US" sz="1400" dirty="0"/>
          </a:p>
          <a:p>
            <a:r>
              <a:rPr lang="en-US" sz="1400" dirty="0"/>
              <a:t>Calendar entries can be owned by a Group Calendar and include selected invitees</a:t>
            </a:r>
          </a:p>
          <a:p>
            <a:endParaRPr lang="en-US" sz="1400" dirty="0"/>
          </a:p>
          <a:p>
            <a:r>
              <a:rPr lang="en-US" sz="1400" dirty="0"/>
              <a:t>Support for </a:t>
            </a:r>
            <a:r>
              <a:rPr lang="en-US" sz="1400" b="1" dirty="0"/>
              <a:t>Group Calendar on iOS</a:t>
            </a:r>
          </a:p>
          <a:p>
            <a:endParaRPr lang="en-US" sz="1400" dirty="0"/>
          </a:p>
          <a:p>
            <a:r>
              <a:rPr lang="en-US" sz="1400" dirty="0"/>
              <a:t>Teams channel moderation</a:t>
            </a:r>
          </a:p>
        </p:txBody>
      </p:sp>
      <p:sp>
        <p:nvSpPr>
          <p:cNvPr id="10" name="Rectangle 9">
            <a:extLst>
              <a:ext uri="{FF2B5EF4-FFF2-40B4-BE49-F238E27FC236}">
                <a16:creationId xmlns:a16="http://schemas.microsoft.com/office/drawing/2014/main" id="{493CC60F-E42C-4F2D-9F00-5E205619F5E3}"/>
              </a:ext>
            </a:extLst>
          </p:cNvPr>
          <p:cNvSpPr/>
          <p:nvPr/>
        </p:nvSpPr>
        <p:spPr bwMode="auto">
          <a:xfrm>
            <a:off x="4595834" y="2290328"/>
            <a:ext cx="2999907" cy="475769"/>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400" b="1">
                <a:solidFill>
                  <a:schemeClr val="tx1"/>
                </a:solidFill>
                <a:ea typeface="Segoe UI" pitchFamily="34" charset="0"/>
                <a:cs typeface="Segoe UI" pitchFamily="34" charset="0"/>
              </a:rPr>
              <a:t>Teamwork</a:t>
            </a:r>
          </a:p>
        </p:txBody>
      </p:sp>
      <p:sp>
        <p:nvSpPr>
          <p:cNvPr id="12" name="Rectangle 11">
            <a:extLst>
              <a:ext uri="{FF2B5EF4-FFF2-40B4-BE49-F238E27FC236}">
                <a16:creationId xmlns:a16="http://schemas.microsoft.com/office/drawing/2014/main" id="{3F7C9D2F-8F82-413A-A2F0-F54ACAB4AE28}"/>
              </a:ext>
            </a:extLst>
          </p:cNvPr>
          <p:cNvSpPr/>
          <p:nvPr/>
        </p:nvSpPr>
        <p:spPr bwMode="auto">
          <a:xfrm>
            <a:off x="817214" y="2298492"/>
            <a:ext cx="2999907" cy="475769"/>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400" b="1">
                <a:solidFill>
                  <a:schemeClr val="tx1"/>
                </a:solidFill>
                <a:ea typeface="Segoe UI" pitchFamily="34" charset="0"/>
                <a:cs typeface="Segoe UI" pitchFamily="34" charset="0"/>
              </a:rPr>
              <a:t>Member Management</a:t>
            </a:r>
          </a:p>
        </p:txBody>
      </p:sp>
      <p:sp>
        <p:nvSpPr>
          <p:cNvPr id="14" name="Rectangle 13">
            <a:extLst>
              <a:ext uri="{FF2B5EF4-FFF2-40B4-BE49-F238E27FC236}">
                <a16:creationId xmlns:a16="http://schemas.microsoft.com/office/drawing/2014/main" id="{A0EEE6E0-5F0B-4C02-88BD-1BF19A7036A1}"/>
              </a:ext>
            </a:extLst>
          </p:cNvPr>
          <p:cNvSpPr/>
          <p:nvPr/>
        </p:nvSpPr>
        <p:spPr bwMode="auto">
          <a:xfrm>
            <a:off x="8368152" y="2309275"/>
            <a:ext cx="2996012" cy="475769"/>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400" b="1">
                <a:solidFill>
                  <a:schemeClr val="tx1"/>
                </a:solidFill>
                <a:ea typeface="Segoe UI" pitchFamily="34" charset="0"/>
                <a:cs typeface="Segoe UI" pitchFamily="34" charset="0"/>
              </a:rPr>
              <a:t>Employee Engagement</a:t>
            </a:r>
          </a:p>
        </p:txBody>
      </p:sp>
      <p:sp>
        <p:nvSpPr>
          <p:cNvPr id="16" name="Text Placeholder 2">
            <a:extLst>
              <a:ext uri="{FF2B5EF4-FFF2-40B4-BE49-F238E27FC236}">
                <a16:creationId xmlns:a16="http://schemas.microsoft.com/office/drawing/2014/main" id="{000E3745-FAC5-4F29-9A1B-06297C1915FD}"/>
              </a:ext>
            </a:extLst>
          </p:cNvPr>
          <p:cNvSpPr txBox="1">
            <a:spLocks/>
          </p:cNvSpPr>
          <p:nvPr/>
        </p:nvSpPr>
        <p:spPr>
          <a:xfrm>
            <a:off x="8525980" y="2840322"/>
            <a:ext cx="2718423" cy="2843855"/>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400" dirty="0"/>
              <a:t>Receive </a:t>
            </a:r>
            <a:r>
              <a:rPr lang="en-US" sz="1400" b="1" dirty="0"/>
              <a:t>personal copies </a:t>
            </a:r>
            <a:r>
              <a:rPr lang="en-US" sz="1400" dirty="0"/>
              <a:t>of email sent to a Group Mailbox</a:t>
            </a:r>
          </a:p>
          <a:p>
            <a:endParaRPr lang="en-US" sz="1400" b="1" dirty="0"/>
          </a:p>
          <a:p>
            <a:r>
              <a:rPr lang="en-US" sz="1400" b="1" dirty="0"/>
              <a:t>SharePoint</a:t>
            </a:r>
            <a:r>
              <a:rPr lang="en-US" sz="1400" dirty="0"/>
              <a:t> as a default files storage location</a:t>
            </a:r>
          </a:p>
          <a:p>
            <a:endParaRPr lang="en-US" sz="1400" dirty="0"/>
          </a:p>
          <a:p>
            <a:r>
              <a:rPr lang="en-US" sz="1400" dirty="0"/>
              <a:t>Deeper integration for </a:t>
            </a:r>
            <a:r>
              <a:rPr lang="en-US" sz="1400" b="1" dirty="0"/>
              <a:t>Live Events </a:t>
            </a:r>
            <a:r>
              <a:rPr lang="en-US" sz="1400" dirty="0"/>
              <a:t>leveraging Microsoft Stream</a:t>
            </a:r>
          </a:p>
          <a:p>
            <a:endParaRPr lang="en-US" sz="1400" dirty="0"/>
          </a:p>
          <a:p>
            <a:r>
              <a:rPr lang="en-US" sz="1400" dirty="0"/>
              <a:t>Create </a:t>
            </a:r>
            <a:r>
              <a:rPr lang="en-US" sz="1400" b="1" dirty="0"/>
              <a:t>announcements</a:t>
            </a:r>
            <a:r>
              <a:rPr lang="en-US" sz="1400" dirty="0"/>
              <a:t> in Teams channels</a:t>
            </a:r>
          </a:p>
        </p:txBody>
      </p:sp>
      <p:sp>
        <p:nvSpPr>
          <p:cNvPr id="4" name="Oval 3">
            <a:extLst>
              <a:ext uri="{FF2B5EF4-FFF2-40B4-BE49-F238E27FC236}">
                <a16:creationId xmlns:a16="http://schemas.microsoft.com/office/drawing/2014/main" id="{825BF0C0-EC31-4CD4-B544-2EB1D62C1248}"/>
              </a:ext>
            </a:extLst>
          </p:cNvPr>
          <p:cNvSpPr/>
          <p:nvPr/>
        </p:nvSpPr>
        <p:spPr bwMode="auto">
          <a:xfrm>
            <a:off x="729626" y="2873528"/>
            <a:ext cx="154544" cy="14403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Oval 6">
            <a:extLst>
              <a:ext uri="{FF2B5EF4-FFF2-40B4-BE49-F238E27FC236}">
                <a16:creationId xmlns:a16="http://schemas.microsoft.com/office/drawing/2014/main" id="{17647ECC-2E50-49A7-9935-80BB048E922A}"/>
              </a:ext>
            </a:extLst>
          </p:cNvPr>
          <p:cNvSpPr/>
          <p:nvPr/>
        </p:nvSpPr>
        <p:spPr bwMode="auto">
          <a:xfrm>
            <a:off x="729626" y="3356984"/>
            <a:ext cx="154544" cy="14403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Oval 7">
            <a:extLst>
              <a:ext uri="{FF2B5EF4-FFF2-40B4-BE49-F238E27FC236}">
                <a16:creationId xmlns:a16="http://schemas.microsoft.com/office/drawing/2014/main" id="{23986CD6-B915-4F54-B88A-591FEB28C0B7}"/>
              </a:ext>
            </a:extLst>
          </p:cNvPr>
          <p:cNvSpPr/>
          <p:nvPr/>
        </p:nvSpPr>
        <p:spPr bwMode="auto">
          <a:xfrm>
            <a:off x="729626" y="4134690"/>
            <a:ext cx="154544" cy="14403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Oval 8">
            <a:extLst>
              <a:ext uri="{FF2B5EF4-FFF2-40B4-BE49-F238E27FC236}">
                <a16:creationId xmlns:a16="http://schemas.microsoft.com/office/drawing/2014/main" id="{4AF28F62-43AD-42DB-9D28-C5E270A6901C}"/>
              </a:ext>
            </a:extLst>
          </p:cNvPr>
          <p:cNvSpPr/>
          <p:nvPr/>
        </p:nvSpPr>
        <p:spPr bwMode="auto">
          <a:xfrm>
            <a:off x="729626" y="4838213"/>
            <a:ext cx="154544" cy="14403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Oval 10">
            <a:extLst>
              <a:ext uri="{FF2B5EF4-FFF2-40B4-BE49-F238E27FC236}">
                <a16:creationId xmlns:a16="http://schemas.microsoft.com/office/drawing/2014/main" id="{5C1996DD-BDC2-45AF-B2B8-3C33FB0DE11D}"/>
              </a:ext>
            </a:extLst>
          </p:cNvPr>
          <p:cNvSpPr/>
          <p:nvPr/>
        </p:nvSpPr>
        <p:spPr bwMode="auto">
          <a:xfrm>
            <a:off x="4519301" y="2873528"/>
            <a:ext cx="154544" cy="14403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 name="Oval 23">
            <a:extLst>
              <a:ext uri="{FF2B5EF4-FFF2-40B4-BE49-F238E27FC236}">
                <a16:creationId xmlns:a16="http://schemas.microsoft.com/office/drawing/2014/main" id="{6D01B793-2199-4BAB-8FE7-225E5C731AFD}"/>
              </a:ext>
            </a:extLst>
          </p:cNvPr>
          <p:cNvSpPr/>
          <p:nvPr/>
        </p:nvSpPr>
        <p:spPr bwMode="auto">
          <a:xfrm>
            <a:off x="4519301" y="3809472"/>
            <a:ext cx="154544" cy="14403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6" name="Oval 25">
            <a:extLst>
              <a:ext uri="{FF2B5EF4-FFF2-40B4-BE49-F238E27FC236}">
                <a16:creationId xmlns:a16="http://schemas.microsoft.com/office/drawing/2014/main" id="{18782EE3-DA57-48DE-AE26-3F6F99DDE67D}"/>
              </a:ext>
            </a:extLst>
          </p:cNvPr>
          <p:cNvSpPr/>
          <p:nvPr/>
        </p:nvSpPr>
        <p:spPr bwMode="auto">
          <a:xfrm>
            <a:off x="4519301" y="4744005"/>
            <a:ext cx="154544" cy="14403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8" name="Oval 27">
            <a:extLst>
              <a:ext uri="{FF2B5EF4-FFF2-40B4-BE49-F238E27FC236}">
                <a16:creationId xmlns:a16="http://schemas.microsoft.com/office/drawing/2014/main" id="{9F719D1F-EC34-4C7F-870A-57FAF814918A}"/>
              </a:ext>
            </a:extLst>
          </p:cNvPr>
          <p:cNvSpPr/>
          <p:nvPr/>
        </p:nvSpPr>
        <p:spPr bwMode="auto">
          <a:xfrm>
            <a:off x="8291013" y="2873528"/>
            <a:ext cx="154544" cy="14403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340510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1500"/>
                                        <p:tgtEl>
                                          <p:spTgt spid="6"/>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wipe(up)">
                                      <p:cBhvr>
                                        <p:cTn id="10" dur="500"/>
                                        <p:tgtEl>
                                          <p:spTgt spid="21"/>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wipe(up)">
                                      <p:cBhvr>
                                        <p:cTn id="13" dur="500"/>
                                        <p:tgtEl>
                                          <p:spTgt spid="19"/>
                                        </p:tgtEl>
                                      </p:cBhvr>
                                    </p:animEffect>
                                  </p:childTnLst>
                                </p:cTn>
                              </p:par>
                              <p:par>
                                <p:cTn id="14" presetID="22" presetClass="entr" presetSubtype="1" fill="hold" grpId="0" nodeType="with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wipe(up)">
                                      <p:cBhvr>
                                        <p:cTn id="16" dur="500"/>
                                        <p:tgtEl>
                                          <p:spTgt spid="17"/>
                                        </p:tgtEl>
                                      </p:cBhvr>
                                    </p:animEffect>
                                  </p:childTnLst>
                                </p:cTn>
                              </p:par>
                              <p:par>
                                <p:cTn id="17" presetID="22" presetClass="entr" presetSubtype="1" fill="hold" grpId="0" nodeType="withEffect">
                                  <p:stCondLst>
                                    <p:cond delay="0"/>
                                  </p:stCondLst>
                                  <p:childTnLst>
                                    <p:set>
                                      <p:cBhvr>
                                        <p:cTn id="18" dur="1" fill="hold">
                                          <p:stCondLst>
                                            <p:cond delay="0"/>
                                          </p:stCondLst>
                                        </p:cTn>
                                        <p:tgtEl>
                                          <p:spTgt spid="3">
                                            <p:txEl>
                                              <p:pRg st="0" end="0"/>
                                            </p:txEl>
                                          </p:spTgt>
                                        </p:tgtEl>
                                        <p:attrNameLst>
                                          <p:attrName>style.visibility</p:attrName>
                                        </p:attrNameLst>
                                      </p:cBhvr>
                                      <p:to>
                                        <p:strVal val="visible"/>
                                      </p:to>
                                    </p:set>
                                    <p:animEffect transition="in" filter="wipe(up)">
                                      <p:cBhvr>
                                        <p:cTn id="19" dur="500"/>
                                        <p:tgtEl>
                                          <p:spTgt spid="3">
                                            <p:txEl>
                                              <p:pRg st="0" end="0"/>
                                            </p:txEl>
                                          </p:spTgt>
                                        </p:tgtEl>
                                      </p:cBhvr>
                                    </p:animEffect>
                                  </p:childTnLst>
                                </p:cTn>
                              </p:par>
                              <p:par>
                                <p:cTn id="20" presetID="22" presetClass="entr" presetSubtype="1" fill="hold" grpId="0" nodeType="with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wipe(up)">
                                      <p:cBhvr>
                                        <p:cTn id="22" dur="500"/>
                                        <p:tgtEl>
                                          <p:spTgt spid="3">
                                            <p:txEl>
                                              <p:pRg st="2" end="2"/>
                                            </p:txEl>
                                          </p:spTgt>
                                        </p:tgtEl>
                                      </p:cBhvr>
                                    </p:animEffect>
                                  </p:childTnLst>
                                </p:cTn>
                              </p:par>
                              <p:par>
                                <p:cTn id="23" presetID="22" presetClass="entr" presetSubtype="1" fill="hold" grpId="0"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wipe(up)">
                                      <p:cBhvr>
                                        <p:cTn id="25" dur="500"/>
                                        <p:tgtEl>
                                          <p:spTgt spid="3">
                                            <p:txEl>
                                              <p:pRg st="4" end="4"/>
                                            </p:txEl>
                                          </p:spTgt>
                                        </p:tgtEl>
                                      </p:cBhvr>
                                    </p:animEffect>
                                  </p:childTnLst>
                                </p:cTn>
                              </p:par>
                              <p:par>
                                <p:cTn id="26" presetID="22" presetClass="entr" presetSubtype="1" fill="hold" grpId="0" nodeType="withEffect">
                                  <p:stCondLst>
                                    <p:cond delay="0"/>
                                  </p:stCondLst>
                                  <p:childTnLst>
                                    <p:set>
                                      <p:cBhvr>
                                        <p:cTn id="27" dur="1" fill="hold">
                                          <p:stCondLst>
                                            <p:cond delay="0"/>
                                          </p:stCondLst>
                                        </p:cTn>
                                        <p:tgtEl>
                                          <p:spTgt spid="3">
                                            <p:txEl>
                                              <p:pRg st="6" end="6"/>
                                            </p:txEl>
                                          </p:spTgt>
                                        </p:tgtEl>
                                        <p:attrNameLst>
                                          <p:attrName>style.visibility</p:attrName>
                                        </p:attrNameLst>
                                      </p:cBhvr>
                                      <p:to>
                                        <p:strVal val="visible"/>
                                      </p:to>
                                    </p:set>
                                    <p:animEffect transition="in" filter="wipe(up)">
                                      <p:cBhvr>
                                        <p:cTn id="28" dur="500"/>
                                        <p:tgtEl>
                                          <p:spTgt spid="3">
                                            <p:txEl>
                                              <p:pRg st="6" end="6"/>
                                            </p:txEl>
                                          </p:spTgt>
                                        </p:tgtEl>
                                      </p:cBhvr>
                                    </p:animEffect>
                                  </p:childTnLst>
                                </p:cTn>
                              </p:par>
                              <p:par>
                                <p:cTn id="29" presetID="22" presetClass="entr" presetSubtype="1" fill="hold" grpId="0"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Effect transition="in" filter="wipe(up)">
                                      <p:cBhvr>
                                        <p:cTn id="31" dur="500"/>
                                        <p:tgtEl>
                                          <p:spTgt spid="3">
                                            <p:txEl>
                                              <p:pRg st="8" end="8"/>
                                            </p:txEl>
                                          </p:spTgt>
                                        </p:tgtEl>
                                      </p:cBhvr>
                                    </p:animEffect>
                                  </p:childTnLst>
                                </p:cTn>
                              </p:par>
                              <p:par>
                                <p:cTn id="32" presetID="22" presetClass="entr" presetSubtype="1" fill="hold" grpId="0" nodeType="withEffect">
                                  <p:stCondLst>
                                    <p:cond delay="0"/>
                                  </p:stCondLst>
                                  <p:childTnLst>
                                    <p:set>
                                      <p:cBhvr>
                                        <p:cTn id="33" dur="1" fill="hold">
                                          <p:stCondLst>
                                            <p:cond delay="0"/>
                                          </p:stCondLst>
                                        </p:cTn>
                                        <p:tgtEl>
                                          <p:spTgt spid="3">
                                            <p:txEl>
                                              <p:pRg st="10" end="10"/>
                                            </p:txEl>
                                          </p:spTgt>
                                        </p:tgtEl>
                                        <p:attrNameLst>
                                          <p:attrName>style.visibility</p:attrName>
                                        </p:attrNameLst>
                                      </p:cBhvr>
                                      <p:to>
                                        <p:strVal val="visible"/>
                                      </p:to>
                                    </p:set>
                                    <p:animEffect transition="in" filter="wipe(up)">
                                      <p:cBhvr>
                                        <p:cTn id="34" dur="500"/>
                                        <p:tgtEl>
                                          <p:spTgt spid="3">
                                            <p:txEl>
                                              <p:pRg st="10" end="10"/>
                                            </p:txEl>
                                          </p:spTgt>
                                        </p:tgtEl>
                                      </p:cBhvr>
                                    </p:animEffect>
                                  </p:childTnLst>
                                </p:cTn>
                              </p:par>
                              <p:par>
                                <p:cTn id="35" presetID="22" presetClass="entr" presetSubtype="1" fill="hold" grpId="0" nodeType="with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wipe(up)">
                                      <p:cBhvr>
                                        <p:cTn id="37" dur="500"/>
                                        <p:tgtEl>
                                          <p:spTgt spid="5"/>
                                        </p:tgtEl>
                                      </p:cBhvr>
                                    </p:animEffect>
                                  </p:childTnLst>
                                </p:cTn>
                              </p:par>
                              <p:par>
                                <p:cTn id="38" presetID="22" presetClass="entr" presetSubtype="1" fill="hold" grpId="0" nodeType="withEffect">
                                  <p:stCondLst>
                                    <p:cond delay="0"/>
                                  </p:stCondLst>
                                  <p:childTnLst>
                                    <p:set>
                                      <p:cBhvr>
                                        <p:cTn id="39" dur="1" fill="hold">
                                          <p:stCondLst>
                                            <p:cond delay="0"/>
                                          </p:stCondLst>
                                        </p:cTn>
                                        <p:tgtEl>
                                          <p:spTgt spid="10"/>
                                        </p:tgtEl>
                                        <p:attrNameLst>
                                          <p:attrName>style.visibility</p:attrName>
                                        </p:attrNameLst>
                                      </p:cBhvr>
                                      <p:to>
                                        <p:strVal val="visible"/>
                                      </p:to>
                                    </p:set>
                                    <p:animEffect transition="in" filter="wipe(up)">
                                      <p:cBhvr>
                                        <p:cTn id="40" dur="500"/>
                                        <p:tgtEl>
                                          <p:spTgt spid="10"/>
                                        </p:tgtEl>
                                      </p:cBhvr>
                                    </p:animEffect>
                                  </p:childTnLst>
                                </p:cTn>
                              </p:par>
                              <p:par>
                                <p:cTn id="41" presetID="22" presetClass="entr" presetSubtype="1" fill="hold" grpId="0" nodeType="with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wipe(up)">
                                      <p:cBhvr>
                                        <p:cTn id="43" dur="500"/>
                                        <p:tgtEl>
                                          <p:spTgt spid="12"/>
                                        </p:tgtEl>
                                      </p:cBhvr>
                                    </p:animEffect>
                                  </p:childTnLst>
                                </p:cTn>
                              </p:par>
                              <p:par>
                                <p:cTn id="44" presetID="22" presetClass="entr" presetSubtype="1" fill="hold" grpId="0" nodeType="withEffect">
                                  <p:stCondLst>
                                    <p:cond delay="0"/>
                                  </p:stCondLst>
                                  <p:childTnLst>
                                    <p:set>
                                      <p:cBhvr>
                                        <p:cTn id="45" dur="1" fill="hold">
                                          <p:stCondLst>
                                            <p:cond delay="0"/>
                                          </p:stCondLst>
                                        </p:cTn>
                                        <p:tgtEl>
                                          <p:spTgt spid="14"/>
                                        </p:tgtEl>
                                        <p:attrNameLst>
                                          <p:attrName>style.visibility</p:attrName>
                                        </p:attrNameLst>
                                      </p:cBhvr>
                                      <p:to>
                                        <p:strVal val="visible"/>
                                      </p:to>
                                    </p:set>
                                    <p:animEffect transition="in" filter="wipe(up)">
                                      <p:cBhvr>
                                        <p:cTn id="46" dur="500"/>
                                        <p:tgtEl>
                                          <p:spTgt spid="14"/>
                                        </p:tgtEl>
                                      </p:cBhvr>
                                    </p:animEffect>
                                  </p:childTnLst>
                                </p:cTn>
                              </p:par>
                              <p:par>
                                <p:cTn id="47" presetID="22" presetClass="entr" presetSubtype="1" fill="hold" grpId="0" nodeType="withEffect">
                                  <p:stCondLst>
                                    <p:cond delay="0"/>
                                  </p:stCondLst>
                                  <p:childTnLst>
                                    <p:set>
                                      <p:cBhvr>
                                        <p:cTn id="48" dur="1" fill="hold">
                                          <p:stCondLst>
                                            <p:cond delay="0"/>
                                          </p:stCondLst>
                                        </p:cTn>
                                        <p:tgtEl>
                                          <p:spTgt spid="16"/>
                                        </p:tgtEl>
                                        <p:attrNameLst>
                                          <p:attrName>style.visibility</p:attrName>
                                        </p:attrNameLst>
                                      </p:cBhvr>
                                      <p:to>
                                        <p:strVal val="visible"/>
                                      </p:to>
                                    </p:set>
                                    <p:animEffect transition="in" filter="wipe(up)">
                                      <p:cBhvr>
                                        <p:cTn id="49" dur="500"/>
                                        <p:tgtEl>
                                          <p:spTgt spid="16"/>
                                        </p:tgtEl>
                                      </p:cBhvr>
                                    </p:animEffect>
                                  </p:childTnLst>
                                </p:cTn>
                              </p:par>
                              <p:par>
                                <p:cTn id="50" presetID="1" presetClass="entr" presetSubtype="0" fill="hold" grpId="0" nodeType="withEffect">
                                  <p:stCondLst>
                                    <p:cond delay="0"/>
                                  </p:stCondLst>
                                  <p:childTnLst>
                                    <p:set>
                                      <p:cBhvr>
                                        <p:cTn id="51" dur="1" fill="hold">
                                          <p:stCondLst>
                                            <p:cond delay="0"/>
                                          </p:stCondLst>
                                        </p:cTn>
                                        <p:tgtEl>
                                          <p:spTgt spid="26"/>
                                        </p:tgtEl>
                                        <p:attrNameLst>
                                          <p:attrName>style.visibility</p:attrName>
                                        </p:attrNameLst>
                                      </p:cBhvr>
                                      <p:to>
                                        <p:strVal val="visible"/>
                                      </p:to>
                                    </p:set>
                                  </p:childTnLst>
                                </p:cTn>
                              </p:par>
                              <p:par>
                                <p:cTn id="52" presetID="1" presetClass="entr" presetSubtype="0" fill="hold" grpId="0" nodeType="withEffect">
                                  <p:stCondLst>
                                    <p:cond delay="0"/>
                                  </p:stCondLst>
                                  <p:childTnLst>
                                    <p:set>
                                      <p:cBhvr>
                                        <p:cTn id="53" dur="1" fill="hold">
                                          <p:stCondLst>
                                            <p:cond delay="0"/>
                                          </p:stCondLst>
                                        </p:cTn>
                                        <p:tgtEl>
                                          <p:spTgt spid="24"/>
                                        </p:tgtEl>
                                        <p:attrNameLst>
                                          <p:attrName>style.visibility</p:attrName>
                                        </p:attrNameLst>
                                      </p:cBhvr>
                                      <p:to>
                                        <p:strVal val="visible"/>
                                      </p:to>
                                    </p:set>
                                  </p:childTnLst>
                                </p:cTn>
                              </p:par>
                              <p:par>
                                <p:cTn id="54" presetID="1" presetClass="entr" presetSubtype="0" fill="hold" grpId="0" nodeType="withEffect">
                                  <p:stCondLst>
                                    <p:cond delay="0"/>
                                  </p:stCondLst>
                                  <p:childTnLst>
                                    <p:set>
                                      <p:cBhvr>
                                        <p:cTn id="55" dur="1" fill="hold">
                                          <p:stCondLst>
                                            <p:cond delay="0"/>
                                          </p:stCondLst>
                                        </p:cTn>
                                        <p:tgtEl>
                                          <p:spTgt spid="28"/>
                                        </p:tgtEl>
                                        <p:attrNameLst>
                                          <p:attrName>style.visibility</p:attrName>
                                        </p:attrNameLst>
                                      </p:cBhvr>
                                      <p:to>
                                        <p:strVal val="visible"/>
                                      </p:to>
                                    </p:set>
                                  </p:childTnLst>
                                </p:cTn>
                              </p:par>
                              <p:par>
                                <p:cTn id="56" presetID="1" presetClass="entr" presetSubtype="0" fill="hold" grpId="0" nodeType="withEffect">
                                  <p:stCondLst>
                                    <p:cond delay="0"/>
                                  </p:stCondLst>
                                  <p:childTnLst>
                                    <p:set>
                                      <p:cBhvr>
                                        <p:cTn id="57" dur="1" fill="hold">
                                          <p:stCondLst>
                                            <p:cond delay="0"/>
                                          </p:stCondLst>
                                        </p:cTn>
                                        <p:tgtEl>
                                          <p:spTgt spid="11"/>
                                        </p:tgtEl>
                                        <p:attrNameLst>
                                          <p:attrName>style.visibility</p:attrName>
                                        </p:attrNameLst>
                                      </p:cBhvr>
                                      <p:to>
                                        <p:strVal val="visible"/>
                                      </p:to>
                                    </p:set>
                                  </p:childTnLst>
                                </p:cTn>
                              </p:par>
                              <p:par>
                                <p:cTn id="58" presetID="1" presetClass="entr" presetSubtype="0" fill="hold" grpId="0" nodeType="withEffect">
                                  <p:stCondLst>
                                    <p:cond delay="0"/>
                                  </p:stCondLst>
                                  <p:childTnLst>
                                    <p:set>
                                      <p:cBhvr>
                                        <p:cTn id="59" dur="1" fill="hold">
                                          <p:stCondLst>
                                            <p:cond delay="0"/>
                                          </p:stCondLst>
                                        </p:cTn>
                                        <p:tgtEl>
                                          <p:spTgt spid="9"/>
                                        </p:tgtEl>
                                        <p:attrNameLst>
                                          <p:attrName>style.visibility</p:attrName>
                                        </p:attrNameLst>
                                      </p:cBhvr>
                                      <p:to>
                                        <p:strVal val="visible"/>
                                      </p:to>
                                    </p:set>
                                  </p:childTnLst>
                                </p:cTn>
                              </p:par>
                              <p:par>
                                <p:cTn id="60" presetID="1" presetClass="entr" presetSubtype="0" fill="hold" grpId="0" nodeType="withEffect">
                                  <p:stCondLst>
                                    <p:cond delay="0"/>
                                  </p:stCondLst>
                                  <p:childTnLst>
                                    <p:set>
                                      <p:cBhvr>
                                        <p:cTn id="61" dur="1" fill="hold">
                                          <p:stCondLst>
                                            <p:cond delay="0"/>
                                          </p:stCondLst>
                                        </p:cTn>
                                        <p:tgtEl>
                                          <p:spTgt spid="8"/>
                                        </p:tgtEl>
                                        <p:attrNameLst>
                                          <p:attrName>style.visibility</p:attrName>
                                        </p:attrNameLst>
                                      </p:cBhvr>
                                      <p:to>
                                        <p:strVal val="visible"/>
                                      </p:to>
                                    </p:set>
                                  </p:childTnLst>
                                </p:cTn>
                              </p:par>
                              <p:par>
                                <p:cTn id="62" presetID="1" presetClass="entr" presetSubtype="0" fill="hold" grpId="0" nodeType="withEffect">
                                  <p:stCondLst>
                                    <p:cond delay="0"/>
                                  </p:stCondLst>
                                  <p:childTnLst>
                                    <p:set>
                                      <p:cBhvr>
                                        <p:cTn id="63" dur="1" fill="hold">
                                          <p:stCondLst>
                                            <p:cond delay="0"/>
                                          </p:stCondLst>
                                        </p:cTn>
                                        <p:tgtEl>
                                          <p:spTgt spid="7"/>
                                        </p:tgtEl>
                                        <p:attrNameLst>
                                          <p:attrName>style.visibility</p:attrName>
                                        </p:attrNameLst>
                                      </p:cBhvr>
                                      <p:to>
                                        <p:strVal val="visible"/>
                                      </p:to>
                                    </p:set>
                                  </p:childTnLst>
                                </p:cTn>
                              </p:par>
                              <p:par>
                                <p:cTn id="64" presetID="1" presetClass="entr" presetSubtype="0" fill="hold" grpId="0" nodeType="withEffect">
                                  <p:stCondLst>
                                    <p:cond delay="0"/>
                                  </p:stCondLst>
                                  <p:childTnLst>
                                    <p:set>
                                      <p:cBhvr>
                                        <p:cTn id="65"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19" grpId="0" animBg="1"/>
      <p:bldP spid="17" grpId="0" animBg="1"/>
      <p:bldP spid="3" grpId="0" uiExpand="1" build="p"/>
      <p:bldP spid="6" grpId="0" animBg="1"/>
      <p:bldP spid="5" grpId="0"/>
      <p:bldP spid="10" grpId="0" animBg="1"/>
      <p:bldP spid="12" grpId="0" animBg="1"/>
      <p:bldP spid="14" grpId="0" animBg="1"/>
      <p:bldP spid="16" grpId="0"/>
      <p:bldP spid="4" grpId="0" animBg="1"/>
      <p:bldP spid="7" grpId="0" animBg="1"/>
      <p:bldP spid="8" grpId="0" animBg="1"/>
      <p:bldP spid="9" grpId="0" animBg="1"/>
      <p:bldP spid="11" grpId="0" animBg="1"/>
      <p:bldP spid="24" grpId="0" animBg="1"/>
      <p:bldP spid="26" grpId="0" animBg="1"/>
      <p:bldP spid="28"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3">
            <a:extLst>
              <a:ext uri="{FF2B5EF4-FFF2-40B4-BE49-F238E27FC236}">
                <a16:creationId xmlns:a16="http://schemas.microsoft.com/office/drawing/2014/main" id="{40A086E7-2908-3242-8402-8DE657ADE70B}"/>
              </a:ext>
            </a:extLst>
          </p:cNvPr>
          <p:cNvSpPr>
            <a:spLocks noGrp="1"/>
          </p:cNvSpPr>
          <p:nvPr>
            <p:ph type="title"/>
          </p:nvPr>
        </p:nvSpPr>
        <p:spPr/>
        <p:txBody>
          <a:bodyPr/>
          <a:lstStyle/>
          <a:p>
            <a:r>
              <a:rPr lang="en-US" dirty="0"/>
              <a:t>Admin Innovation</a:t>
            </a:r>
          </a:p>
        </p:txBody>
      </p:sp>
      <p:sp>
        <p:nvSpPr>
          <p:cNvPr id="9" name="Text Placeholder 4">
            <a:extLst>
              <a:ext uri="{FF2B5EF4-FFF2-40B4-BE49-F238E27FC236}">
                <a16:creationId xmlns:a16="http://schemas.microsoft.com/office/drawing/2014/main" id="{C62261BB-71E0-B246-8592-A79A7C6B39C0}"/>
              </a:ext>
            </a:extLst>
          </p:cNvPr>
          <p:cNvSpPr txBox="1">
            <a:spLocks/>
          </p:cNvSpPr>
          <p:nvPr/>
        </p:nvSpPr>
        <p:spPr>
          <a:xfrm>
            <a:off x="585215" y="3977319"/>
            <a:ext cx="6992743" cy="73866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2400" b="0" i="0" u="none" strike="noStrike" kern="1200" cap="none" spc="0" normalizeH="0" baseline="0" noProof="0">
              <a:ln>
                <a:noFill/>
              </a:ln>
              <a:solidFill>
                <a:srgbClr val="000000"/>
              </a:solidFill>
              <a:effectLst/>
              <a:uLnTx/>
              <a:uFillTx/>
              <a:latin typeface="Segoe UI Light"/>
              <a:ea typeface="+mn-ea"/>
              <a:cs typeface="Segoe UI" panose="020B0502040204020203" pitchFamily="34" charset="0"/>
            </a:endParaRPr>
          </a:p>
        </p:txBody>
      </p:sp>
    </p:spTree>
    <p:extLst>
      <p:ext uri="{BB962C8B-B14F-4D97-AF65-F5344CB8AC3E}">
        <p14:creationId xmlns:p14="http://schemas.microsoft.com/office/powerpoint/2010/main" val="2690368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Google Shape;1881;p202">
            <a:extLst>
              <a:ext uri="{FF2B5EF4-FFF2-40B4-BE49-F238E27FC236}">
                <a16:creationId xmlns:a16="http://schemas.microsoft.com/office/drawing/2014/main" id="{364A98C6-F048-461F-B800-D3917A13602A}"/>
              </a:ext>
            </a:extLst>
          </p:cNvPr>
          <p:cNvSpPr txBox="1">
            <a:spLocks noChangeAspect="1"/>
          </p:cNvSpPr>
          <p:nvPr/>
        </p:nvSpPr>
        <p:spPr>
          <a:xfrm rot="-5400000">
            <a:off x="-955498" y="3153189"/>
            <a:ext cx="3362000" cy="274478"/>
          </a:xfrm>
          <a:prstGeom prst="rect">
            <a:avLst/>
          </a:prstGeom>
          <a:noFill/>
          <a:ln>
            <a:noFill/>
          </a:ln>
        </p:spPr>
        <p:txBody>
          <a:bodyPr spcFirstLastPara="1" wrap="square" lIns="91425" tIns="45700" rIns="91425" bIns="45700" anchor="t" anchorCtr="0">
            <a:no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000000"/>
                </a:solidFill>
                <a:effectLst/>
                <a:uLnTx/>
                <a:uFillTx/>
                <a:latin typeface="Segoe UI Semibold" charset="0"/>
                <a:ea typeface="+mn-ea"/>
                <a:cs typeface="Segoe UI Semibold" charset="0"/>
                <a:sym typeface="Lato"/>
              </a:rPr>
              <a:t>Productivity</a:t>
            </a:r>
            <a:endParaRPr kumimoji="0" sz="1400" b="1" i="0" u="none" strike="noStrike" kern="0" cap="none" spc="0" normalizeH="0" baseline="0" noProof="0">
              <a:ln>
                <a:noFill/>
              </a:ln>
              <a:solidFill>
                <a:srgbClr val="000000"/>
              </a:solidFill>
              <a:effectLst/>
              <a:uLnTx/>
              <a:uFillTx/>
              <a:latin typeface="Segoe UI Semibold" charset="0"/>
              <a:ea typeface="+mn-ea"/>
              <a:cs typeface="Segoe UI Semibold" charset="0"/>
              <a:sym typeface="Lato"/>
            </a:endParaRPr>
          </a:p>
        </p:txBody>
      </p:sp>
      <p:grpSp>
        <p:nvGrpSpPr>
          <p:cNvPr id="17" name="Group 16">
            <a:extLst>
              <a:ext uri="{FF2B5EF4-FFF2-40B4-BE49-F238E27FC236}">
                <a16:creationId xmlns:a16="http://schemas.microsoft.com/office/drawing/2014/main" id="{7AD3C5DA-6B8F-4379-B39D-08D2C5F3D030}"/>
              </a:ext>
            </a:extLst>
          </p:cNvPr>
          <p:cNvGrpSpPr/>
          <p:nvPr/>
        </p:nvGrpSpPr>
        <p:grpSpPr>
          <a:xfrm>
            <a:off x="947674" y="1427900"/>
            <a:ext cx="8873587" cy="5088647"/>
            <a:chOff x="1207676" y="2051038"/>
            <a:chExt cx="8873587" cy="4288930"/>
          </a:xfrm>
        </p:grpSpPr>
        <p:cxnSp>
          <p:nvCxnSpPr>
            <p:cNvPr id="35" name="Google Shape;1882;p202">
              <a:extLst>
                <a:ext uri="{FF2B5EF4-FFF2-40B4-BE49-F238E27FC236}">
                  <a16:creationId xmlns:a16="http://schemas.microsoft.com/office/drawing/2014/main" id="{7A98E2D9-9761-463E-B1B7-9FCBF50A2EDE}"/>
                </a:ext>
              </a:extLst>
            </p:cNvPr>
            <p:cNvCxnSpPr>
              <a:cxnSpLocks noChangeAspect="1"/>
            </p:cNvCxnSpPr>
            <p:nvPr/>
          </p:nvCxnSpPr>
          <p:spPr>
            <a:xfrm rot="10800000">
              <a:off x="1216913" y="2051038"/>
              <a:ext cx="0" cy="4286155"/>
            </a:xfrm>
            <a:prstGeom prst="straightConnector1">
              <a:avLst/>
            </a:prstGeom>
            <a:noFill/>
            <a:ln w="31750" cap="flat" cmpd="sng">
              <a:solidFill>
                <a:srgbClr val="000000"/>
              </a:solidFill>
              <a:prstDash val="solid"/>
              <a:round/>
              <a:headEnd type="none" w="sm" len="sm"/>
              <a:tailEnd type="triangle" w="med" len="med"/>
            </a:ln>
          </p:spPr>
        </p:cxnSp>
        <p:cxnSp>
          <p:nvCxnSpPr>
            <p:cNvPr id="36" name="Google Shape;1883;p202">
              <a:extLst>
                <a:ext uri="{FF2B5EF4-FFF2-40B4-BE49-F238E27FC236}">
                  <a16:creationId xmlns:a16="http://schemas.microsoft.com/office/drawing/2014/main" id="{647DD4D9-7482-44D1-94AE-3AA352913821}"/>
                </a:ext>
              </a:extLst>
            </p:cNvPr>
            <p:cNvCxnSpPr>
              <a:cxnSpLocks noChangeAspect="1"/>
            </p:cNvCxnSpPr>
            <p:nvPr/>
          </p:nvCxnSpPr>
          <p:spPr>
            <a:xfrm rot="10800000" flipH="1">
              <a:off x="1207676" y="6318020"/>
              <a:ext cx="8873587" cy="21948"/>
            </a:xfrm>
            <a:prstGeom prst="straightConnector1">
              <a:avLst/>
            </a:prstGeom>
            <a:noFill/>
            <a:ln w="34925" cap="flat" cmpd="sng">
              <a:solidFill>
                <a:srgbClr val="000000"/>
              </a:solidFill>
              <a:prstDash val="solid"/>
              <a:round/>
              <a:headEnd type="none" w="sm" len="sm"/>
              <a:tailEnd type="triangle" w="med" len="med"/>
            </a:ln>
          </p:spPr>
        </p:cxnSp>
      </p:grpSp>
      <p:sp>
        <p:nvSpPr>
          <p:cNvPr id="37" name="Google Shape;1884;p202">
            <a:extLst>
              <a:ext uri="{FF2B5EF4-FFF2-40B4-BE49-F238E27FC236}">
                <a16:creationId xmlns:a16="http://schemas.microsoft.com/office/drawing/2014/main" id="{45A55A39-FDD8-41AF-A46F-30ADF354B56E}"/>
              </a:ext>
            </a:extLst>
          </p:cNvPr>
          <p:cNvSpPr txBox="1">
            <a:spLocks noChangeAspect="1"/>
          </p:cNvSpPr>
          <p:nvPr/>
        </p:nvSpPr>
        <p:spPr>
          <a:xfrm>
            <a:off x="6639592" y="6140659"/>
            <a:ext cx="3029164" cy="335604"/>
          </a:xfrm>
          <a:prstGeom prst="rect">
            <a:avLst/>
          </a:prstGeom>
          <a:noFill/>
          <a:ln>
            <a:noFill/>
          </a:ln>
        </p:spPr>
        <p:txBody>
          <a:bodyPr spcFirstLastPara="1" wrap="square" lIns="91425" tIns="45700" rIns="91425" bIns="45700" anchor="t" anchorCtr="0">
            <a:no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000000"/>
                </a:solidFill>
                <a:effectLst/>
                <a:uLnTx/>
                <a:uFillTx/>
                <a:latin typeface="Segoe UI Semibold" charset="0"/>
                <a:ea typeface="+mn-ea"/>
                <a:cs typeface="Segoe UI Semibold" charset="0"/>
                <a:sym typeface="Lato"/>
              </a:rPr>
              <a:t>Governance</a:t>
            </a:r>
            <a:r>
              <a:rPr kumimoji="0" lang="en" sz="1400" b="1" i="0" u="none" strike="noStrike" kern="0" cap="none" spc="0" normalizeH="0" baseline="0" noProof="0">
                <a:ln>
                  <a:noFill/>
                </a:ln>
                <a:solidFill>
                  <a:srgbClr val="000000"/>
                </a:solidFill>
                <a:effectLst/>
                <a:uLnTx/>
                <a:uFillTx/>
                <a:latin typeface="Segoe UI Semibold" charset="0"/>
                <a:ea typeface="+mn-ea"/>
                <a:cs typeface="Segoe UI Semibold" charset="0"/>
                <a:sym typeface="Lato"/>
              </a:rPr>
              <a:t> Discipline</a:t>
            </a:r>
            <a:endParaRPr kumimoji="0" sz="1400" b="1" i="0" u="none" strike="noStrike" kern="0" cap="none" spc="0" normalizeH="0" baseline="0" noProof="0">
              <a:ln>
                <a:noFill/>
              </a:ln>
              <a:solidFill>
                <a:srgbClr val="000000"/>
              </a:solidFill>
              <a:effectLst/>
              <a:uLnTx/>
              <a:uFillTx/>
              <a:latin typeface="Segoe UI Semibold" charset="0"/>
              <a:ea typeface="+mn-ea"/>
              <a:cs typeface="Segoe UI Semibold" charset="0"/>
              <a:sym typeface="Lato"/>
            </a:endParaRPr>
          </a:p>
        </p:txBody>
      </p:sp>
      <p:grpSp>
        <p:nvGrpSpPr>
          <p:cNvPr id="38" name="Google Shape;1885;p202">
            <a:extLst>
              <a:ext uri="{FF2B5EF4-FFF2-40B4-BE49-F238E27FC236}">
                <a16:creationId xmlns:a16="http://schemas.microsoft.com/office/drawing/2014/main" id="{0E95DED3-A42B-405A-9ED2-664E65870331}"/>
              </a:ext>
            </a:extLst>
          </p:cNvPr>
          <p:cNvGrpSpPr>
            <a:grpSpLocks noChangeAspect="1"/>
          </p:cNvGrpSpPr>
          <p:nvPr/>
        </p:nvGrpSpPr>
        <p:grpSpPr>
          <a:xfrm>
            <a:off x="1557008" y="5475280"/>
            <a:ext cx="3186476" cy="633183"/>
            <a:chOff x="2235025" y="3980325"/>
            <a:chExt cx="2395570" cy="476022"/>
          </a:xfrm>
        </p:grpSpPr>
        <p:sp>
          <p:nvSpPr>
            <p:cNvPr id="39" name="Google Shape;1886;p202">
              <a:extLst>
                <a:ext uri="{FF2B5EF4-FFF2-40B4-BE49-F238E27FC236}">
                  <a16:creationId xmlns:a16="http://schemas.microsoft.com/office/drawing/2014/main" id="{BDA1ED57-7FF1-4AF3-A23D-BE0E3EC77D3C}"/>
                </a:ext>
              </a:extLst>
            </p:cNvPr>
            <p:cNvSpPr txBox="1"/>
            <p:nvPr/>
          </p:nvSpPr>
          <p:spPr>
            <a:xfrm>
              <a:off x="2773931" y="4179447"/>
              <a:ext cx="1856664" cy="276900"/>
            </a:xfrm>
            <a:prstGeom prst="rect">
              <a:avLst/>
            </a:prstGeom>
            <a:noFill/>
            <a:ln>
              <a:noFill/>
            </a:ln>
          </p:spPr>
          <p:txBody>
            <a:bodyPr spcFirstLastPara="1" wrap="square" lIns="91425" tIns="45700" rIns="91425" bIns="45700" anchor="t" anchorCtr="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000000"/>
                  </a:solidFill>
                  <a:effectLst/>
                  <a:uLnTx/>
                  <a:uFillTx/>
                  <a:latin typeface="Segoe UI Semibold"/>
                  <a:ea typeface="Lato"/>
                  <a:cs typeface="Lato"/>
                  <a:sym typeface="Lato"/>
                </a:rPr>
                <a:t>Exploration</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a:ea typeface="+mn-ea"/>
                  <a:cs typeface="+mn-cs"/>
                  <a:sym typeface="Roboto"/>
                </a:rPr>
                <a:t>Review Office 365 Groups concepts</a:t>
              </a:r>
            </a:p>
          </p:txBody>
        </p:sp>
        <p:sp>
          <p:nvSpPr>
            <p:cNvPr id="40" name="Google Shape;1887;p202">
              <a:extLst>
                <a:ext uri="{FF2B5EF4-FFF2-40B4-BE49-F238E27FC236}">
                  <a16:creationId xmlns:a16="http://schemas.microsoft.com/office/drawing/2014/main" id="{1F90D20F-67E9-4AF2-A872-7C82C7A9393C}"/>
                </a:ext>
              </a:extLst>
            </p:cNvPr>
            <p:cNvSpPr/>
            <p:nvPr/>
          </p:nvSpPr>
          <p:spPr>
            <a:xfrm>
              <a:off x="2235025" y="3980325"/>
              <a:ext cx="474300" cy="461700"/>
            </a:xfrm>
            <a:prstGeom prst="ellipse">
              <a:avLst/>
            </a:prstGeom>
            <a:solidFill>
              <a:schemeClr val="accent3"/>
            </a:solidFill>
            <a:ln>
              <a:noFill/>
            </a:ln>
          </p:spPr>
          <p:txBody>
            <a:bodyPr spcFirstLastPara="1" wrap="square" lIns="91425" tIns="91425" rIns="91425" bIns="91425" anchor="ctr" anchorCtr="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15" name="Google Shape;1759;p230">
            <a:extLst>
              <a:ext uri="{FF2B5EF4-FFF2-40B4-BE49-F238E27FC236}">
                <a16:creationId xmlns:a16="http://schemas.microsoft.com/office/drawing/2014/main" id="{5A4072F9-7024-4BD5-A839-CB3E3E70376A}"/>
              </a:ext>
            </a:extLst>
          </p:cNvPr>
          <p:cNvGrpSpPr/>
          <p:nvPr/>
        </p:nvGrpSpPr>
        <p:grpSpPr>
          <a:xfrm>
            <a:off x="4743485" y="1233708"/>
            <a:ext cx="2655959" cy="924600"/>
            <a:chOff x="632779" y="1242975"/>
            <a:chExt cx="2655959" cy="924600"/>
          </a:xfrm>
        </p:grpSpPr>
        <p:cxnSp>
          <p:nvCxnSpPr>
            <p:cNvPr id="116" name="Google Shape;1760;p230">
              <a:extLst>
                <a:ext uri="{FF2B5EF4-FFF2-40B4-BE49-F238E27FC236}">
                  <a16:creationId xmlns:a16="http://schemas.microsoft.com/office/drawing/2014/main" id="{32C3A034-CB2B-4857-B20C-C668BB888974}"/>
                </a:ext>
              </a:extLst>
            </p:cNvPr>
            <p:cNvCxnSpPr>
              <a:cxnSpLocks/>
            </p:cNvCxnSpPr>
            <p:nvPr/>
          </p:nvCxnSpPr>
          <p:spPr>
            <a:xfrm flipH="1">
              <a:off x="2642013" y="1654113"/>
              <a:ext cx="646725" cy="0"/>
            </a:xfrm>
            <a:prstGeom prst="straightConnector1">
              <a:avLst/>
            </a:prstGeom>
            <a:noFill/>
            <a:ln w="9525" cap="flat" cmpd="sng">
              <a:solidFill>
                <a:schemeClr val="bg2">
                  <a:lumMod val="75000"/>
                </a:schemeClr>
              </a:solidFill>
              <a:prstDash val="solid"/>
              <a:round/>
              <a:headEnd type="none" w="sm" len="sm"/>
              <a:tailEnd type="oval" w="med" len="med"/>
            </a:ln>
          </p:spPr>
        </p:cxnSp>
        <p:sp>
          <p:nvSpPr>
            <p:cNvPr id="117" name="Google Shape;1761;p230">
              <a:extLst>
                <a:ext uri="{FF2B5EF4-FFF2-40B4-BE49-F238E27FC236}">
                  <a16:creationId xmlns:a16="http://schemas.microsoft.com/office/drawing/2014/main" id="{1AF1B222-EEE1-47F0-8D80-AF26D98ED145}"/>
                </a:ext>
              </a:extLst>
            </p:cNvPr>
            <p:cNvSpPr txBox="1"/>
            <p:nvPr/>
          </p:nvSpPr>
          <p:spPr>
            <a:xfrm>
              <a:off x="632779" y="1242975"/>
              <a:ext cx="1799696" cy="924600"/>
            </a:xfrm>
            <a:prstGeom prst="rect">
              <a:avLst/>
            </a:prstGeom>
            <a:noFill/>
            <a:ln>
              <a:noFill/>
            </a:ln>
          </p:spPr>
          <p:txBody>
            <a:bodyPr spcFirstLastPara="1" wrap="square" lIns="91425" tIns="91425" rIns="91425" bIns="91425" anchor="ctr" anchorCtr="0">
              <a:no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Segoe UI Semibold"/>
                  <a:ea typeface="Roboto"/>
                  <a:cs typeface="Roboto"/>
                  <a:sym typeface="Roboto"/>
                </a:rPr>
                <a:t>Self-service Provisioning</a:t>
              </a:r>
              <a:endParaRPr kumimoji="0" sz="1200" b="1" i="0" u="none" strike="noStrike" kern="1200" cap="none" spc="0" normalizeH="0" baseline="0" noProof="0">
                <a:ln>
                  <a:noFill/>
                </a:ln>
                <a:solidFill>
                  <a:srgbClr val="000000"/>
                </a:solidFill>
                <a:effectLst/>
                <a:uLnTx/>
                <a:uFillTx/>
                <a:latin typeface="Segoe UI Semibold"/>
                <a:ea typeface="Roboto"/>
                <a:cs typeface="Roboto"/>
                <a:sym typeface="Roboto"/>
              </a:endParaRPr>
            </a:p>
          </p:txBody>
        </p:sp>
      </p:grpSp>
      <p:grpSp>
        <p:nvGrpSpPr>
          <p:cNvPr id="118" name="Google Shape;1762;p230">
            <a:extLst>
              <a:ext uri="{FF2B5EF4-FFF2-40B4-BE49-F238E27FC236}">
                <a16:creationId xmlns:a16="http://schemas.microsoft.com/office/drawing/2014/main" id="{2839F10A-8C2F-4810-91BF-2449F5322FBA}"/>
              </a:ext>
            </a:extLst>
          </p:cNvPr>
          <p:cNvGrpSpPr/>
          <p:nvPr/>
        </p:nvGrpSpPr>
        <p:grpSpPr>
          <a:xfrm>
            <a:off x="5047352" y="2301499"/>
            <a:ext cx="2172324" cy="924600"/>
            <a:chOff x="1091953" y="2513921"/>
            <a:chExt cx="2172324" cy="924600"/>
          </a:xfrm>
        </p:grpSpPr>
        <p:cxnSp>
          <p:nvCxnSpPr>
            <p:cNvPr id="119" name="Google Shape;1763;p230">
              <a:extLst>
                <a:ext uri="{FF2B5EF4-FFF2-40B4-BE49-F238E27FC236}">
                  <a16:creationId xmlns:a16="http://schemas.microsoft.com/office/drawing/2014/main" id="{C35FD878-8446-4730-A628-EF9A9248EAB7}"/>
                </a:ext>
              </a:extLst>
            </p:cNvPr>
            <p:cNvCxnSpPr>
              <a:cxnSpLocks/>
            </p:cNvCxnSpPr>
            <p:nvPr/>
          </p:nvCxnSpPr>
          <p:spPr>
            <a:xfrm flipH="1">
              <a:off x="2641938" y="3108425"/>
              <a:ext cx="622339" cy="0"/>
            </a:xfrm>
            <a:prstGeom prst="straightConnector1">
              <a:avLst/>
            </a:prstGeom>
            <a:noFill/>
            <a:ln w="9525" cap="flat" cmpd="sng">
              <a:solidFill>
                <a:schemeClr val="bg2">
                  <a:lumMod val="75000"/>
                </a:schemeClr>
              </a:solidFill>
              <a:prstDash val="solid"/>
              <a:round/>
              <a:headEnd type="none" w="sm" len="sm"/>
              <a:tailEnd type="oval" w="med" len="med"/>
            </a:ln>
          </p:spPr>
        </p:cxnSp>
        <p:sp>
          <p:nvSpPr>
            <p:cNvPr id="120" name="Google Shape;1764;p230">
              <a:extLst>
                <a:ext uri="{FF2B5EF4-FFF2-40B4-BE49-F238E27FC236}">
                  <a16:creationId xmlns:a16="http://schemas.microsoft.com/office/drawing/2014/main" id="{323A4E36-6E2F-4CCD-9552-91127DB82111}"/>
                </a:ext>
              </a:extLst>
            </p:cNvPr>
            <p:cNvSpPr txBox="1"/>
            <p:nvPr/>
          </p:nvSpPr>
          <p:spPr>
            <a:xfrm>
              <a:off x="1091953" y="2513921"/>
              <a:ext cx="1362919" cy="924600"/>
            </a:xfrm>
            <a:prstGeom prst="rect">
              <a:avLst/>
            </a:prstGeom>
            <a:noFill/>
            <a:ln>
              <a:noFill/>
            </a:ln>
          </p:spPr>
          <p:txBody>
            <a:bodyPr spcFirstLastPara="1" wrap="square" lIns="91425" tIns="91425" rIns="91425" bIns="91425" anchor="ctr" anchorCtr="0">
              <a:no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Segoe UI Semibold"/>
                  <a:ea typeface="Roboto"/>
                  <a:cs typeface="Roboto"/>
                  <a:sym typeface="Roboto"/>
                </a:rPr>
                <a:t>Policies: Expiration, Deletion &amp; Retention</a:t>
              </a:r>
            </a:p>
          </p:txBody>
        </p:sp>
      </p:grpSp>
      <p:grpSp>
        <p:nvGrpSpPr>
          <p:cNvPr id="121" name="Google Shape;1765;p230">
            <a:extLst>
              <a:ext uri="{FF2B5EF4-FFF2-40B4-BE49-F238E27FC236}">
                <a16:creationId xmlns:a16="http://schemas.microsoft.com/office/drawing/2014/main" id="{87259726-34BB-4504-8AB1-7F3D781FCE32}"/>
              </a:ext>
            </a:extLst>
          </p:cNvPr>
          <p:cNvGrpSpPr/>
          <p:nvPr/>
        </p:nvGrpSpPr>
        <p:grpSpPr>
          <a:xfrm>
            <a:off x="8472043" y="1151058"/>
            <a:ext cx="2734954" cy="924600"/>
            <a:chOff x="5766323" y="1242975"/>
            <a:chExt cx="3333935" cy="924600"/>
          </a:xfrm>
        </p:grpSpPr>
        <p:sp>
          <p:nvSpPr>
            <p:cNvPr id="122" name="Google Shape;1766;p230">
              <a:extLst>
                <a:ext uri="{FF2B5EF4-FFF2-40B4-BE49-F238E27FC236}">
                  <a16:creationId xmlns:a16="http://schemas.microsoft.com/office/drawing/2014/main" id="{572BBBFA-C11F-42A9-9E67-13B5CC6D5DCF}"/>
                </a:ext>
              </a:extLst>
            </p:cNvPr>
            <p:cNvSpPr txBox="1"/>
            <p:nvPr/>
          </p:nvSpPr>
          <p:spPr>
            <a:xfrm>
              <a:off x="6696488" y="1242975"/>
              <a:ext cx="2403770" cy="924600"/>
            </a:xfrm>
            <a:prstGeom prst="rect">
              <a:avLst/>
            </a:prstGeom>
            <a:noFill/>
            <a:ln>
              <a:noFill/>
            </a:ln>
          </p:spPr>
          <p:txBody>
            <a:bodyPr spcFirstLastPara="1" wrap="square" lIns="91425" tIns="91425" rIns="91425" bIns="91425" anchor="ctr" anchorCtr="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Segoe UI Semibold"/>
                  <a:ea typeface="Roboto"/>
                  <a:cs typeface="Roboto"/>
                  <a:sym typeface="Roboto"/>
                </a:rPr>
                <a:t>Fix policy violations like Ownerless Groups</a:t>
              </a:r>
            </a:p>
          </p:txBody>
        </p:sp>
        <p:cxnSp>
          <p:nvCxnSpPr>
            <p:cNvPr id="123" name="Google Shape;1767;p230">
              <a:extLst>
                <a:ext uri="{FF2B5EF4-FFF2-40B4-BE49-F238E27FC236}">
                  <a16:creationId xmlns:a16="http://schemas.microsoft.com/office/drawing/2014/main" id="{AFA2BD65-DA83-4F0E-9695-F715D3AFFCDD}"/>
                </a:ext>
              </a:extLst>
            </p:cNvPr>
            <p:cNvCxnSpPr>
              <a:cxnSpLocks/>
            </p:cNvCxnSpPr>
            <p:nvPr/>
          </p:nvCxnSpPr>
          <p:spPr>
            <a:xfrm>
              <a:off x="5766323" y="1654113"/>
              <a:ext cx="730215" cy="0"/>
            </a:xfrm>
            <a:prstGeom prst="straightConnector1">
              <a:avLst/>
            </a:prstGeom>
            <a:noFill/>
            <a:ln w="9525" cap="flat" cmpd="sng">
              <a:solidFill>
                <a:schemeClr val="bg2">
                  <a:lumMod val="75000"/>
                </a:schemeClr>
              </a:solidFill>
              <a:prstDash val="solid"/>
              <a:round/>
              <a:headEnd type="none" w="sm" len="sm"/>
              <a:tailEnd type="oval" w="med" len="med"/>
            </a:ln>
          </p:spPr>
        </p:cxnSp>
      </p:grpSp>
      <p:grpSp>
        <p:nvGrpSpPr>
          <p:cNvPr id="124" name="Google Shape;1768;p230">
            <a:extLst>
              <a:ext uri="{FF2B5EF4-FFF2-40B4-BE49-F238E27FC236}">
                <a16:creationId xmlns:a16="http://schemas.microsoft.com/office/drawing/2014/main" id="{0B4764CB-314E-43A3-BD6F-8A2CAA3B1B53}"/>
              </a:ext>
            </a:extLst>
          </p:cNvPr>
          <p:cNvGrpSpPr/>
          <p:nvPr/>
        </p:nvGrpSpPr>
        <p:grpSpPr>
          <a:xfrm>
            <a:off x="9015751" y="2212540"/>
            <a:ext cx="2191246" cy="924600"/>
            <a:chOff x="6014240" y="2313350"/>
            <a:chExt cx="2806248" cy="924600"/>
          </a:xfrm>
        </p:grpSpPr>
        <p:cxnSp>
          <p:nvCxnSpPr>
            <p:cNvPr id="125" name="Google Shape;1769;p230">
              <a:extLst>
                <a:ext uri="{FF2B5EF4-FFF2-40B4-BE49-F238E27FC236}">
                  <a16:creationId xmlns:a16="http://schemas.microsoft.com/office/drawing/2014/main" id="{DF7E060A-A75F-4F22-92E0-C8F05D669E41}"/>
                </a:ext>
              </a:extLst>
            </p:cNvPr>
            <p:cNvCxnSpPr>
              <a:cxnSpLocks/>
            </p:cNvCxnSpPr>
            <p:nvPr/>
          </p:nvCxnSpPr>
          <p:spPr>
            <a:xfrm>
              <a:off x="6014240" y="2775650"/>
              <a:ext cx="482248" cy="0"/>
            </a:xfrm>
            <a:prstGeom prst="straightConnector1">
              <a:avLst/>
            </a:prstGeom>
            <a:noFill/>
            <a:ln w="9525" cap="flat" cmpd="sng">
              <a:solidFill>
                <a:schemeClr val="bg2">
                  <a:lumMod val="75000"/>
                </a:schemeClr>
              </a:solidFill>
              <a:prstDash val="solid"/>
              <a:round/>
              <a:headEnd type="none" w="sm" len="sm"/>
              <a:tailEnd type="oval" w="med" len="med"/>
            </a:ln>
          </p:spPr>
        </p:cxnSp>
        <p:sp>
          <p:nvSpPr>
            <p:cNvPr id="126" name="Google Shape;1770;p230">
              <a:extLst>
                <a:ext uri="{FF2B5EF4-FFF2-40B4-BE49-F238E27FC236}">
                  <a16:creationId xmlns:a16="http://schemas.microsoft.com/office/drawing/2014/main" id="{CE84B39F-E7E1-4671-8303-700875635634}"/>
                </a:ext>
              </a:extLst>
            </p:cNvPr>
            <p:cNvSpPr txBox="1"/>
            <p:nvPr/>
          </p:nvSpPr>
          <p:spPr>
            <a:xfrm>
              <a:off x="6696488" y="2313350"/>
              <a:ext cx="2124000" cy="924600"/>
            </a:xfrm>
            <a:prstGeom prst="rect">
              <a:avLst/>
            </a:prstGeom>
            <a:noFill/>
            <a:ln>
              <a:noFill/>
            </a:ln>
          </p:spPr>
          <p:txBody>
            <a:bodyPr spcFirstLastPara="1" wrap="square" lIns="91425" tIns="91425" rIns="91425" bIns="91425" anchor="ctr" anchorCtr="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Segoe UI Semibold"/>
                  <a:ea typeface="Roboto"/>
                  <a:cs typeface="Roboto"/>
                  <a:sym typeface="Roboto"/>
                </a:rPr>
                <a:t>Rationalize redundant groups across apps</a:t>
              </a:r>
            </a:p>
          </p:txBody>
        </p:sp>
      </p:grpSp>
      <p:grpSp>
        <p:nvGrpSpPr>
          <p:cNvPr id="127" name="Google Shape;1771;p230">
            <a:extLst>
              <a:ext uri="{FF2B5EF4-FFF2-40B4-BE49-F238E27FC236}">
                <a16:creationId xmlns:a16="http://schemas.microsoft.com/office/drawing/2014/main" id="{AAEC7DCA-9482-4C1D-AF00-73BB3EB53A7A}"/>
              </a:ext>
            </a:extLst>
          </p:cNvPr>
          <p:cNvGrpSpPr/>
          <p:nvPr/>
        </p:nvGrpSpPr>
        <p:grpSpPr>
          <a:xfrm>
            <a:off x="8058134" y="3079217"/>
            <a:ext cx="3023698" cy="924600"/>
            <a:chOff x="5796790" y="3391700"/>
            <a:chExt cx="3023698" cy="924600"/>
          </a:xfrm>
        </p:grpSpPr>
        <p:cxnSp>
          <p:nvCxnSpPr>
            <p:cNvPr id="128" name="Google Shape;1772;p230">
              <a:extLst>
                <a:ext uri="{FF2B5EF4-FFF2-40B4-BE49-F238E27FC236}">
                  <a16:creationId xmlns:a16="http://schemas.microsoft.com/office/drawing/2014/main" id="{9A734B87-088C-4E84-8321-65A404BB1858}"/>
                </a:ext>
              </a:extLst>
            </p:cNvPr>
            <p:cNvCxnSpPr>
              <a:cxnSpLocks/>
            </p:cNvCxnSpPr>
            <p:nvPr/>
          </p:nvCxnSpPr>
          <p:spPr>
            <a:xfrm>
              <a:off x="5796790" y="3854000"/>
              <a:ext cx="699648" cy="0"/>
            </a:xfrm>
            <a:prstGeom prst="straightConnector1">
              <a:avLst/>
            </a:prstGeom>
            <a:noFill/>
            <a:ln w="9525" cap="flat" cmpd="sng">
              <a:solidFill>
                <a:schemeClr val="bg2">
                  <a:lumMod val="75000"/>
                </a:schemeClr>
              </a:solidFill>
              <a:prstDash val="solid"/>
              <a:round/>
              <a:headEnd type="none" w="sm" len="sm"/>
              <a:tailEnd type="oval" w="med" len="med"/>
            </a:ln>
          </p:spPr>
        </p:cxnSp>
        <p:sp>
          <p:nvSpPr>
            <p:cNvPr id="129" name="Google Shape;1773;p230">
              <a:extLst>
                <a:ext uri="{FF2B5EF4-FFF2-40B4-BE49-F238E27FC236}">
                  <a16:creationId xmlns:a16="http://schemas.microsoft.com/office/drawing/2014/main" id="{9C1F3908-FECB-49FB-9768-D89D56F159E4}"/>
                </a:ext>
              </a:extLst>
            </p:cNvPr>
            <p:cNvSpPr txBox="1"/>
            <p:nvPr/>
          </p:nvSpPr>
          <p:spPr>
            <a:xfrm>
              <a:off x="6696488" y="3391700"/>
              <a:ext cx="2124000" cy="924600"/>
            </a:xfrm>
            <a:prstGeom prst="rect">
              <a:avLst/>
            </a:prstGeom>
            <a:noFill/>
            <a:ln>
              <a:noFill/>
            </a:ln>
          </p:spPr>
          <p:txBody>
            <a:bodyPr spcFirstLastPara="1" wrap="square" lIns="91425" tIns="91425" rIns="91425" bIns="91425" anchor="ctr" anchorCtr="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Segoe UI Semibold"/>
                  <a:ea typeface="Roboto"/>
                  <a:cs typeface="Roboto"/>
                  <a:sym typeface="Roboto"/>
                </a:rPr>
                <a:t>Report Monitoring</a:t>
              </a:r>
              <a:endParaRPr kumimoji="0" sz="800" b="0" i="0" u="none" strike="noStrike" kern="1200" cap="none" spc="0" normalizeH="0" baseline="0" noProof="0">
                <a:ln>
                  <a:noFill/>
                </a:ln>
                <a:solidFill>
                  <a:srgbClr val="000000"/>
                </a:solidFill>
                <a:effectLst/>
                <a:uLnTx/>
                <a:uFillTx/>
                <a:latin typeface="Segoe UI Semibold"/>
                <a:ea typeface="Roboto"/>
                <a:cs typeface="Roboto"/>
                <a:sym typeface="Roboto"/>
              </a:endParaRPr>
            </a:p>
          </p:txBody>
        </p:sp>
      </p:grpSp>
      <p:grpSp>
        <p:nvGrpSpPr>
          <p:cNvPr id="10" name="Group 9">
            <a:extLst>
              <a:ext uri="{FF2B5EF4-FFF2-40B4-BE49-F238E27FC236}">
                <a16:creationId xmlns:a16="http://schemas.microsoft.com/office/drawing/2014/main" id="{275247B2-8165-8A49-8D85-CDFA1FDD4DE1}"/>
              </a:ext>
            </a:extLst>
          </p:cNvPr>
          <p:cNvGrpSpPr/>
          <p:nvPr/>
        </p:nvGrpSpPr>
        <p:grpSpPr>
          <a:xfrm>
            <a:off x="629929" y="4026741"/>
            <a:ext cx="6318810" cy="1379882"/>
            <a:chOff x="889931" y="4084614"/>
            <a:chExt cx="6318810" cy="1379882"/>
          </a:xfrm>
        </p:grpSpPr>
        <p:sp>
          <p:nvSpPr>
            <p:cNvPr id="2" name="Google Shape;1908;p202">
              <a:extLst>
                <a:ext uri="{FF2B5EF4-FFF2-40B4-BE49-F238E27FC236}">
                  <a16:creationId xmlns:a16="http://schemas.microsoft.com/office/drawing/2014/main" id="{846C8939-A7EF-477A-8D24-867F5AC6D682}"/>
                </a:ext>
              </a:extLst>
            </p:cNvPr>
            <p:cNvSpPr txBox="1"/>
            <p:nvPr/>
          </p:nvSpPr>
          <p:spPr>
            <a:xfrm rot="19620595">
              <a:off x="889931" y="4084614"/>
              <a:ext cx="2226660" cy="368166"/>
            </a:xfrm>
            <a:prstGeom prst="rect">
              <a:avLst/>
            </a:prstGeom>
            <a:noFill/>
            <a:ln>
              <a:noFill/>
            </a:ln>
          </p:spPr>
          <p:txBody>
            <a:bodyPr spcFirstLastPara="1" wrap="square" lIns="91425" tIns="45700" rIns="91425" bIns="45700" anchor="t" anchorCtr="0">
              <a:noAutofit/>
            </a:bodyPr>
            <a:lstStyle/>
            <a:p>
              <a:pPr marL="0" marR="0" lvl="0" indent="0" algn="ctr" defTabSz="914367" rtl="0" eaLnBrk="1" fontAlgn="auto" latinLnBrk="0" hangingPunct="1">
                <a:lnSpc>
                  <a:spcPct val="115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Lato"/>
                  <a:cs typeface="Lato"/>
                  <a:sym typeface="Lato"/>
                </a:rPr>
                <a:t>Assess</a:t>
              </a:r>
              <a:endParaRPr kumimoji="0" sz="1200" b="0" i="0" u="none" strike="noStrike" kern="1200" cap="none" spc="0" normalizeH="0" baseline="0" noProof="0">
                <a:ln>
                  <a:noFill/>
                </a:ln>
                <a:solidFill>
                  <a:srgbClr val="000000"/>
                </a:solidFill>
                <a:effectLst/>
                <a:uLnTx/>
                <a:uFillTx/>
                <a:latin typeface="Segoe UI"/>
                <a:ea typeface="Lato"/>
                <a:cs typeface="Lato"/>
                <a:sym typeface="Lato"/>
              </a:endParaRPr>
            </a:p>
          </p:txBody>
        </p:sp>
        <p:grpSp>
          <p:nvGrpSpPr>
            <p:cNvPr id="7" name="Group 6">
              <a:extLst>
                <a:ext uri="{FF2B5EF4-FFF2-40B4-BE49-F238E27FC236}">
                  <a16:creationId xmlns:a16="http://schemas.microsoft.com/office/drawing/2014/main" id="{50F31AA6-7027-3042-83A2-B52458D034D1}"/>
                </a:ext>
              </a:extLst>
            </p:cNvPr>
            <p:cNvGrpSpPr/>
            <p:nvPr/>
          </p:nvGrpSpPr>
          <p:grpSpPr>
            <a:xfrm>
              <a:off x="1713922" y="4157683"/>
              <a:ext cx="5494819" cy="1306813"/>
              <a:chOff x="1713922" y="4157683"/>
              <a:chExt cx="5494819" cy="1306813"/>
            </a:xfrm>
          </p:grpSpPr>
          <p:grpSp>
            <p:nvGrpSpPr>
              <p:cNvPr id="56" name="Google Shape;1903;p202">
                <a:extLst>
                  <a:ext uri="{FF2B5EF4-FFF2-40B4-BE49-F238E27FC236}">
                    <a16:creationId xmlns:a16="http://schemas.microsoft.com/office/drawing/2014/main" id="{8F43E83D-8709-45B6-B546-F43BE201A6D6}"/>
                  </a:ext>
                </a:extLst>
              </p:cNvPr>
              <p:cNvGrpSpPr/>
              <p:nvPr/>
            </p:nvGrpSpPr>
            <p:grpSpPr>
              <a:xfrm>
                <a:off x="3218344" y="4551874"/>
                <a:ext cx="3990397" cy="912622"/>
                <a:chOff x="3616400" y="3232375"/>
                <a:chExt cx="2999948" cy="686100"/>
              </a:xfrm>
            </p:grpSpPr>
            <p:sp>
              <p:nvSpPr>
                <p:cNvPr id="60" name="Google Shape;1904;p202">
                  <a:extLst>
                    <a:ext uri="{FF2B5EF4-FFF2-40B4-BE49-F238E27FC236}">
                      <a16:creationId xmlns:a16="http://schemas.microsoft.com/office/drawing/2014/main" id="{35ADABD8-886E-40E8-A28E-1FCEBFEE9D40}"/>
                    </a:ext>
                  </a:extLst>
                </p:cNvPr>
                <p:cNvSpPr txBox="1"/>
                <p:nvPr/>
              </p:nvSpPr>
              <p:spPr>
                <a:xfrm>
                  <a:off x="4428232" y="3514507"/>
                  <a:ext cx="2188116" cy="252304"/>
                </a:xfrm>
                <a:prstGeom prst="rect">
                  <a:avLst/>
                </a:prstGeom>
                <a:noFill/>
                <a:ln>
                  <a:noFill/>
                </a:ln>
              </p:spPr>
              <p:txBody>
                <a:bodyPr spcFirstLastPara="1" wrap="square" lIns="91425" tIns="45700" rIns="91425" bIns="45700" anchor="t" anchorCtr="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000000"/>
                      </a:solidFill>
                      <a:effectLst/>
                      <a:uLnTx/>
                      <a:uFillTx/>
                      <a:latin typeface="Segoe UI Semibold"/>
                      <a:ea typeface="Lato"/>
                      <a:cs typeface="Lato"/>
                      <a:sym typeface="Lato"/>
                    </a:rPr>
                    <a:t>Pilot</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a:ea typeface="+mn-ea"/>
                      <a:cs typeface="+mn-cs"/>
                      <a:sym typeface="Roboto"/>
                    </a:rPr>
                    <a:t>Controlled participation</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a:ea typeface="+mn-ea"/>
                      <a:cs typeface="+mn-cs"/>
                      <a:sym typeface="Roboto"/>
                    </a:rPr>
                    <a:t>Establish Group Governance Processes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a:ea typeface="+mn-ea"/>
                      <a:cs typeface="+mn-cs"/>
                      <a:sym typeface="Roboto"/>
                    </a:rPr>
                    <a:t>Identify Graph APIs for custom flows</a:t>
                  </a:r>
                  <a:endParaRPr kumimoji="0" sz="1100" b="0" i="0" u="none" strike="noStrike" kern="1200" cap="none" spc="0" normalizeH="0" baseline="0" noProof="0">
                    <a:ln>
                      <a:noFill/>
                    </a:ln>
                    <a:solidFill>
                      <a:srgbClr val="000000"/>
                    </a:solidFill>
                    <a:effectLst/>
                    <a:uLnTx/>
                    <a:uFillTx/>
                    <a:latin typeface="Segoe UI"/>
                    <a:ea typeface="+mn-ea"/>
                    <a:cs typeface="+mn-cs"/>
                    <a:sym typeface="Lato"/>
                  </a:endParaRPr>
                </a:p>
              </p:txBody>
            </p:sp>
            <p:sp>
              <p:nvSpPr>
                <p:cNvPr id="61" name="Google Shape;1905;p202">
                  <a:extLst>
                    <a:ext uri="{FF2B5EF4-FFF2-40B4-BE49-F238E27FC236}">
                      <a16:creationId xmlns:a16="http://schemas.microsoft.com/office/drawing/2014/main" id="{C60061DF-4AC3-442F-A5BA-BA2EF8A61E59}"/>
                    </a:ext>
                  </a:extLst>
                </p:cNvPr>
                <p:cNvSpPr/>
                <p:nvPr/>
              </p:nvSpPr>
              <p:spPr>
                <a:xfrm>
                  <a:off x="3616400" y="3232375"/>
                  <a:ext cx="705000" cy="686100"/>
                </a:xfrm>
                <a:prstGeom prst="ellipse">
                  <a:avLst/>
                </a:prstGeom>
                <a:solidFill>
                  <a:schemeClr val="accent3"/>
                </a:solidFill>
                <a:ln>
                  <a:noFill/>
                </a:ln>
              </p:spPr>
              <p:txBody>
                <a:bodyPr spcFirstLastPara="1" wrap="square" lIns="91425" tIns="91425" rIns="91425" bIns="91425" anchor="ctr" anchorCtr="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sz="1765" b="0" i="0" u="none" strike="noStrike" kern="1200" cap="none" spc="0" normalizeH="0" baseline="0" noProof="0">
                    <a:ln>
                      <a:noFill/>
                    </a:ln>
                    <a:solidFill>
                      <a:srgbClr val="000000"/>
                    </a:solidFill>
                    <a:effectLst/>
                    <a:uLnTx/>
                    <a:uFillTx/>
                    <a:latin typeface="Segoe UI"/>
                    <a:ea typeface="+mn-ea"/>
                    <a:cs typeface="+mn-cs"/>
                  </a:endParaRPr>
                </a:p>
              </p:txBody>
            </p:sp>
          </p:grpSp>
          <p:cxnSp>
            <p:nvCxnSpPr>
              <p:cNvPr id="169" name="Straight Connector 168">
                <a:extLst>
                  <a:ext uri="{FF2B5EF4-FFF2-40B4-BE49-F238E27FC236}">
                    <a16:creationId xmlns:a16="http://schemas.microsoft.com/office/drawing/2014/main" id="{014862FE-B98A-45E5-9223-E82EF3089EEC}"/>
                  </a:ext>
                </a:extLst>
              </p:cNvPr>
              <p:cNvCxnSpPr>
                <a:cxnSpLocks/>
              </p:cNvCxnSpPr>
              <p:nvPr/>
            </p:nvCxnSpPr>
            <p:spPr>
              <a:xfrm flipV="1">
                <a:off x="1713922" y="4157683"/>
                <a:ext cx="769484" cy="506563"/>
              </a:xfrm>
              <a:prstGeom prst="line">
                <a:avLst/>
              </a:prstGeom>
              <a:noFill/>
              <a:ln w="19050" cap="flat" cmpd="sng">
                <a:solidFill>
                  <a:schemeClr val="accent3"/>
                </a:solidFill>
                <a:prstDash val="solid"/>
                <a:round/>
                <a:headEnd type="none" w="med" len="med"/>
                <a:tailEnd type="arrow" w="lg" len="med"/>
              </a:ln>
            </p:spPr>
          </p:cxnSp>
        </p:grpSp>
      </p:grpSp>
      <p:grpSp>
        <p:nvGrpSpPr>
          <p:cNvPr id="8" name="Group 7">
            <a:extLst>
              <a:ext uri="{FF2B5EF4-FFF2-40B4-BE49-F238E27FC236}">
                <a16:creationId xmlns:a16="http://schemas.microsoft.com/office/drawing/2014/main" id="{C4F9CD21-2A14-4E48-A0AA-DF9CE6D6F31D}"/>
              </a:ext>
            </a:extLst>
          </p:cNvPr>
          <p:cNvGrpSpPr/>
          <p:nvPr/>
        </p:nvGrpSpPr>
        <p:grpSpPr>
          <a:xfrm>
            <a:off x="2179674" y="2993584"/>
            <a:ext cx="7276795" cy="1596223"/>
            <a:chOff x="2439676" y="3051457"/>
            <a:chExt cx="7276795" cy="1596223"/>
          </a:xfrm>
        </p:grpSpPr>
        <p:grpSp>
          <p:nvGrpSpPr>
            <p:cNvPr id="42" name="Google Shape;1889;p202">
              <a:extLst>
                <a:ext uri="{FF2B5EF4-FFF2-40B4-BE49-F238E27FC236}">
                  <a16:creationId xmlns:a16="http://schemas.microsoft.com/office/drawing/2014/main" id="{41A8BA4F-D81A-4294-9E99-D85223A73326}"/>
                </a:ext>
              </a:extLst>
            </p:cNvPr>
            <p:cNvGrpSpPr/>
            <p:nvPr/>
          </p:nvGrpSpPr>
          <p:grpSpPr>
            <a:xfrm>
              <a:off x="4914562" y="3328436"/>
              <a:ext cx="4801909" cy="1319244"/>
              <a:chOff x="5213525" y="2455500"/>
              <a:chExt cx="3610040" cy="991800"/>
            </a:xfrm>
          </p:grpSpPr>
          <p:sp>
            <p:nvSpPr>
              <p:cNvPr id="46" name="Google Shape;1890;p202">
                <a:extLst>
                  <a:ext uri="{FF2B5EF4-FFF2-40B4-BE49-F238E27FC236}">
                    <a16:creationId xmlns:a16="http://schemas.microsoft.com/office/drawing/2014/main" id="{6081AE12-3259-451A-88B2-80B48BE8D281}"/>
                  </a:ext>
                </a:extLst>
              </p:cNvPr>
              <p:cNvSpPr txBox="1"/>
              <p:nvPr/>
            </p:nvSpPr>
            <p:spPr>
              <a:xfrm>
                <a:off x="6390611" y="2908871"/>
                <a:ext cx="2432954" cy="276900"/>
              </a:xfrm>
              <a:prstGeom prst="rect">
                <a:avLst/>
              </a:prstGeom>
              <a:noFill/>
              <a:ln>
                <a:noFill/>
              </a:ln>
            </p:spPr>
            <p:txBody>
              <a:bodyPr spcFirstLastPara="1" wrap="square" lIns="91425" tIns="45700" rIns="91425" bIns="45700" anchor="t" anchorCtr="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000000"/>
                    </a:solidFill>
                    <a:effectLst/>
                    <a:uLnTx/>
                    <a:uFillTx/>
                    <a:latin typeface="Segoe UI Semibold"/>
                    <a:ea typeface="Lato"/>
                    <a:cs typeface="Lato"/>
                    <a:sym typeface="Lato"/>
                  </a:rPr>
                  <a:t>Controlled Rollout</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a:ea typeface="+mn-ea"/>
                    <a:cs typeface="+mn-cs"/>
                    <a:sym typeface="Roboto"/>
                  </a:rPr>
                  <a:t>Identify key administration configurations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a:ea typeface="+mn-ea"/>
                    <a:cs typeface="+mn-cs"/>
                    <a:sym typeface="Roboto"/>
                  </a:rPr>
                  <a:t>Assess Data Retention &amp; Classification policies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a:ea typeface="Lato"/>
                    <a:cs typeface="Lato"/>
                    <a:sym typeface="Roboto"/>
                  </a:rPr>
                  <a:t>Identify end-user trouble spots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a:ea typeface="Lato"/>
                    <a:cs typeface="Lato"/>
                    <a:sym typeface="Roboto"/>
                  </a:rPr>
                  <a:t>Build end user education</a:t>
                </a:r>
                <a:endParaRPr kumimoji="0" lang="en-US" sz="1765" b="0" i="0" u="none" strike="noStrike" kern="1200" cap="none" spc="0" normalizeH="0" baseline="0" noProof="0">
                  <a:ln>
                    <a:noFill/>
                  </a:ln>
                  <a:solidFill>
                    <a:srgbClr val="000000"/>
                  </a:solidFill>
                  <a:effectLst/>
                  <a:uLnTx/>
                  <a:uFillTx/>
                  <a:latin typeface="Segoe UI"/>
                  <a:ea typeface="Lato"/>
                  <a:cs typeface="Lato"/>
                  <a:sym typeface="Lato"/>
                </a:endParaRPr>
              </a:p>
            </p:txBody>
          </p:sp>
          <p:sp>
            <p:nvSpPr>
              <p:cNvPr id="47" name="Google Shape;1891;p202">
                <a:extLst>
                  <a:ext uri="{FF2B5EF4-FFF2-40B4-BE49-F238E27FC236}">
                    <a16:creationId xmlns:a16="http://schemas.microsoft.com/office/drawing/2014/main" id="{40DA897E-2C2F-405A-A1F8-67FBBF67397D}"/>
                  </a:ext>
                </a:extLst>
              </p:cNvPr>
              <p:cNvSpPr/>
              <p:nvPr/>
            </p:nvSpPr>
            <p:spPr>
              <a:xfrm>
                <a:off x="5213525" y="2455500"/>
                <a:ext cx="1019100" cy="991800"/>
              </a:xfrm>
              <a:prstGeom prst="ellipse">
                <a:avLst/>
              </a:prstGeom>
              <a:solidFill>
                <a:schemeClr val="accent3"/>
              </a:solidFill>
              <a:ln>
                <a:noFill/>
              </a:ln>
            </p:spPr>
            <p:txBody>
              <a:bodyPr spcFirstLastPara="1" wrap="square" lIns="91425" tIns="91425" rIns="91425" bIns="91425" anchor="ctr" anchorCtr="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59" name="Google Shape;1908;p202">
              <a:extLst>
                <a:ext uri="{FF2B5EF4-FFF2-40B4-BE49-F238E27FC236}">
                  <a16:creationId xmlns:a16="http://schemas.microsoft.com/office/drawing/2014/main" id="{DEFD7427-8698-42DC-AFBF-BDB1B6AFA980}"/>
                </a:ext>
              </a:extLst>
            </p:cNvPr>
            <p:cNvSpPr txBox="1"/>
            <p:nvPr/>
          </p:nvSpPr>
          <p:spPr>
            <a:xfrm rot="19620595">
              <a:off x="2439676" y="3051457"/>
              <a:ext cx="2226660" cy="368166"/>
            </a:xfrm>
            <a:prstGeom prst="rect">
              <a:avLst/>
            </a:prstGeom>
            <a:noFill/>
            <a:ln>
              <a:noFill/>
            </a:ln>
          </p:spPr>
          <p:txBody>
            <a:bodyPr spcFirstLastPara="1" wrap="square" lIns="91425" tIns="45700" rIns="91425" bIns="45700" anchor="t" anchorCtr="0">
              <a:noAutofit/>
            </a:bodyPr>
            <a:lstStyle/>
            <a:p>
              <a:pPr marL="0" marR="0" lvl="0" indent="0" algn="ctr" defTabSz="914367" rtl="0" eaLnBrk="1" fontAlgn="auto" latinLnBrk="0" hangingPunct="1">
                <a:lnSpc>
                  <a:spcPct val="115000"/>
                </a:lnSpc>
                <a:spcBef>
                  <a:spcPts val="0"/>
                </a:spcBef>
                <a:spcAft>
                  <a:spcPts val="0"/>
                </a:spcAft>
                <a:buClrTx/>
                <a:buSzTx/>
                <a:buFontTx/>
                <a:buNone/>
                <a:tabLst/>
                <a:defRPr/>
              </a:pPr>
              <a:r>
                <a:rPr kumimoji="0" lang="en" sz="1200" b="0" i="0" u="none" strike="noStrike" kern="1200" cap="none" spc="0" normalizeH="0" baseline="0" noProof="0">
                  <a:ln>
                    <a:noFill/>
                  </a:ln>
                  <a:solidFill>
                    <a:srgbClr val="000000"/>
                  </a:solidFill>
                  <a:effectLst/>
                  <a:uLnTx/>
                  <a:uFillTx/>
                  <a:latin typeface="Segoe UI"/>
                  <a:ea typeface="Lato"/>
                  <a:cs typeface="Lato"/>
                  <a:sym typeface="Lato"/>
                </a:rPr>
                <a:t>Listen &amp; Align</a:t>
              </a:r>
              <a:endParaRPr kumimoji="0" sz="1200" b="0" i="0" u="none" strike="noStrike" kern="1200" cap="none" spc="0" normalizeH="0" baseline="0" noProof="0">
                <a:ln>
                  <a:noFill/>
                </a:ln>
                <a:solidFill>
                  <a:srgbClr val="000000"/>
                </a:solidFill>
                <a:effectLst/>
                <a:uLnTx/>
                <a:uFillTx/>
                <a:latin typeface="Segoe UI"/>
                <a:ea typeface="Lato"/>
                <a:cs typeface="Lato"/>
                <a:sym typeface="Lato"/>
              </a:endParaRPr>
            </a:p>
          </p:txBody>
        </p:sp>
        <p:cxnSp>
          <p:nvCxnSpPr>
            <p:cNvPr id="70" name="Straight Connector 69">
              <a:extLst>
                <a:ext uri="{FF2B5EF4-FFF2-40B4-BE49-F238E27FC236}">
                  <a16:creationId xmlns:a16="http://schemas.microsoft.com/office/drawing/2014/main" id="{D90978E2-51D8-4F39-9BA1-66540F531A54}"/>
                </a:ext>
              </a:extLst>
            </p:cNvPr>
            <p:cNvCxnSpPr>
              <a:cxnSpLocks/>
            </p:cNvCxnSpPr>
            <p:nvPr/>
          </p:nvCxnSpPr>
          <p:spPr>
            <a:xfrm flipV="1">
              <a:off x="3340925" y="3121114"/>
              <a:ext cx="769484" cy="506563"/>
            </a:xfrm>
            <a:prstGeom prst="line">
              <a:avLst/>
            </a:prstGeom>
            <a:noFill/>
            <a:ln w="19050" cap="flat" cmpd="sng">
              <a:solidFill>
                <a:schemeClr val="accent3"/>
              </a:solidFill>
              <a:prstDash val="solid"/>
              <a:round/>
              <a:headEnd type="none" w="med" len="med"/>
              <a:tailEnd type="arrow" w="lg" len="med"/>
            </a:ln>
          </p:spPr>
        </p:cxnSp>
      </p:grpSp>
      <p:grpSp>
        <p:nvGrpSpPr>
          <p:cNvPr id="13" name="Group 12">
            <a:extLst>
              <a:ext uri="{FF2B5EF4-FFF2-40B4-BE49-F238E27FC236}">
                <a16:creationId xmlns:a16="http://schemas.microsoft.com/office/drawing/2014/main" id="{E365F6E4-2A35-8D43-A5EA-055D1220BA0E}"/>
              </a:ext>
            </a:extLst>
          </p:cNvPr>
          <p:cNvGrpSpPr/>
          <p:nvPr/>
        </p:nvGrpSpPr>
        <p:grpSpPr>
          <a:xfrm>
            <a:off x="3727076" y="1426494"/>
            <a:ext cx="6842740" cy="2676077"/>
            <a:chOff x="3987078" y="1484367"/>
            <a:chExt cx="6842740" cy="2676077"/>
          </a:xfrm>
        </p:grpSpPr>
        <p:grpSp>
          <p:nvGrpSpPr>
            <p:cNvPr id="11" name="Group 10">
              <a:extLst>
                <a:ext uri="{FF2B5EF4-FFF2-40B4-BE49-F238E27FC236}">
                  <a16:creationId xmlns:a16="http://schemas.microsoft.com/office/drawing/2014/main" id="{C517FF3B-EDA0-E648-88A1-4E7C97FD208B}"/>
                </a:ext>
              </a:extLst>
            </p:cNvPr>
            <p:cNvGrpSpPr/>
            <p:nvPr/>
          </p:nvGrpSpPr>
          <p:grpSpPr>
            <a:xfrm>
              <a:off x="3987078" y="1484367"/>
              <a:ext cx="6842740" cy="2676077"/>
              <a:chOff x="3987078" y="1484367"/>
              <a:chExt cx="6842740" cy="2676077"/>
            </a:xfrm>
          </p:grpSpPr>
          <p:grpSp>
            <p:nvGrpSpPr>
              <p:cNvPr id="9" name="Group 8">
                <a:extLst>
                  <a:ext uri="{FF2B5EF4-FFF2-40B4-BE49-F238E27FC236}">
                    <a16:creationId xmlns:a16="http://schemas.microsoft.com/office/drawing/2014/main" id="{7780B804-55AB-8D46-A3E1-07BCB1E84993}"/>
                  </a:ext>
                </a:extLst>
              </p:cNvPr>
              <p:cNvGrpSpPr/>
              <p:nvPr/>
            </p:nvGrpSpPr>
            <p:grpSpPr>
              <a:xfrm>
                <a:off x="3987078" y="1484367"/>
                <a:ext cx="6842740" cy="2676077"/>
                <a:chOff x="3987078" y="1484367"/>
                <a:chExt cx="6842740" cy="2676077"/>
              </a:xfrm>
            </p:grpSpPr>
            <p:sp>
              <p:nvSpPr>
                <p:cNvPr id="3" name="Google Shape;1908;p202">
                  <a:extLst>
                    <a:ext uri="{FF2B5EF4-FFF2-40B4-BE49-F238E27FC236}">
                      <a16:creationId xmlns:a16="http://schemas.microsoft.com/office/drawing/2014/main" id="{85F8433F-2187-4230-B17F-33B3FCE1ED6C}"/>
                    </a:ext>
                  </a:extLst>
                </p:cNvPr>
                <p:cNvSpPr txBox="1"/>
                <p:nvPr/>
              </p:nvSpPr>
              <p:spPr>
                <a:xfrm rot="19620595">
                  <a:off x="3987078" y="2120447"/>
                  <a:ext cx="2226660" cy="368166"/>
                </a:xfrm>
                <a:prstGeom prst="rect">
                  <a:avLst/>
                </a:prstGeom>
                <a:noFill/>
                <a:ln>
                  <a:noFill/>
                </a:ln>
              </p:spPr>
              <p:txBody>
                <a:bodyPr spcFirstLastPara="1" wrap="square" lIns="91425" tIns="45700" rIns="91425" bIns="45700" anchor="t" anchorCtr="0">
                  <a:noAutofit/>
                </a:bodyPr>
                <a:lstStyle/>
                <a:p>
                  <a:pPr marL="0" marR="0" lvl="0" indent="0" algn="ctr" defTabSz="914367" rtl="0" eaLnBrk="1" fontAlgn="auto" latinLnBrk="0" hangingPunct="1">
                    <a:lnSpc>
                      <a:spcPct val="115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Lato"/>
                      <a:cs typeface="Lato"/>
                      <a:sym typeface="Lato"/>
                    </a:rPr>
                    <a:t>Throttle</a:t>
                  </a:r>
                  <a:endParaRPr kumimoji="0" sz="1200" b="0" i="0" u="none" strike="noStrike" kern="1200" cap="none" spc="0" normalizeH="0" baseline="0" noProof="0">
                    <a:ln>
                      <a:noFill/>
                    </a:ln>
                    <a:solidFill>
                      <a:srgbClr val="FFFFFF"/>
                    </a:solidFill>
                    <a:effectLst/>
                    <a:uLnTx/>
                    <a:uFillTx/>
                    <a:latin typeface="Segoe UI"/>
                    <a:ea typeface="Lato"/>
                    <a:cs typeface="Lato"/>
                    <a:sym typeface="Lato"/>
                  </a:endParaRPr>
                </a:p>
              </p:txBody>
            </p:sp>
            <p:grpSp>
              <p:nvGrpSpPr>
                <p:cNvPr id="114" name="Google Shape;1774;p230">
                  <a:extLst>
                    <a:ext uri="{FF2B5EF4-FFF2-40B4-BE49-F238E27FC236}">
                      <a16:creationId xmlns:a16="http://schemas.microsoft.com/office/drawing/2014/main" id="{782459B3-CD2B-4FE8-B63E-FDD1411D1BD8}"/>
                    </a:ext>
                  </a:extLst>
                </p:cNvPr>
                <p:cNvGrpSpPr/>
                <p:nvPr/>
              </p:nvGrpSpPr>
              <p:grpSpPr>
                <a:xfrm>
                  <a:off x="7138012" y="1484367"/>
                  <a:ext cx="2175258" cy="2174812"/>
                  <a:chOff x="3183402" y="1176205"/>
                  <a:chExt cx="2793061" cy="2796964"/>
                </a:xfrm>
              </p:grpSpPr>
              <p:sp>
                <p:nvSpPr>
                  <p:cNvPr id="94" name="Google Shape;1775;p230">
                    <a:extLst>
                      <a:ext uri="{FF2B5EF4-FFF2-40B4-BE49-F238E27FC236}">
                        <a16:creationId xmlns:a16="http://schemas.microsoft.com/office/drawing/2014/main" id="{8B7EE0EB-1D8A-4AB1-9720-FE7428AFF8F3}"/>
                      </a:ext>
                    </a:extLst>
                  </p:cNvPr>
                  <p:cNvSpPr/>
                  <p:nvPr/>
                </p:nvSpPr>
                <p:spPr>
                  <a:xfrm rot="-4980021">
                    <a:off x="3204123" y="1186472"/>
                    <a:ext cx="2771960" cy="2771960"/>
                  </a:xfrm>
                  <a:prstGeom prst="blockArc">
                    <a:avLst>
                      <a:gd name="adj1" fmla="val 12602522"/>
                      <a:gd name="adj2" fmla="val 16867657"/>
                      <a:gd name="adj3" fmla="val 20844"/>
                    </a:avLst>
                  </a:prstGeom>
                  <a:solidFill>
                    <a:schemeClr val="accent3">
                      <a:lumMod val="40000"/>
                      <a:lumOff val="60000"/>
                    </a:schemeClr>
                  </a:solidFill>
                  <a:ln>
                    <a:noFill/>
                  </a:ln>
                </p:spPr>
                <p:txBody>
                  <a:bodyPr spcFirstLastPara="1" wrap="square" lIns="91425" tIns="91425" rIns="91425" bIns="91425" anchor="ctr" anchorCtr="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sz="1765" b="0" i="0" u="none" strike="noStrike" kern="1200" cap="none" spc="0" normalizeH="0" baseline="0" noProof="0">
                      <a:ln>
                        <a:noFill/>
                      </a:ln>
                      <a:solidFill>
                        <a:srgbClr val="FFFFFF"/>
                      </a:solidFill>
                      <a:effectLst/>
                      <a:uLnTx/>
                      <a:uFillTx/>
                      <a:latin typeface="Segoe UI"/>
                      <a:ea typeface="+mn-ea"/>
                      <a:cs typeface="+mn-cs"/>
                    </a:endParaRPr>
                  </a:p>
                </p:txBody>
              </p:sp>
              <p:sp>
                <p:nvSpPr>
                  <p:cNvPr id="95" name="Google Shape;1776;p230">
                    <a:extLst>
                      <a:ext uri="{FF2B5EF4-FFF2-40B4-BE49-F238E27FC236}">
                        <a16:creationId xmlns:a16="http://schemas.microsoft.com/office/drawing/2014/main" id="{815E5477-9F2E-445A-9AA2-A7B2F57A1CE4}"/>
                      </a:ext>
                    </a:extLst>
                  </p:cNvPr>
                  <p:cNvSpPr/>
                  <p:nvPr/>
                </p:nvSpPr>
                <p:spPr>
                  <a:xfrm rot="7920309">
                    <a:off x="3183402" y="1183149"/>
                    <a:ext cx="2777207" cy="2777207"/>
                  </a:xfrm>
                  <a:prstGeom prst="blockArc">
                    <a:avLst>
                      <a:gd name="adj1" fmla="val 12602522"/>
                      <a:gd name="adj2" fmla="val 16867657"/>
                      <a:gd name="adj3" fmla="val 20844"/>
                    </a:avLst>
                  </a:prstGeom>
                  <a:solidFill>
                    <a:schemeClr val="accent3"/>
                  </a:solidFill>
                  <a:ln>
                    <a:noFill/>
                  </a:ln>
                </p:spPr>
                <p:txBody>
                  <a:bodyPr spcFirstLastPara="1" wrap="square" lIns="91425" tIns="91425" rIns="91425" bIns="91425" anchor="ctr" anchorCtr="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sz="1765" b="0" i="0" u="none" strike="noStrike" kern="1200" cap="none" spc="0" normalizeH="0" baseline="0" noProof="0">
                      <a:ln>
                        <a:noFill/>
                      </a:ln>
                      <a:solidFill>
                        <a:srgbClr val="FFFFFF"/>
                      </a:solidFill>
                      <a:effectLst/>
                      <a:uLnTx/>
                      <a:uFillTx/>
                      <a:latin typeface="Segoe UI"/>
                      <a:ea typeface="+mn-ea"/>
                      <a:cs typeface="+mn-cs"/>
                    </a:endParaRPr>
                  </a:p>
                </p:txBody>
              </p:sp>
              <p:sp>
                <p:nvSpPr>
                  <p:cNvPr id="96" name="Google Shape;1777;p230">
                    <a:extLst>
                      <a:ext uri="{FF2B5EF4-FFF2-40B4-BE49-F238E27FC236}">
                        <a16:creationId xmlns:a16="http://schemas.microsoft.com/office/drawing/2014/main" id="{E5998F16-6442-4973-A4DA-7E6638BD8914}"/>
                      </a:ext>
                    </a:extLst>
                  </p:cNvPr>
                  <p:cNvSpPr/>
                  <p:nvPr/>
                </p:nvSpPr>
                <p:spPr>
                  <a:xfrm rot="3600063">
                    <a:off x="3186335" y="1195681"/>
                    <a:ext cx="2777488" cy="2777488"/>
                  </a:xfrm>
                  <a:prstGeom prst="blockArc">
                    <a:avLst>
                      <a:gd name="adj1" fmla="val 12602522"/>
                      <a:gd name="adj2" fmla="val 16867657"/>
                      <a:gd name="adj3" fmla="val 20844"/>
                    </a:avLst>
                  </a:prstGeom>
                  <a:solidFill>
                    <a:schemeClr val="accent3">
                      <a:lumMod val="75000"/>
                    </a:schemeClr>
                  </a:solidFill>
                  <a:ln>
                    <a:noFill/>
                  </a:ln>
                </p:spPr>
                <p:txBody>
                  <a:bodyPr spcFirstLastPara="1" wrap="square" lIns="91425" tIns="91425" rIns="91425" bIns="91425" anchor="ctr" anchorCtr="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sz="1765" b="0" i="0" u="none" strike="noStrike" kern="1200" cap="none" spc="0" normalizeH="0" baseline="0" noProof="0">
                      <a:ln>
                        <a:noFill/>
                      </a:ln>
                      <a:solidFill>
                        <a:srgbClr val="FFFFFF"/>
                      </a:solidFill>
                      <a:effectLst/>
                      <a:uLnTx/>
                      <a:uFillTx/>
                      <a:latin typeface="Segoe UI"/>
                      <a:ea typeface="+mn-ea"/>
                      <a:cs typeface="+mn-cs"/>
                    </a:endParaRPr>
                  </a:p>
                </p:txBody>
              </p:sp>
              <p:sp>
                <p:nvSpPr>
                  <p:cNvPr id="97" name="Google Shape;1778;p230">
                    <a:extLst>
                      <a:ext uri="{FF2B5EF4-FFF2-40B4-BE49-F238E27FC236}">
                        <a16:creationId xmlns:a16="http://schemas.microsoft.com/office/drawing/2014/main" id="{FAFFE523-0BCB-4CA5-9AE2-F51145500FAF}"/>
                      </a:ext>
                    </a:extLst>
                  </p:cNvPr>
                  <p:cNvSpPr/>
                  <p:nvPr/>
                </p:nvSpPr>
                <p:spPr>
                  <a:xfrm rot="4024705">
                    <a:off x="5326681" y="1940898"/>
                    <a:ext cx="578477" cy="579147"/>
                  </a:xfrm>
                  <a:prstGeom prst="pie">
                    <a:avLst>
                      <a:gd name="adj1" fmla="val 6190354"/>
                      <a:gd name="adj2" fmla="val 14996165"/>
                    </a:avLst>
                  </a:prstGeom>
                  <a:solidFill>
                    <a:schemeClr val="accent3"/>
                  </a:solidFill>
                  <a:ln>
                    <a:noFill/>
                  </a:ln>
                  <a:effectLst>
                    <a:outerShdw blurRad="142875" algn="bl" rotWithShape="0">
                      <a:srgbClr val="000000">
                        <a:alpha val="43000"/>
                      </a:srgbClr>
                    </a:outerShdw>
                  </a:effectLst>
                </p:spPr>
                <p:txBody>
                  <a:bodyPr spcFirstLastPara="1" wrap="square" lIns="91425" tIns="91425" rIns="91425" bIns="91425" anchor="ctr" anchorCtr="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sz="1765" b="0" i="0" u="none" strike="noStrike" kern="1200" cap="none" spc="0" normalizeH="0" baseline="0" noProof="0">
                      <a:ln>
                        <a:noFill/>
                      </a:ln>
                      <a:solidFill>
                        <a:srgbClr val="FFFFFF"/>
                      </a:solidFill>
                      <a:effectLst/>
                      <a:uLnTx/>
                      <a:uFillTx/>
                      <a:latin typeface="Segoe UI"/>
                      <a:ea typeface="+mn-ea"/>
                      <a:cs typeface="+mn-cs"/>
                    </a:endParaRPr>
                  </a:p>
                </p:txBody>
              </p:sp>
              <p:sp>
                <p:nvSpPr>
                  <p:cNvPr id="98" name="Google Shape;1779;p230">
                    <a:extLst>
                      <a:ext uri="{FF2B5EF4-FFF2-40B4-BE49-F238E27FC236}">
                        <a16:creationId xmlns:a16="http://schemas.microsoft.com/office/drawing/2014/main" id="{800DED7D-B628-4F0B-9CC1-2C32DD70262D}"/>
                      </a:ext>
                    </a:extLst>
                  </p:cNvPr>
                  <p:cNvSpPr/>
                  <p:nvPr/>
                </p:nvSpPr>
                <p:spPr>
                  <a:xfrm rot="-6816027">
                    <a:off x="5326729" y="1940918"/>
                    <a:ext cx="578485" cy="579035"/>
                  </a:xfrm>
                  <a:prstGeom prst="pie">
                    <a:avLst>
                      <a:gd name="adj1" fmla="val 4028252"/>
                      <a:gd name="adj2" fmla="val 17183677"/>
                    </a:avLst>
                  </a:prstGeom>
                  <a:solidFill>
                    <a:schemeClr val="accent3"/>
                  </a:solidFill>
                  <a:ln>
                    <a:noFill/>
                  </a:ln>
                </p:spPr>
                <p:txBody>
                  <a:bodyPr spcFirstLastPara="1" wrap="square" lIns="91425" tIns="91425" rIns="91425" bIns="91425" anchor="ctr" anchorCtr="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sz="1765" b="0" i="0" u="none" strike="noStrike" kern="1200" cap="none" spc="0" normalizeH="0" baseline="0" noProof="0">
                      <a:ln>
                        <a:noFill/>
                      </a:ln>
                      <a:solidFill>
                        <a:srgbClr val="FFFFFF"/>
                      </a:solidFill>
                      <a:effectLst/>
                      <a:uLnTx/>
                      <a:uFillTx/>
                      <a:latin typeface="Segoe UI"/>
                      <a:ea typeface="+mn-ea"/>
                      <a:cs typeface="+mn-cs"/>
                    </a:endParaRPr>
                  </a:p>
                </p:txBody>
              </p:sp>
              <p:sp>
                <p:nvSpPr>
                  <p:cNvPr id="99" name="Google Shape;1780;p230">
                    <a:extLst>
                      <a:ext uri="{FF2B5EF4-FFF2-40B4-BE49-F238E27FC236}">
                        <a16:creationId xmlns:a16="http://schemas.microsoft.com/office/drawing/2014/main" id="{A8C924AB-CC26-4D5B-B730-C34899F3EC37}"/>
                      </a:ext>
                    </a:extLst>
                  </p:cNvPr>
                  <p:cNvSpPr/>
                  <p:nvPr/>
                </p:nvSpPr>
                <p:spPr>
                  <a:xfrm rot="-9359762">
                    <a:off x="3193941" y="1176205"/>
                    <a:ext cx="2777287" cy="2777287"/>
                  </a:xfrm>
                  <a:prstGeom prst="blockArc">
                    <a:avLst>
                      <a:gd name="adj1" fmla="val 12602522"/>
                      <a:gd name="adj2" fmla="val 16867657"/>
                      <a:gd name="adj3" fmla="val 20844"/>
                    </a:avLst>
                  </a:prstGeom>
                  <a:solidFill>
                    <a:schemeClr val="accent3">
                      <a:lumMod val="60000"/>
                      <a:lumOff val="40000"/>
                    </a:schemeClr>
                  </a:solidFill>
                  <a:ln>
                    <a:noFill/>
                  </a:ln>
                </p:spPr>
                <p:txBody>
                  <a:bodyPr spcFirstLastPara="1" wrap="square" lIns="91425" tIns="91425" rIns="91425" bIns="91425" anchor="ctr" anchorCtr="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0" name="Google Shape;1781;p230">
                    <a:extLst>
                      <a:ext uri="{FF2B5EF4-FFF2-40B4-BE49-F238E27FC236}">
                        <a16:creationId xmlns:a16="http://schemas.microsoft.com/office/drawing/2014/main" id="{0C31D00C-CA22-47DA-A4DC-138783E82513}"/>
                      </a:ext>
                    </a:extLst>
                  </p:cNvPr>
                  <p:cNvSpPr/>
                  <p:nvPr/>
                </p:nvSpPr>
                <p:spPr>
                  <a:xfrm rot="-8936366">
                    <a:off x="3659126" y="3173505"/>
                    <a:ext cx="578551" cy="578963"/>
                  </a:xfrm>
                  <a:prstGeom prst="pie">
                    <a:avLst>
                      <a:gd name="adj1" fmla="val 6190354"/>
                      <a:gd name="adj2" fmla="val 14996165"/>
                    </a:avLst>
                  </a:prstGeom>
                  <a:solidFill>
                    <a:schemeClr val="accent3">
                      <a:lumMod val="40000"/>
                      <a:lumOff val="60000"/>
                    </a:schemeClr>
                  </a:solidFill>
                  <a:ln>
                    <a:noFill/>
                  </a:ln>
                  <a:effectLst>
                    <a:outerShdw blurRad="142875" algn="bl" rotWithShape="0">
                      <a:srgbClr val="000000">
                        <a:alpha val="43000"/>
                      </a:srgbClr>
                    </a:outerShdw>
                  </a:effectLst>
                </p:spPr>
                <p:txBody>
                  <a:bodyPr spcFirstLastPara="1" wrap="square" lIns="91425" tIns="91425" rIns="91425" bIns="91425" anchor="ctr" anchorCtr="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1" name="Google Shape;1782;p230">
                    <a:extLst>
                      <a:ext uri="{FF2B5EF4-FFF2-40B4-BE49-F238E27FC236}">
                        <a16:creationId xmlns:a16="http://schemas.microsoft.com/office/drawing/2014/main" id="{5870B56A-E353-4944-8A65-E308DAAB8A2B}"/>
                      </a:ext>
                    </a:extLst>
                  </p:cNvPr>
                  <p:cNvSpPr/>
                  <p:nvPr/>
                </p:nvSpPr>
                <p:spPr>
                  <a:xfrm rot="1824498">
                    <a:off x="3659375" y="3173497"/>
                    <a:ext cx="578475" cy="578885"/>
                  </a:xfrm>
                  <a:prstGeom prst="pie">
                    <a:avLst>
                      <a:gd name="adj1" fmla="val 4028252"/>
                      <a:gd name="adj2" fmla="val 17183677"/>
                    </a:avLst>
                  </a:prstGeom>
                  <a:solidFill>
                    <a:schemeClr val="accent3">
                      <a:lumMod val="40000"/>
                      <a:lumOff val="60000"/>
                    </a:schemeClr>
                  </a:solidFill>
                  <a:ln>
                    <a:noFill/>
                  </a:ln>
                </p:spPr>
                <p:txBody>
                  <a:bodyPr spcFirstLastPara="1" wrap="square" lIns="91425" tIns="91425" rIns="91425" bIns="91425" anchor="ctr" anchorCtr="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2" name="Google Shape;1783;p230">
                    <a:extLst>
                      <a:ext uri="{FF2B5EF4-FFF2-40B4-BE49-F238E27FC236}">
                        <a16:creationId xmlns:a16="http://schemas.microsoft.com/office/drawing/2014/main" id="{774453CF-99F9-4C9E-985C-1DECEF2CD7D8}"/>
                      </a:ext>
                    </a:extLst>
                  </p:cNvPr>
                  <p:cNvSpPr/>
                  <p:nvPr/>
                </p:nvSpPr>
                <p:spPr>
                  <a:xfrm rot="-600092">
                    <a:off x="3198852" y="1195456"/>
                    <a:ext cx="2777611" cy="2777611"/>
                  </a:xfrm>
                  <a:prstGeom prst="blockArc">
                    <a:avLst>
                      <a:gd name="adj1" fmla="val 12513247"/>
                      <a:gd name="adj2" fmla="val 16867657"/>
                      <a:gd name="adj3" fmla="val 20844"/>
                    </a:avLst>
                  </a:prstGeom>
                  <a:solidFill>
                    <a:schemeClr val="accent3">
                      <a:lumMod val="50000"/>
                    </a:schemeClr>
                  </a:solidFill>
                  <a:ln>
                    <a:noFill/>
                  </a:ln>
                </p:spPr>
                <p:txBody>
                  <a:bodyPr spcFirstLastPara="1" wrap="square" lIns="91425" tIns="91425" rIns="91425" bIns="91425" anchor="ctr" anchorCtr="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3" name="Google Shape;1784;p230">
                    <a:extLst>
                      <a:ext uri="{FF2B5EF4-FFF2-40B4-BE49-F238E27FC236}">
                        <a16:creationId xmlns:a16="http://schemas.microsoft.com/office/drawing/2014/main" id="{EA57FA30-39F3-464D-AF0E-6D79DEF596D3}"/>
                      </a:ext>
                    </a:extLst>
                  </p:cNvPr>
                  <p:cNvSpPr/>
                  <p:nvPr/>
                </p:nvSpPr>
                <p:spPr>
                  <a:xfrm rot="-176551">
                    <a:off x="4312105" y="1195442"/>
                    <a:ext cx="578563" cy="579162"/>
                  </a:xfrm>
                  <a:prstGeom prst="pie">
                    <a:avLst>
                      <a:gd name="adj1" fmla="val 6190354"/>
                      <a:gd name="adj2" fmla="val 14996165"/>
                    </a:avLst>
                  </a:prstGeom>
                  <a:solidFill>
                    <a:schemeClr val="accent3">
                      <a:lumMod val="75000"/>
                    </a:schemeClr>
                  </a:solidFill>
                  <a:ln>
                    <a:noFill/>
                  </a:ln>
                  <a:effectLst>
                    <a:outerShdw blurRad="142875" algn="bl" rotWithShape="0">
                      <a:srgbClr val="000000">
                        <a:alpha val="43000"/>
                      </a:srgbClr>
                    </a:outerShdw>
                  </a:effectLst>
                </p:spPr>
                <p:txBody>
                  <a:bodyPr spcFirstLastPara="1" wrap="square" lIns="91425" tIns="91425" rIns="91425" bIns="91425" anchor="ctr" anchorCtr="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4" name="Google Shape;1785;p230">
                    <a:extLst>
                      <a:ext uri="{FF2B5EF4-FFF2-40B4-BE49-F238E27FC236}">
                        <a16:creationId xmlns:a16="http://schemas.microsoft.com/office/drawing/2014/main" id="{F5CB99EF-8388-45D0-8DF9-94A2EBF0C3F2}"/>
                      </a:ext>
                    </a:extLst>
                  </p:cNvPr>
                  <p:cNvSpPr/>
                  <p:nvPr/>
                </p:nvSpPr>
                <p:spPr>
                  <a:xfrm rot="10584085">
                    <a:off x="4312088" y="1195622"/>
                    <a:ext cx="578340" cy="578939"/>
                  </a:xfrm>
                  <a:prstGeom prst="pie">
                    <a:avLst>
                      <a:gd name="adj1" fmla="val 4028252"/>
                      <a:gd name="adj2" fmla="val 17183677"/>
                    </a:avLst>
                  </a:prstGeom>
                  <a:solidFill>
                    <a:schemeClr val="accent3">
                      <a:lumMod val="75000"/>
                    </a:schemeClr>
                  </a:solidFill>
                  <a:ln>
                    <a:noFill/>
                  </a:ln>
                </p:spPr>
                <p:txBody>
                  <a:bodyPr spcFirstLastPara="1" wrap="square" lIns="91425" tIns="91425" rIns="91425" bIns="91425" anchor="ctr" anchorCtr="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5" name="Google Shape;1786;p230">
                    <a:extLst>
                      <a:ext uri="{FF2B5EF4-FFF2-40B4-BE49-F238E27FC236}">
                        <a16:creationId xmlns:a16="http://schemas.microsoft.com/office/drawing/2014/main" id="{EAEB1115-8CC8-4194-9C32-E4E2DF27ECA4}"/>
                      </a:ext>
                    </a:extLst>
                  </p:cNvPr>
                  <p:cNvSpPr/>
                  <p:nvPr/>
                </p:nvSpPr>
                <p:spPr>
                  <a:xfrm rot="8344778">
                    <a:off x="4940929" y="3162886"/>
                    <a:ext cx="578465" cy="578888"/>
                  </a:xfrm>
                  <a:prstGeom prst="pie">
                    <a:avLst>
                      <a:gd name="adj1" fmla="val 6190354"/>
                      <a:gd name="adj2" fmla="val 14996165"/>
                    </a:avLst>
                  </a:prstGeom>
                  <a:solidFill>
                    <a:schemeClr val="accent3">
                      <a:lumMod val="60000"/>
                      <a:lumOff val="40000"/>
                    </a:schemeClr>
                  </a:solidFill>
                  <a:ln>
                    <a:noFill/>
                  </a:ln>
                  <a:effectLst>
                    <a:outerShdw blurRad="142875" algn="bl" rotWithShape="0">
                      <a:srgbClr val="000000">
                        <a:alpha val="43000"/>
                      </a:srgbClr>
                    </a:outerShdw>
                  </a:effectLst>
                </p:spPr>
                <p:txBody>
                  <a:bodyPr spcFirstLastPara="1" wrap="square" lIns="91425" tIns="91425" rIns="91425" bIns="91425" anchor="ctr" anchorCtr="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6" name="Google Shape;1787;p230">
                    <a:extLst>
                      <a:ext uri="{FF2B5EF4-FFF2-40B4-BE49-F238E27FC236}">
                        <a16:creationId xmlns:a16="http://schemas.microsoft.com/office/drawing/2014/main" id="{8B13FD9A-77BD-40D5-8570-0029BC11D5A9}"/>
                      </a:ext>
                    </a:extLst>
                  </p:cNvPr>
                  <p:cNvSpPr/>
                  <p:nvPr/>
                </p:nvSpPr>
                <p:spPr>
                  <a:xfrm rot="-2495643">
                    <a:off x="4941000" y="3162728"/>
                    <a:ext cx="578445" cy="579093"/>
                  </a:xfrm>
                  <a:prstGeom prst="pie">
                    <a:avLst>
                      <a:gd name="adj1" fmla="val 4028252"/>
                      <a:gd name="adj2" fmla="val 17183677"/>
                    </a:avLst>
                  </a:prstGeom>
                  <a:solidFill>
                    <a:schemeClr val="accent3">
                      <a:lumMod val="60000"/>
                      <a:lumOff val="40000"/>
                    </a:schemeClr>
                  </a:solidFill>
                  <a:ln>
                    <a:noFill/>
                  </a:ln>
                </p:spPr>
                <p:txBody>
                  <a:bodyPr spcFirstLastPara="1" wrap="square" lIns="91425" tIns="91425" rIns="91425" bIns="91425" anchor="ctr" anchorCtr="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7" name="Google Shape;1788;p230">
                    <a:extLst>
                      <a:ext uri="{FF2B5EF4-FFF2-40B4-BE49-F238E27FC236}">
                        <a16:creationId xmlns:a16="http://schemas.microsoft.com/office/drawing/2014/main" id="{0635A938-76F5-48BE-9AE1-0187081007FD}"/>
                      </a:ext>
                    </a:extLst>
                  </p:cNvPr>
                  <p:cNvSpPr/>
                  <p:nvPr/>
                </p:nvSpPr>
                <p:spPr>
                  <a:xfrm rot="-4556960">
                    <a:off x="3257335" y="1939059"/>
                    <a:ext cx="578302" cy="578957"/>
                  </a:xfrm>
                  <a:prstGeom prst="pie">
                    <a:avLst>
                      <a:gd name="adj1" fmla="val 6190354"/>
                      <a:gd name="adj2" fmla="val 14996165"/>
                    </a:avLst>
                  </a:prstGeom>
                  <a:solidFill>
                    <a:schemeClr val="accent3">
                      <a:lumMod val="50000"/>
                    </a:schemeClr>
                  </a:solidFill>
                  <a:ln>
                    <a:noFill/>
                  </a:ln>
                  <a:effectLst>
                    <a:outerShdw blurRad="142875" algn="bl" rotWithShape="0">
                      <a:srgbClr val="000000">
                        <a:alpha val="43000"/>
                      </a:srgbClr>
                    </a:outerShdw>
                  </a:effectLst>
                </p:spPr>
                <p:txBody>
                  <a:bodyPr spcFirstLastPara="1" wrap="square" lIns="91425" tIns="91425" rIns="91425" bIns="91425" anchor="ctr" anchorCtr="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8" name="Google Shape;1789;p230">
                    <a:extLst>
                      <a:ext uri="{FF2B5EF4-FFF2-40B4-BE49-F238E27FC236}">
                        <a16:creationId xmlns:a16="http://schemas.microsoft.com/office/drawing/2014/main" id="{3F5E9154-55D6-4729-873D-A6EC2937BFB9}"/>
                      </a:ext>
                    </a:extLst>
                  </p:cNvPr>
                  <p:cNvSpPr/>
                  <p:nvPr/>
                </p:nvSpPr>
                <p:spPr>
                  <a:xfrm rot="6204541">
                    <a:off x="3257468" y="1938977"/>
                    <a:ext cx="578264" cy="578917"/>
                  </a:xfrm>
                  <a:prstGeom prst="pie">
                    <a:avLst>
                      <a:gd name="adj1" fmla="val 4028252"/>
                      <a:gd name="adj2" fmla="val 17183677"/>
                    </a:avLst>
                  </a:prstGeom>
                  <a:solidFill>
                    <a:schemeClr val="accent3">
                      <a:lumMod val="50000"/>
                    </a:schemeClr>
                  </a:solidFill>
                  <a:ln>
                    <a:noFill/>
                  </a:ln>
                </p:spPr>
                <p:txBody>
                  <a:bodyPr spcFirstLastPara="1" wrap="square" lIns="91425" tIns="91425" rIns="91425" bIns="91425" anchor="ctr" anchorCtr="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9" name="Google Shape;1790;p230">
                    <a:extLst>
                      <a:ext uri="{FF2B5EF4-FFF2-40B4-BE49-F238E27FC236}">
                        <a16:creationId xmlns:a16="http://schemas.microsoft.com/office/drawing/2014/main" id="{FBA5C981-B9E3-40ED-9B79-B67BFD86809C}"/>
                      </a:ext>
                    </a:extLst>
                  </p:cNvPr>
                  <p:cNvSpPr txBox="1"/>
                  <p:nvPr/>
                </p:nvSpPr>
                <p:spPr>
                  <a:xfrm>
                    <a:off x="4341900" y="1271896"/>
                    <a:ext cx="507900" cy="266100"/>
                  </a:xfrm>
                  <a:prstGeom prst="rect">
                    <a:avLst/>
                  </a:prstGeom>
                  <a:noFill/>
                  <a:ln>
                    <a:noFill/>
                  </a:ln>
                </p:spPr>
                <p:txBody>
                  <a:bodyPr spcFirstLastPara="1" wrap="square" lIns="91425" tIns="91425" rIns="91425" bIns="91425" anchor="t" anchorCtr="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 sz="1000" b="1" i="0" u="none" strike="noStrike" kern="1200" cap="none" spc="0" normalizeH="0" baseline="0" noProof="0">
                        <a:ln>
                          <a:noFill/>
                        </a:ln>
                        <a:solidFill>
                          <a:srgbClr val="FFFFFF"/>
                        </a:solidFill>
                        <a:effectLst/>
                        <a:uLnTx/>
                        <a:uFillTx/>
                        <a:latin typeface="Segoe UI"/>
                        <a:ea typeface="Roboto"/>
                        <a:cs typeface="Roboto"/>
                        <a:sym typeface="Roboto"/>
                      </a:rPr>
                      <a:t>05</a:t>
                    </a:r>
                    <a:endParaRPr kumimoji="0" sz="1000" b="1" i="0" u="none" strike="noStrike" kern="1200" cap="none" spc="0" normalizeH="0" baseline="0" noProof="0">
                      <a:ln>
                        <a:noFill/>
                      </a:ln>
                      <a:solidFill>
                        <a:srgbClr val="FFFFFF"/>
                      </a:solidFill>
                      <a:effectLst/>
                      <a:uLnTx/>
                      <a:uFillTx/>
                      <a:latin typeface="Segoe UI"/>
                      <a:ea typeface="Roboto"/>
                      <a:cs typeface="Roboto"/>
                      <a:sym typeface="Roboto"/>
                    </a:endParaRPr>
                  </a:p>
                </p:txBody>
              </p:sp>
              <p:sp>
                <p:nvSpPr>
                  <p:cNvPr id="110" name="Google Shape;1791;p230">
                    <a:extLst>
                      <a:ext uri="{FF2B5EF4-FFF2-40B4-BE49-F238E27FC236}">
                        <a16:creationId xmlns:a16="http://schemas.microsoft.com/office/drawing/2014/main" id="{42402C39-9D8C-4115-96E4-7C758DF683FD}"/>
                      </a:ext>
                    </a:extLst>
                  </p:cNvPr>
                  <p:cNvSpPr txBox="1"/>
                  <p:nvPr/>
                </p:nvSpPr>
                <p:spPr>
                  <a:xfrm>
                    <a:off x="3274219" y="2018364"/>
                    <a:ext cx="507900" cy="266100"/>
                  </a:xfrm>
                  <a:prstGeom prst="rect">
                    <a:avLst/>
                  </a:prstGeom>
                  <a:noFill/>
                  <a:ln>
                    <a:noFill/>
                  </a:ln>
                </p:spPr>
                <p:txBody>
                  <a:bodyPr spcFirstLastPara="1" wrap="square" lIns="91425" tIns="91425" rIns="91425" bIns="91425" anchor="t" anchorCtr="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 sz="1000" b="1" i="0" u="none" strike="noStrike" kern="1200" cap="none" spc="0" normalizeH="0" baseline="0" noProof="0">
                        <a:ln>
                          <a:noFill/>
                        </a:ln>
                        <a:solidFill>
                          <a:srgbClr val="FFFFFF"/>
                        </a:solidFill>
                        <a:effectLst/>
                        <a:uLnTx/>
                        <a:uFillTx/>
                        <a:latin typeface="Segoe UI"/>
                        <a:ea typeface="Roboto"/>
                        <a:cs typeface="Roboto"/>
                        <a:sym typeface="Roboto"/>
                      </a:rPr>
                      <a:t>01</a:t>
                    </a:r>
                    <a:endParaRPr kumimoji="0" sz="1000" b="1" i="0" u="none" strike="noStrike" kern="1200" cap="none" spc="0" normalizeH="0" baseline="0" noProof="0">
                      <a:ln>
                        <a:noFill/>
                      </a:ln>
                      <a:solidFill>
                        <a:srgbClr val="FFFFFF"/>
                      </a:solidFill>
                      <a:effectLst/>
                      <a:uLnTx/>
                      <a:uFillTx/>
                      <a:latin typeface="Segoe UI"/>
                      <a:ea typeface="Roboto"/>
                      <a:cs typeface="Roboto"/>
                      <a:sym typeface="Roboto"/>
                    </a:endParaRPr>
                  </a:p>
                </p:txBody>
              </p:sp>
              <p:sp>
                <p:nvSpPr>
                  <p:cNvPr id="111" name="Google Shape;1792;p230">
                    <a:extLst>
                      <a:ext uri="{FF2B5EF4-FFF2-40B4-BE49-F238E27FC236}">
                        <a16:creationId xmlns:a16="http://schemas.microsoft.com/office/drawing/2014/main" id="{28BA688D-B9BB-4F10-A0E4-BC56E9DEEFCC}"/>
                      </a:ext>
                    </a:extLst>
                  </p:cNvPr>
                  <p:cNvSpPr txBox="1"/>
                  <p:nvPr/>
                </p:nvSpPr>
                <p:spPr>
                  <a:xfrm>
                    <a:off x="3685317" y="3247321"/>
                    <a:ext cx="507900" cy="266100"/>
                  </a:xfrm>
                  <a:prstGeom prst="rect">
                    <a:avLst/>
                  </a:prstGeom>
                  <a:noFill/>
                  <a:ln>
                    <a:noFill/>
                  </a:ln>
                </p:spPr>
                <p:txBody>
                  <a:bodyPr spcFirstLastPara="1" wrap="square" lIns="91425" tIns="91425" rIns="91425" bIns="91425" anchor="t" anchorCtr="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 sz="1000" b="1" i="0" u="none" strike="noStrike" kern="1200" cap="none" spc="0" normalizeH="0" baseline="0" noProof="0">
                        <a:ln>
                          <a:noFill/>
                        </a:ln>
                        <a:solidFill>
                          <a:srgbClr val="FFFFFF"/>
                        </a:solidFill>
                        <a:effectLst/>
                        <a:uLnTx/>
                        <a:uFillTx/>
                        <a:latin typeface="Segoe UI"/>
                        <a:ea typeface="Roboto"/>
                        <a:cs typeface="Roboto"/>
                        <a:sym typeface="Roboto"/>
                      </a:rPr>
                      <a:t>02</a:t>
                    </a:r>
                    <a:endParaRPr kumimoji="0" sz="1000" b="1" i="0" u="none" strike="noStrike" kern="1200" cap="none" spc="0" normalizeH="0" baseline="0" noProof="0">
                      <a:ln>
                        <a:noFill/>
                      </a:ln>
                      <a:solidFill>
                        <a:srgbClr val="FFFFFF"/>
                      </a:solidFill>
                      <a:effectLst/>
                      <a:uLnTx/>
                      <a:uFillTx/>
                      <a:latin typeface="Segoe UI"/>
                      <a:ea typeface="Roboto"/>
                      <a:cs typeface="Roboto"/>
                      <a:sym typeface="Roboto"/>
                    </a:endParaRPr>
                  </a:p>
                </p:txBody>
              </p:sp>
              <p:sp>
                <p:nvSpPr>
                  <p:cNvPr id="112" name="Google Shape;1793;p230">
                    <a:extLst>
                      <a:ext uri="{FF2B5EF4-FFF2-40B4-BE49-F238E27FC236}">
                        <a16:creationId xmlns:a16="http://schemas.microsoft.com/office/drawing/2014/main" id="{BF3F8E67-E718-48A0-B957-FB7F4ADDD248}"/>
                      </a:ext>
                    </a:extLst>
                  </p:cNvPr>
                  <p:cNvSpPr txBox="1"/>
                  <p:nvPr/>
                </p:nvSpPr>
                <p:spPr>
                  <a:xfrm>
                    <a:off x="4955323" y="3247321"/>
                    <a:ext cx="507900" cy="266100"/>
                  </a:xfrm>
                  <a:prstGeom prst="rect">
                    <a:avLst/>
                  </a:prstGeom>
                  <a:noFill/>
                  <a:ln>
                    <a:noFill/>
                  </a:ln>
                </p:spPr>
                <p:txBody>
                  <a:bodyPr spcFirstLastPara="1" wrap="square" lIns="91425" tIns="91425" rIns="91425" bIns="91425" anchor="t" anchorCtr="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 sz="1000" b="1" i="0" u="none" strike="noStrike" kern="1200" cap="none" spc="0" normalizeH="0" baseline="0" noProof="0">
                        <a:ln>
                          <a:noFill/>
                        </a:ln>
                        <a:solidFill>
                          <a:srgbClr val="FFFFFF"/>
                        </a:solidFill>
                        <a:effectLst/>
                        <a:uLnTx/>
                        <a:uFillTx/>
                        <a:latin typeface="Segoe UI"/>
                        <a:ea typeface="Roboto"/>
                        <a:cs typeface="Roboto"/>
                        <a:sym typeface="Roboto"/>
                      </a:rPr>
                      <a:t>03</a:t>
                    </a:r>
                    <a:endParaRPr kumimoji="0" sz="1000" b="1" i="0" u="none" strike="noStrike" kern="1200" cap="none" spc="0" normalizeH="0" baseline="0" noProof="0">
                      <a:ln>
                        <a:noFill/>
                      </a:ln>
                      <a:solidFill>
                        <a:srgbClr val="FFFFFF"/>
                      </a:solidFill>
                      <a:effectLst/>
                      <a:uLnTx/>
                      <a:uFillTx/>
                      <a:latin typeface="Segoe UI"/>
                      <a:ea typeface="Roboto"/>
                      <a:cs typeface="Roboto"/>
                      <a:sym typeface="Roboto"/>
                    </a:endParaRPr>
                  </a:p>
                </p:txBody>
              </p:sp>
              <p:sp>
                <p:nvSpPr>
                  <p:cNvPr id="113" name="Google Shape;1794;p230">
                    <a:extLst>
                      <a:ext uri="{FF2B5EF4-FFF2-40B4-BE49-F238E27FC236}">
                        <a16:creationId xmlns:a16="http://schemas.microsoft.com/office/drawing/2014/main" id="{17FD3685-F6F3-4317-82A3-32CE47086BA5}"/>
                      </a:ext>
                    </a:extLst>
                  </p:cNvPr>
                  <p:cNvSpPr txBox="1"/>
                  <p:nvPr/>
                </p:nvSpPr>
                <p:spPr>
                  <a:xfrm>
                    <a:off x="5364737" y="2018364"/>
                    <a:ext cx="507900" cy="266100"/>
                  </a:xfrm>
                  <a:prstGeom prst="rect">
                    <a:avLst/>
                  </a:prstGeom>
                  <a:noFill/>
                  <a:ln>
                    <a:noFill/>
                  </a:ln>
                </p:spPr>
                <p:txBody>
                  <a:bodyPr spcFirstLastPara="1" wrap="square" lIns="91425" tIns="91425" rIns="91425" bIns="91425" anchor="t" anchorCtr="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 sz="1000" b="1" i="0" u="none" strike="noStrike" kern="1200" cap="none" spc="0" normalizeH="0" baseline="0" noProof="0">
                        <a:ln>
                          <a:noFill/>
                        </a:ln>
                        <a:solidFill>
                          <a:srgbClr val="FFFFFF"/>
                        </a:solidFill>
                        <a:effectLst/>
                        <a:uLnTx/>
                        <a:uFillTx/>
                        <a:latin typeface="Segoe UI"/>
                        <a:ea typeface="Roboto"/>
                        <a:cs typeface="Roboto"/>
                        <a:sym typeface="Roboto"/>
                      </a:rPr>
                      <a:t>04</a:t>
                    </a:r>
                    <a:endParaRPr kumimoji="0" sz="1000" b="1" i="0" u="none" strike="noStrike" kern="1200" cap="none" spc="0" normalizeH="0" baseline="0" noProof="0">
                      <a:ln>
                        <a:noFill/>
                      </a:ln>
                      <a:solidFill>
                        <a:srgbClr val="FFFFFF"/>
                      </a:solidFill>
                      <a:effectLst/>
                      <a:uLnTx/>
                      <a:uFillTx/>
                      <a:latin typeface="Segoe UI"/>
                      <a:ea typeface="Roboto"/>
                      <a:cs typeface="Roboto"/>
                      <a:sym typeface="Roboto"/>
                    </a:endParaRPr>
                  </a:p>
                </p:txBody>
              </p:sp>
            </p:grpSp>
            <p:cxnSp>
              <p:nvCxnSpPr>
                <p:cNvPr id="72" name="Straight Connector 71">
                  <a:extLst>
                    <a:ext uri="{FF2B5EF4-FFF2-40B4-BE49-F238E27FC236}">
                      <a16:creationId xmlns:a16="http://schemas.microsoft.com/office/drawing/2014/main" id="{2AE5339D-4611-435A-BEED-A3174B632318}"/>
                    </a:ext>
                  </a:extLst>
                </p:cNvPr>
                <p:cNvCxnSpPr>
                  <a:cxnSpLocks/>
                </p:cNvCxnSpPr>
                <p:nvPr/>
              </p:nvCxnSpPr>
              <p:spPr>
                <a:xfrm flipV="1">
                  <a:off x="4879793" y="2167432"/>
                  <a:ext cx="769484" cy="506563"/>
                </a:xfrm>
                <a:prstGeom prst="line">
                  <a:avLst/>
                </a:prstGeom>
                <a:noFill/>
                <a:ln w="19050" cap="flat" cmpd="sng">
                  <a:solidFill>
                    <a:schemeClr val="accent3"/>
                  </a:solidFill>
                  <a:prstDash val="solid"/>
                  <a:round/>
                  <a:headEnd type="none" w="med" len="med"/>
                  <a:tailEnd type="arrow" w="lg" len="med"/>
                </a:ln>
              </p:spPr>
            </p:cxnSp>
            <p:sp>
              <p:nvSpPr>
                <p:cNvPr id="5" name="Google Shape;1890;p202">
                  <a:extLst>
                    <a:ext uri="{FF2B5EF4-FFF2-40B4-BE49-F238E27FC236}">
                      <a16:creationId xmlns:a16="http://schemas.microsoft.com/office/drawing/2014/main" id="{09ADAF98-BA90-4C6E-98AF-6DFCEDD0276B}"/>
                    </a:ext>
                  </a:extLst>
                </p:cNvPr>
                <p:cNvSpPr txBox="1"/>
                <p:nvPr/>
              </p:nvSpPr>
              <p:spPr>
                <a:xfrm>
                  <a:off x="8457471" y="3792125"/>
                  <a:ext cx="2372347" cy="368319"/>
                </a:xfrm>
                <a:prstGeom prst="rect">
                  <a:avLst/>
                </a:prstGeom>
                <a:noFill/>
                <a:ln>
                  <a:noFill/>
                </a:ln>
              </p:spPr>
              <p:txBody>
                <a:bodyPr spcFirstLastPara="1" wrap="square" lIns="91425" tIns="45700" rIns="91425" bIns="45700" anchor="t" anchorCtr="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FFFFFF"/>
                      </a:solidFill>
                      <a:effectLst/>
                      <a:uLnTx/>
                      <a:uFillTx/>
                      <a:latin typeface="Segoe UI"/>
                      <a:ea typeface="Lato"/>
                      <a:cs typeface="Lato"/>
                      <a:sym typeface="Lato"/>
                    </a:rPr>
                    <a:t>Tenant-wide Rollout</a:t>
                  </a:r>
                </a:p>
              </p:txBody>
            </p:sp>
          </p:grpSp>
          <p:pic>
            <p:nvPicPr>
              <p:cNvPr id="4" name="Google Shape;1762;p198">
                <a:extLst>
                  <a:ext uri="{FF2B5EF4-FFF2-40B4-BE49-F238E27FC236}">
                    <a16:creationId xmlns:a16="http://schemas.microsoft.com/office/drawing/2014/main" id="{6E6B0E6A-4A35-42FB-B26C-D8B34AD1D124}"/>
                  </a:ext>
                </a:extLst>
              </p:cNvPr>
              <p:cNvPicPr preferRelativeResize="0"/>
              <p:nvPr/>
            </p:nvPicPr>
            <p:blipFill rotWithShape="1">
              <a:blip r:embed="rId3">
                <a:alphaModFix/>
                <a:grayscl/>
              </a:blip>
              <a:srcRect/>
              <a:stretch/>
            </p:blipFill>
            <p:spPr>
              <a:xfrm>
                <a:off x="7877792" y="2027232"/>
                <a:ext cx="699827" cy="699827"/>
              </a:xfrm>
              <a:prstGeom prst="rect">
                <a:avLst/>
              </a:prstGeom>
              <a:noFill/>
              <a:ln>
                <a:noFill/>
              </a:ln>
            </p:spPr>
          </p:pic>
        </p:grpSp>
        <p:sp>
          <p:nvSpPr>
            <p:cNvPr id="6" name="Google Shape;1773;p230">
              <a:extLst>
                <a:ext uri="{FF2B5EF4-FFF2-40B4-BE49-F238E27FC236}">
                  <a16:creationId xmlns:a16="http://schemas.microsoft.com/office/drawing/2014/main" id="{045CCDED-083C-4016-A2B3-627251243E5A}"/>
                </a:ext>
              </a:extLst>
            </p:cNvPr>
            <p:cNvSpPr txBox="1"/>
            <p:nvPr/>
          </p:nvSpPr>
          <p:spPr>
            <a:xfrm>
              <a:off x="7624310" y="2736246"/>
              <a:ext cx="1203138" cy="206909"/>
            </a:xfrm>
            <a:prstGeom prst="rect">
              <a:avLst/>
            </a:prstGeom>
            <a:noFill/>
            <a:ln>
              <a:noFill/>
            </a:ln>
          </p:spPr>
          <p:txBody>
            <a:bodyPr spcFirstLastPara="1" wrap="square" lIns="91425" tIns="91425" rIns="91425" bIns="91425" anchor="ctr" anchorCtr="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000000"/>
                  </a:solidFill>
                  <a:effectLst/>
                  <a:uLnTx/>
                  <a:uFillTx/>
                  <a:latin typeface="Segoe UI"/>
                  <a:ea typeface="Roboto"/>
                  <a:cs typeface="Roboto"/>
                  <a:sym typeface="Roboto"/>
                </a:rPr>
                <a:t>Office 365 Groups Lifecycle</a:t>
              </a:r>
              <a:endParaRPr kumimoji="0" sz="400" b="0" i="0" u="none" strike="noStrike" kern="1200" cap="none" spc="0" normalizeH="0" baseline="0" noProof="0">
                <a:ln>
                  <a:noFill/>
                </a:ln>
                <a:solidFill>
                  <a:srgbClr val="000000"/>
                </a:solidFill>
                <a:effectLst/>
                <a:uLnTx/>
                <a:uFillTx/>
                <a:latin typeface="Segoe UI"/>
                <a:ea typeface="Roboto"/>
                <a:cs typeface="Roboto"/>
                <a:sym typeface="Roboto"/>
              </a:endParaRPr>
            </a:p>
          </p:txBody>
        </p:sp>
      </p:grpSp>
      <p:sp>
        <p:nvSpPr>
          <p:cNvPr id="15" name="Title 14">
            <a:extLst>
              <a:ext uri="{FF2B5EF4-FFF2-40B4-BE49-F238E27FC236}">
                <a16:creationId xmlns:a16="http://schemas.microsoft.com/office/drawing/2014/main" id="{03F5C165-4DAD-4AAD-8219-7F6C9C814951}"/>
              </a:ext>
            </a:extLst>
          </p:cNvPr>
          <p:cNvSpPr>
            <a:spLocks noGrp="1"/>
          </p:cNvSpPr>
          <p:nvPr>
            <p:ph type="title"/>
          </p:nvPr>
        </p:nvSpPr>
        <p:spPr/>
        <p:txBody>
          <a:bodyPr/>
          <a:lstStyle/>
          <a:p>
            <a:r>
              <a:rPr lang="en-US"/>
              <a:t>Office 365 Groups lifecycle &amp; adoption</a:t>
            </a:r>
          </a:p>
        </p:txBody>
      </p:sp>
    </p:spTree>
    <p:extLst>
      <p:ext uri="{BB962C8B-B14F-4D97-AF65-F5344CB8AC3E}">
        <p14:creationId xmlns:p14="http://schemas.microsoft.com/office/powerpoint/2010/main" val="29862910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38"/>
                                        </p:tgtEl>
                                        <p:attrNameLst>
                                          <p:attrName>style.visibility</p:attrName>
                                        </p:attrNameLst>
                                      </p:cBhvr>
                                      <p:to>
                                        <p:strVal val="visible"/>
                                      </p:to>
                                    </p:set>
                                  </p:childTnLst>
                                </p:cTn>
                              </p:par>
                            </p:childTnLst>
                          </p:cTn>
                        </p:par>
                        <p:par>
                          <p:cTn id="7" fill="hold">
                            <p:stCondLst>
                              <p:cond delay="0"/>
                            </p:stCondLst>
                            <p:childTnLst>
                              <p:par>
                                <p:cTn id="8" presetID="10" presetClass="entr" presetSubtype="0" fill="hold" nodeType="after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childTnLst>
                          </p:cTn>
                        </p:par>
                        <p:par>
                          <p:cTn id="19" fill="hold">
                            <p:stCondLst>
                              <p:cond delay="1500"/>
                            </p:stCondLst>
                            <p:childTnLst>
                              <p:par>
                                <p:cTn id="20" presetID="10" presetClass="entr" presetSubtype="0" fill="hold" nodeType="afterEffect">
                                  <p:stCondLst>
                                    <p:cond delay="0"/>
                                  </p:stCondLst>
                                  <p:childTnLst>
                                    <p:set>
                                      <p:cBhvr>
                                        <p:cTn id="21" dur="1" fill="hold">
                                          <p:stCondLst>
                                            <p:cond delay="0"/>
                                          </p:stCondLst>
                                        </p:cTn>
                                        <p:tgtEl>
                                          <p:spTgt spid="115"/>
                                        </p:tgtEl>
                                        <p:attrNameLst>
                                          <p:attrName>style.visibility</p:attrName>
                                        </p:attrNameLst>
                                      </p:cBhvr>
                                      <p:to>
                                        <p:strVal val="visible"/>
                                      </p:to>
                                    </p:set>
                                    <p:animEffect transition="in" filter="fade">
                                      <p:cBhvr>
                                        <p:cTn id="22" dur="1000"/>
                                        <p:tgtEl>
                                          <p:spTgt spid="115"/>
                                        </p:tgtEl>
                                      </p:cBhvr>
                                    </p:animEffect>
                                  </p:childTnLst>
                                </p:cTn>
                              </p:par>
                            </p:childTnLst>
                          </p:cTn>
                        </p:par>
                        <p:par>
                          <p:cTn id="23" fill="hold">
                            <p:stCondLst>
                              <p:cond delay="2500"/>
                            </p:stCondLst>
                            <p:childTnLst>
                              <p:par>
                                <p:cTn id="24" presetID="10" presetClass="entr" presetSubtype="0" fill="hold" nodeType="afterEffect">
                                  <p:stCondLst>
                                    <p:cond delay="0"/>
                                  </p:stCondLst>
                                  <p:childTnLst>
                                    <p:set>
                                      <p:cBhvr>
                                        <p:cTn id="25" dur="1" fill="hold">
                                          <p:stCondLst>
                                            <p:cond delay="0"/>
                                          </p:stCondLst>
                                        </p:cTn>
                                        <p:tgtEl>
                                          <p:spTgt spid="118"/>
                                        </p:tgtEl>
                                        <p:attrNameLst>
                                          <p:attrName>style.visibility</p:attrName>
                                        </p:attrNameLst>
                                      </p:cBhvr>
                                      <p:to>
                                        <p:strVal val="visible"/>
                                      </p:to>
                                    </p:set>
                                    <p:animEffect transition="in" filter="fade">
                                      <p:cBhvr>
                                        <p:cTn id="26" dur="1000"/>
                                        <p:tgtEl>
                                          <p:spTgt spid="118"/>
                                        </p:tgtEl>
                                      </p:cBhvr>
                                    </p:animEffect>
                                  </p:childTnLst>
                                </p:cTn>
                              </p:par>
                            </p:childTnLst>
                          </p:cTn>
                        </p:par>
                        <p:par>
                          <p:cTn id="27" fill="hold">
                            <p:stCondLst>
                              <p:cond delay="3500"/>
                            </p:stCondLst>
                            <p:childTnLst>
                              <p:par>
                                <p:cTn id="28" presetID="10" presetClass="entr" presetSubtype="0" fill="hold" nodeType="afterEffect">
                                  <p:stCondLst>
                                    <p:cond delay="0"/>
                                  </p:stCondLst>
                                  <p:childTnLst>
                                    <p:set>
                                      <p:cBhvr>
                                        <p:cTn id="29" dur="1" fill="hold">
                                          <p:stCondLst>
                                            <p:cond delay="0"/>
                                          </p:stCondLst>
                                        </p:cTn>
                                        <p:tgtEl>
                                          <p:spTgt spid="127"/>
                                        </p:tgtEl>
                                        <p:attrNameLst>
                                          <p:attrName>style.visibility</p:attrName>
                                        </p:attrNameLst>
                                      </p:cBhvr>
                                      <p:to>
                                        <p:strVal val="visible"/>
                                      </p:to>
                                    </p:set>
                                    <p:animEffect transition="in" filter="fade">
                                      <p:cBhvr>
                                        <p:cTn id="30" dur="1000"/>
                                        <p:tgtEl>
                                          <p:spTgt spid="127"/>
                                        </p:tgtEl>
                                      </p:cBhvr>
                                    </p:animEffect>
                                  </p:childTnLst>
                                </p:cTn>
                              </p:par>
                            </p:childTnLst>
                          </p:cTn>
                        </p:par>
                        <p:par>
                          <p:cTn id="31" fill="hold">
                            <p:stCondLst>
                              <p:cond delay="4500"/>
                            </p:stCondLst>
                            <p:childTnLst>
                              <p:par>
                                <p:cTn id="32" presetID="10" presetClass="entr" presetSubtype="0" fill="hold" nodeType="afterEffect">
                                  <p:stCondLst>
                                    <p:cond delay="0"/>
                                  </p:stCondLst>
                                  <p:childTnLst>
                                    <p:set>
                                      <p:cBhvr>
                                        <p:cTn id="33" dur="1" fill="hold">
                                          <p:stCondLst>
                                            <p:cond delay="0"/>
                                          </p:stCondLst>
                                        </p:cTn>
                                        <p:tgtEl>
                                          <p:spTgt spid="124"/>
                                        </p:tgtEl>
                                        <p:attrNameLst>
                                          <p:attrName>style.visibility</p:attrName>
                                        </p:attrNameLst>
                                      </p:cBhvr>
                                      <p:to>
                                        <p:strVal val="visible"/>
                                      </p:to>
                                    </p:set>
                                    <p:animEffect transition="in" filter="fade">
                                      <p:cBhvr>
                                        <p:cTn id="34" dur="1000"/>
                                        <p:tgtEl>
                                          <p:spTgt spid="124"/>
                                        </p:tgtEl>
                                      </p:cBhvr>
                                    </p:animEffect>
                                  </p:childTnLst>
                                </p:cTn>
                              </p:par>
                            </p:childTnLst>
                          </p:cTn>
                        </p:par>
                        <p:par>
                          <p:cTn id="35" fill="hold">
                            <p:stCondLst>
                              <p:cond delay="5500"/>
                            </p:stCondLst>
                            <p:childTnLst>
                              <p:par>
                                <p:cTn id="36" presetID="10" presetClass="entr" presetSubtype="0" fill="hold" nodeType="afterEffect">
                                  <p:stCondLst>
                                    <p:cond delay="0"/>
                                  </p:stCondLst>
                                  <p:childTnLst>
                                    <p:set>
                                      <p:cBhvr>
                                        <p:cTn id="37" dur="1" fill="hold">
                                          <p:stCondLst>
                                            <p:cond delay="0"/>
                                          </p:stCondLst>
                                        </p:cTn>
                                        <p:tgtEl>
                                          <p:spTgt spid="121"/>
                                        </p:tgtEl>
                                        <p:attrNameLst>
                                          <p:attrName>style.visibility</p:attrName>
                                        </p:attrNameLst>
                                      </p:cBhvr>
                                      <p:to>
                                        <p:strVal val="visible"/>
                                      </p:to>
                                    </p:set>
                                    <p:animEffect transition="in" filter="fade">
                                      <p:cBhvr>
                                        <p:cTn id="38" dur="1000"/>
                                        <p:tgtEl>
                                          <p:spTgt spid="1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75C94-955F-4373-8C6A-828B7ABFB4E5}"/>
              </a:ext>
            </a:extLst>
          </p:cNvPr>
          <p:cNvSpPr>
            <a:spLocks noGrp="1"/>
          </p:cNvSpPr>
          <p:nvPr>
            <p:ph type="title"/>
          </p:nvPr>
        </p:nvSpPr>
        <p:spPr>
          <a:xfrm>
            <a:off x="588263" y="585788"/>
            <a:ext cx="3182027" cy="2093659"/>
          </a:xfrm>
        </p:spPr>
        <p:txBody>
          <a:bodyPr/>
          <a:lstStyle/>
          <a:p>
            <a:r>
              <a:rPr lang="en-US"/>
              <a:t>Office 365 Groups Tools to deploy at scale</a:t>
            </a:r>
          </a:p>
        </p:txBody>
      </p:sp>
      <p:sp>
        <p:nvSpPr>
          <p:cNvPr id="3" name="Text Placeholder 2">
            <a:extLst>
              <a:ext uri="{FF2B5EF4-FFF2-40B4-BE49-F238E27FC236}">
                <a16:creationId xmlns:a16="http://schemas.microsoft.com/office/drawing/2014/main" id="{5E98CA1A-06FD-48B9-9F8F-FBA5CCEF1D0D}"/>
              </a:ext>
            </a:extLst>
          </p:cNvPr>
          <p:cNvSpPr>
            <a:spLocks noGrp="1"/>
          </p:cNvSpPr>
          <p:nvPr>
            <p:ph type="body" sz="quarter" idx="11"/>
          </p:nvPr>
        </p:nvSpPr>
        <p:spPr>
          <a:xfrm>
            <a:off x="4941888" y="849783"/>
            <a:ext cx="6667500" cy="5155257"/>
          </a:xfrm>
        </p:spPr>
        <p:txBody>
          <a:bodyPr/>
          <a:lstStyle/>
          <a:p>
            <a:pPr>
              <a:spcBef>
                <a:spcPts val="1200"/>
              </a:spcBef>
              <a:spcAft>
                <a:spcPts val="1800"/>
              </a:spcAft>
            </a:pPr>
            <a:r>
              <a:rPr lang="en-US" sz="2000" dirty="0">
                <a:hlinkClick r:id="rId3"/>
              </a:rPr>
              <a:t>Creation permissions</a:t>
            </a:r>
            <a:r>
              <a:rPr lang="en-US" sz="2000" dirty="0"/>
              <a:t> </a:t>
            </a:r>
          </a:p>
          <a:p>
            <a:pPr>
              <a:spcBef>
                <a:spcPts val="1200"/>
              </a:spcBef>
              <a:spcAft>
                <a:spcPts val="1800"/>
              </a:spcAft>
            </a:pPr>
            <a:r>
              <a:rPr lang="en-US" sz="2000" dirty="0">
                <a:hlinkClick r:id="rId4"/>
              </a:rPr>
              <a:t>Naming policy</a:t>
            </a:r>
            <a:r>
              <a:rPr lang="en-US" sz="2000" dirty="0"/>
              <a:t>  </a:t>
            </a:r>
          </a:p>
          <a:p>
            <a:pPr>
              <a:spcBef>
                <a:spcPts val="1200"/>
              </a:spcBef>
              <a:spcAft>
                <a:spcPts val="1800"/>
              </a:spcAft>
            </a:pPr>
            <a:r>
              <a:rPr lang="en-US" sz="2000" dirty="0">
                <a:hlinkClick r:id="rId5"/>
              </a:rPr>
              <a:t>Expiration policy</a:t>
            </a:r>
            <a:r>
              <a:rPr lang="en-US" sz="2000" dirty="0"/>
              <a:t>  </a:t>
            </a:r>
            <a:endParaRPr lang="en-US" sz="2000" dirty="0">
              <a:hlinkClick r:id="" action="ppaction://noaction"/>
            </a:endParaRPr>
          </a:p>
          <a:p>
            <a:pPr>
              <a:spcBef>
                <a:spcPts val="1200"/>
              </a:spcBef>
              <a:spcAft>
                <a:spcPts val="1800"/>
              </a:spcAft>
            </a:pPr>
            <a:r>
              <a:rPr lang="en-US" sz="2000" dirty="0">
                <a:hlinkClick r:id="" action="ppaction://noaction"/>
              </a:rPr>
              <a:t>Soft delete and restore</a:t>
            </a:r>
            <a:r>
              <a:rPr lang="en-US" sz="2000" dirty="0"/>
              <a:t> </a:t>
            </a:r>
          </a:p>
          <a:p>
            <a:pPr>
              <a:spcBef>
                <a:spcPts val="1200"/>
              </a:spcBef>
              <a:spcAft>
                <a:spcPts val="1800"/>
              </a:spcAft>
            </a:pPr>
            <a:r>
              <a:rPr lang="en-US" sz="2000" dirty="0">
                <a:hlinkClick r:id="rId6"/>
              </a:rPr>
              <a:t>Upgrade DLs to groups in Outlook</a:t>
            </a:r>
            <a:r>
              <a:rPr lang="en-US" sz="2000" dirty="0"/>
              <a:t>  </a:t>
            </a:r>
          </a:p>
          <a:p>
            <a:pPr>
              <a:spcBef>
                <a:spcPts val="1200"/>
              </a:spcBef>
              <a:spcAft>
                <a:spcPts val="1800"/>
              </a:spcAft>
            </a:pPr>
            <a:r>
              <a:rPr lang="en-US" sz="2000" dirty="0">
                <a:hlinkClick r:id="rId7"/>
              </a:rPr>
              <a:t>Reporting</a:t>
            </a:r>
            <a:r>
              <a:rPr lang="en-US" sz="2000" dirty="0"/>
              <a:t>  </a:t>
            </a:r>
          </a:p>
          <a:p>
            <a:pPr>
              <a:spcBef>
                <a:spcPts val="1200"/>
              </a:spcBef>
              <a:spcAft>
                <a:spcPts val="1800"/>
              </a:spcAft>
            </a:pPr>
            <a:r>
              <a:rPr lang="en-US" sz="2000" dirty="0">
                <a:hlinkClick r:id="rId8"/>
              </a:rPr>
              <a:t>Policies and information protection</a:t>
            </a:r>
            <a:r>
              <a:rPr lang="en-US" sz="2000" dirty="0"/>
              <a:t>  </a:t>
            </a:r>
          </a:p>
          <a:p>
            <a:pPr>
              <a:spcBef>
                <a:spcPts val="1200"/>
              </a:spcBef>
              <a:spcAft>
                <a:spcPts val="1800"/>
              </a:spcAft>
            </a:pPr>
            <a:r>
              <a:rPr lang="en-US" sz="2000" dirty="0">
                <a:hlinkClick r:id="rId9"/>
              </a:rPr>
              <a:t>Access packages (Entitlement, Guests, </a:t>
            </a:r>
            <a:r>
              <a:rPr lang="en-US" sz="2000" dirty="0" err="1">
                <a:hlinkClick r:id="rId9"/>
              </a:rPr>
              <a:t>etc</a:t>
            </a:r>
            <a:r>
              <a:rPr lang="en-US" sz="2000" dirty="0">
                <a:hlinkClick r:id="rId9"/>
              </a:rPr>
              <a:t>)</a:t>
            </a:r>
            <a:endParaRPr lang="en-US" sz="2400" dirty="0"/>
          </a:p>
        </p:txBody>
      </p:sp>
      <p:sp>
        <p:nvSpPr>
          <p:cNvPr id="7" name="Text Placeholder 2">
            <a:extLst>
              <a:ext uri="{FF2B5EF4-FFF2-40B4-BE49-F238E27FC236}">
                <a16:creationId xmlns:a16="http://schemas.microsoft.com/office/drawing/2014/main" id="{301B86F3-5ACC-43EA-88C9-97E36EBDC57B}"/>
              </a:ext>
            </a:extLst>
          </p:cNvPr>
          <p:cNvSpPr txBox="1">
            <a:spLocks/>
          </p:cNvSpPr>
          <p:nvPr/>
        </p:nvSpPr>
        <p:spPr>
          <a:xfrm>
            <a:off x="465183" y="3216173"/>
            <a:ext cx="3519520" cy="1538883"/>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i="1"/>
              <a:t>…shadow IT is always a case of people trying to get their job done better/easier and usually occurs when they can’t get IT to support them effectively.</a:t>
            </a:r>
            <a:endParaRPr lang="en-US" sz="2000"/>
          </a:p>
        </p:txBody>
      </p:sp>
      <p:sp>
        <p:nvSpPr>
          <p:cNvPr id="8" name="Text Placeholder 2">
            <a:extLst>
              <a:ext uri="{FF2B5EF4-FFF2-40B4-BE49-F238E27FC236}">
                <a16:creationId xmlns:a16="http://schemas.microsoft.com/office/drawing/2014/main" id="{3EF033AF-92EF-4659-BE3E-A8382B09B0FE}"/>
              </a:ext>
            </a:extLst>
          </p:cNvPr>
          <p:cNvSpPr txBox="1">
            <a:spLocks/>
          </p:cNvSpPr>
          <p:nvPr/>
        </p:nvSpPr>
        <p:spPr>
          <a:xfrm>
            <a:off x="552737" y="4885081"/>
            <a:ext cx="827761" cy="184666"/>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200" i="1"/>
              <a:t>- CIO.com</a:t>
            </a:r>
          </a:p>
        </p:txBody>
      </p:sp>
      <p:sp>
        <p:nvSpPr>
          <p:cNvPr id="4" name="TextBox 3">
            <a:extLst>
              <a:ext uri="{FF2B5EF4-FFF2-40B4-BE49-F238E27FC236}">
                <a16:creationId xmlns:a16="http://schemas.microsoft.com/office/drawing/2014/main" id="{0F4CB6BA-BE20-4910-9129-A03804D1D2F8}"/>
              </a:ext>
            </a:extLst>
          </p:cNvPr>
          <p:cNvSpPr txBox="1"/>
          <p:nvPr/>
        </p:nvSpPr>
        <p:spPr>
          <a:xfrm>
            <a:off x="279329" y="3018264"/>
            <a:ext cx="371707" cy="553998"/>
          </a:xfrm>
          <a:prstGeom prst="rect">
            <a:avLst/>
          </a:prstGeom>
          <a:noFill/>
        </p:spPr>
        <p:txBody>
          <a:bodyPr wrap="square" lIns="0" tIns="0" rIns="0" bIns="0" rtlCol="0">
            <a:spAutoFit/>
          </a:bodyPr>
          <a:lstStyle/>
          <a:p>
            <a:pPr algn="l"/>
            <a:r>
              <a:rPr lang="en-US" sz="3600">
                <a:solidFill>
                  <a:schemeClr val="tx1">
                    <a:lumMod val="50000"/>
                    <a:lumOff val="50000"/>
                  </a:schemeClr>
                </a:solidFill>
                <a:latin typeface="Times New Roman" panose="02020603050405020304" pitchFamily="18" charset="0"/>
                <a:cs typeface="Times New Roman" panose="02020603050405020304" pitchFamily="18" charset="0"/>
              </a:rPr>
              <a:t>“</a:t>
            </a:r>
          </a:p>
        </p:txBody>
      </p:sp>
      <p:sp>
        <p:nvSpPr>
          <p:cNvPr id="9" name="TextBox 8">
            <a:extLst>
              <a:ext uri="{FF2B5EF4-FFF2-40B4-BE49-F238E27FC236}">
                <a16:creationId xmlns:a16="http://schemas.microsoft.com/office/drawing/2014/main" id="{7D3D767B-B60F-430C-B3BA-9084F88540F8}"/>
              </a:ext>
            </a:extLst>
          </p:cNvPr>
          <p:cNvSpPr txBox="1"/>
          <p:nvPr/>
        </p:nvSpPr>
        <p:spPr>
          <a:xfrm>
            <a:off x="3212100" y="4354232"/>
            <a:ext cx="371707" cy="553998"/>
          </a:xfrm>
          <a:prstGeom prst="rect">
            <a:avLst/>
          </a:prstGeom>
          <a:noFill/>
        </p:spPr>
        <p:txBody>
          <a:bodyPr wrap="square" lIns="0" tIns="0" rIns="0" bIns="0" rtlCol="0">
            <a:spAutoFit/>
          </a:bodyPr>
          <a:lstStyle/>
          <a:p>
            <a:pPr algn="l"/>
            <a:r>
              <a:rPr lang="en-US" sz="3600">
                <a:solidFill>
                  <a:schemeClr val="tx1">
                    <a:lumMod val="50000"/>
                    <a:lumOff val="50000"/>
                  </a:schemeClr>
                </a:solidFill>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340257345"/>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79163CF-8B85-4ECF-85CF-7BD13A8767EF}"/>
              </a:ext>
            </a:extLst>
          </p:cNvPr>
          <p:cNvSpPr>
            <a:spLocks noGrp="1"/>
          </p:cNvSpPr>
          <p:nvPr>
            <p:ph type="title"/>
          </p:nvPr>
        </p:nvSpPr>
        <p:spPr/>
        <p:txBody>
          <a:bodyPr/>
          <a:lstStyle/>
          <a:p>
            <a:r>
              <a:rPr lang="en-US"/>
              <a:t>Empowering users with self-service</a:t>
            </a:r>
          </a:p>
        </p:txBody>
      </p:sp>
      <p:grpSp>
        <p:nvGrpSpPr>
          <p:cNvPr id="20" name="Group 19">
            <a:extLst>
              <a:ext uri="{FF2B5EF4-FFF2-40B4-BE49-F238E27FC236}">
                <a16:creationId xmlns:a16="http://schemas.microsoft.com/office/drawing/2014/main" id="{6A0CA2F5-B962-4810-BADA-C0AD2700DBD5}"/>
              </a:ext>
            </a:extLst>
          </p:cNvPr>
          <p:cNvGrpSpPr/>
          <p:nvPr/>
        </p:nvGrpSpPr>
        <p:grpSpPr>
          <a:xfrm>
            <a:off x="674443" y="1788606"/>
            <a:ext cx="7284109" cy="1877437"/>
            <a:chOff x="750138" y="3976898"/>
            <a:chExt cx="7284109" cy="1877437"/>
          </a:xfrm>
        </p:grpSpPr>
        <p:sp>
          <p:nvSpPr>
            <p:cNvPr id="8" name="Text Placeholder 2">
              <a:extLst>
                <a:ext uri="{FF2B5EF4-FFF2-40B4-BE49-F238E27FC236}">
                  <a16:creationId xmlns:a16="http://schemas.microsoft.com/office/drawing/2014/main" id="{44E9F954-5D3E-47B0-A30F-BC69CB194073}"/>
                </a:ext>
              </a:extLst>
            </p:cNvPr>
            <p:cNvSpPr txBox="1">
              <a:spLocks/>
            </p:cNvSpPr>
            <p:nvPr/>
          </p:nvSpPr>
          <p:spPr>
            <a:xfrm>
              <a:off x="1864613" y="3976898"/>
              <a:ext cx="6169634" cy="187743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2"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rgbClr val="D83B01"/>
                  </a:solidFill>
                  <a:effectLst/>
                  <a:uLnTx/>
                  <a:uFillTx/>
                  <a:latin typeface="Segoe UI Semibold"/>
                  <a:ea typeface="+mn-ea"/>
                  <a:cs typeface="+mn-cs"/>
                </a:rPr>
                <a:t>Limited to a subset of users</a:t>
              </a:r>
            </a:p>
            <a:p>
              <a:pPr marL="0" marR="0" lvl="3"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kumimoji="0" lang="en-US" sz="1800"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a:ea typeface="+mn-ea"/>
                  <a:cs typeface="+mn-cs"/>
                </a:rPr>
                <a:t>Creation is limited to certain business units/users</a:t>
              </a:r>
            </a:p>
            <a:p>
              <a:pPr marL="0" marR="0" lvl="3"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kumimoji="0" lang="en-US" sz="1800"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a:ea typeface="+mn-ea"/>
                  <a:cs typeface="+mn-cs"/>
                </a:rPr>
                <a:t>Progressively expand self-service during O365 apps onboarding</a:t>
              </a:r>
            </a:p>
            <a:p>
              <a:pPr marL="0" marR="0" lvl="3"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kumimoji="0" lang="en-US" sz="1800"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a:ea typeface="+mn-ea"/>
                  <a:cs typeface="+mn-cs"/>
                </a:rPr>
                <a:t>Guide users to collaboration choices</a:t>
              </a:r>
              <a:endParaRPr kumimoji="0" lang="en-US" sz="1800" b="0" i="0" u="none" strike="noStrike" kern="1200" cap="none" spc="0" normalizeH="0" baseline="0" noProof="0" dirty="0">
                <a:ln>
                  <a:noFill/>
                </a:ln>
                <a:solidFill>
                  <a:srgbClr val="0078D4"/>
                </a:solidFill>
                <a:effectLst/>
                <a:uLnTx/>
                <a:uFillTx/>
                <a:latin typeface="Segoe UI Semibold" panose="020B0702040204020203" pitchFamily="34" charset="0"/>
                <a:ea typeface="+mn-ea"/>
                <a:cs typeface="Segoe UI Semibold" panose="020B0702040204020203" pitchFamily="34" charset="0"/>
              </a:endParaRPr>
            </a:p>
          </p:txBody>
        </p:sp>
        <p:grpSp>
          <p:nvGrpSpPr>
            <p:cNvPr id="21" name="Group 106">
              <a:extLst>
                <a:ext uri="{FF2B5EF4-FFF2-40B4-BE49-F238E27FC236}">
                  <a16:creationId xmlns:a16="http://schemas.microsoft.com/office/drawing/2014/main" id="{2555DF55-AEDA-44CE-945D-749D6A606118}"/>
                </a:ext>
              </a:extLst>
            </p:cNvPr>
            <p:cNvGrpSpPr>
              <a:grpSpLocks noChangeAspect="1"/>
            </p:cNvGrpSpPr>
            <p:nvPr/>
          </p:nvGrpSpPr>
          <p:grpSpPr bwMode="auto">
            <a:xfrm>
              <a:off x="750138" y="3992277"/>
              <a:ext cx="561720" cy="742373"/>
              <a:chOff x="421" y="3680"/>
              <a:chExt cx="199" cy="263"/>
            </a:xfrm>
          </p:grpSpPr>
          <p:sp>
            <p:nvSpPr>
              <p:cNvPr id="22" name="Freeform 107">
                <a:extLst>
                  <a:ext uri="{FF2B5EF4-FFF2-40B4-BE49-F238E27FC236}">
                    <a16:creationId xmlns:a16="http://schemas.microsoft.com/office/drawing/2014/main" id="{D17A35CA-88C8-4FFB-A237-9F98A6CD547E}"/>
                  </a:ext>
                </a:extLst>
              </p:cNvPr>
              <p:cNvSpPr>
                <a:spLocks noEditPoints="1"/>
              </p:cNvSpPr>
              <p:nvPr/>
            </p:nvSpPr>
            <p:spPr bwMode="auto">
              <a:xfrm>
                <a:off x="421" y="3680"/>
                <a:ext cx="199" cy="116"/>
              </a:xfrm>
              <a:custGeom>
                <a:avLst/>
                <a:gdLst>
                  <a:gd name="T0" fmla="*/ 80 w 320"/>
                  <a:gd name="T1" fmla="*/ 186 h 186"/>
                  <a:gd name="T2" fmla="*/ 80 w 320"/>
                  <a:gd name="T3" fmla="*/ 186 h 186"/>
                  <a:gd name="T4" fmla="*/ 240 w 320"/>
                  <a:gd name="T5" fmla="*/ 186 h 186"/>
                  <a:gd name="T6" fmla="*/ 240 w 320"/>
                  <a:gd name="T7" fmla="*/ 108 h 186"/>
                  <a:gd name="T8" fmla="*/ 234 w 320"/>
                  <a:gd name="T9" fmla="*/ 76 h 186"/>
                  <a:gd name="T10" fmla="*/ 217 w 320"/>
                  <a:gd name="T11" fmla="*/ 50 h 186"/>
                  <a:gd name="T12" fmla="*/ 192 w 320"/>
                  <a:gd name="T13" fmla="*/ 32 h 186"/>
                  <a:gd name="T14" fmla="*/ 160 w 320"/>
                  <a:gd name="T15" fmla="*/ 26 h 186"/>
                  <a:gd name="T16" fmla="*/ 128 w 320"/>
                  <a:gd name="T17" fmla="*/ 32 h 186"/>
                  <a:gd name="T18" fmla="*/ 103 w 320"/>
                  <a:gd name="T19" fmla="*/ 50 h 186"/>
                  <a:gd name="T20" fmla="*/ 86 w 320"/>
                  <a:gd name="T21" fmla="*/ 76 h 186"/>
                  <a:gd name="T22" fmla="*/ 80 w 320"/>
                  <a:gd name="T23" fmla="*/ 108 h 186"/>
                  <a:gd name="T24" fmla="*/ 80 w 320"/>
                  <a:gd name="T25" fmla="*/ 186 h 186"/>
                  <a:gd name="T26" fmla="*/ 0 w 320"/>
                  <a:gd name="T27" fmla="*/ 186 h 186"/>
                  <a:gd name="T28" fmla="*/ 0 w 320"/>
                  <a:gd name="T29" fmla="*/ 186 h 186"/>
                  <a:gd name="T30" fmla="*/ 53 w 320"/>
                  <a:gd name="T31" fmla="*/ 186 h 186"/>
                  <a:gd name="T32" fmla="*/ 53 w 320"/>
                  <a:gd name="T33" fmla="*/ 108 h 186"/>
                  <a:gd name="T34" fmla="*/ 61 w 320"/>
                  <a:gd name="T35" fmla="*/ 65 h 186"/>
                  <a:gd name="T36" fmla="*/ 84 w 320"/>
                  <a:gd name="T37" fmla="*/ 31 h 186"/>
                  <a:gd name="T38" fmla="*/ 118 w 320"/>
                  <a:gd name="T39" fmla="*/ 7 h 186"/>
                  <a:gd name="T40" fmla="*/ 160 w 320"/>
                  <a:gd name="T41" fmla="*/ 0 h 186"/>
                  <a:gd name="T42" fmla="*/ 202 w 320"/>
                  <a:gd name="T43" fmla="*/ 7 h 186"/>
                  <a:gd name="T44" fmla="*/ 236 w 320"/>
                  <a:gd name="T45" fmla="*/ 31 h 186"/>
                  <a:gd name="T46" fmla="*/ 258 w 320"/>
                  <a:gd name="T47" fmla="*/ 65 h 186"/>
                  <a:gd name="T48" fmla="*/ 266 w 320"/>
                  <a:gd name="T49" fmla="*/ 108 h 186"/>
                  <a:gd name="T50" fmla="*/ 266 w 320"/>
                  <a:gd name="T51" fmla="*/ 186 h 186"/>
                  <a:gd name="T52" fmla="*/ 320 w 320"/>
                  <a:gd name="T53" fmla="*/ 18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20" h="186">
                    <a:moveTo>
                      <a:pt x="80" y="186"/>
                    </a:moveTo>
                    <a:lnTo>
                      <a:pt x="80" y="186"/>
                    </a:lnTo>
                    <a:lnTo>
                      <a:pt x="240" y="186"/>
                    </a:lnTo>
                    <a:lnTo>
                      <a:pt x="240" y="108"/>
                    </a:lnTo>
                    <a:cubicBezTo>
                      <a:pt x="240" y="96"/>
                      <a:pt x="238" y="86"/>
                      <a:pt x="234" y="76"/>
                    </a:cubicBezTo>
                    <a:cubicBezTo>
                      <a:pt x="230" y="66"/>
                      <a:pt x="224" y="57"/>
                      <a:pt x="217" y="50"/>
                    </a:cubicBezTo>
                    <a:cubicBezTo>
                      <a:pt x="210" y="42"/>
                      <a:pt x="201" y="36"/>
                      <a:pt x="192" y="32"/>
                    </a:cubicBezTo>
                    <a:cubicBezTo>
                      <a:pt x="182" y="28"/>
                      <a:pt x="171" y="26"/>
                      <a:pt x="160" y="26"/>
                    </a:cubicBezTo>
                    <a:cubicBezTo>
                      <a:pt x="148" y="26"/>
                      <a:pt x="138" y="28"/>
                      <a:pt x="128" y="32"/>
                    </a:cubicBezTo>
                    <a:cubicBezTo>
                      <a:pt x="118" y="36"/>
                      <a:pt x="110" y="42"/>
                      <a:pt x="103" y="50"/>
                    </a:cubicBezTo>
                    <a:cubicBezTo>
                      <a:pt x="95" y="57"/>
                      <a:pt x="90" y="66"/>
                      <a:pt x="86" y="76"/>
                    </a:cubicBezTo>
                    <a:cubicBezTo>
                      <a:pt x="82" y="86"/>
                      <a:pt x="80" y="96"/>
                      <a:pt x="80" y="108"/>
                    </a:cubicBezTo>
                    <a:lnTo>
                      <a:pt x="80" y="186"/>
                    </a:lnTo>
                    <a:close/>
                    <a:moveTo>
                      <a:pt x="0" y="186"/>
                    </a:moveTo>
                    <a:lnTo>
                      <a:pt x="0" y="186"/>
                    </a:lnTo>
                    <a:lnTo>
                      <a:pt x="53" y="186"/>
                    </a:lnTo>
                    <a:lnTo>
                      <a:pt x="53" y="108"/>
                    </a:lnTo>
                    <a:cubicBezTo>
                      <a:pt x="53" y="93"/>
                      <a:pt x="56" y="79"/>
                      <a:pt x="61" y="65"/>
                    </a:cubicBezTo>
                    <a:cubicBezTo>
                      <a:pt x="67" y="52"/>
                      <a:pt x="74" y="41"/>
                      <a:pt x="84" y="31"/>
                    </a:cubicBezTo>
                    <a:cubicBezTo>
                      <a:pt x="93" y="21"/>
                      <a:pt x="105" y="13"/>
                      <a:pt x="118" y="7"/>
                    </a:cubicBezTo>
                    <a:cubicBezTo>
                      <a:pt x="131" y="3"/>
                      <a:pt x="145" y="0"/>
                      <a:pt x="160" y="0"/>
                    </a:cubicBezTo>
                    <a:cubicBezTo>
                      <a:pt x="175" y="0"/>
                      <a:pt x="189" y="3"/>
                      <a:pt x="202" y="7"/>
                    </a:cubicBezTo>
                    <a:cubicBezTo>
                      <a:pt x="215" y="13"/>
                      <a:pt x="226" y="21"/>
                      <a:pt x="236" y="31"/>
                    </a:cubicBezTo>
                    <a:cubicBezTo>
                      <a:pt x="245" y="41"/>
                      <a:pt x="253" y="52"/>
                      <a:pt x="258" y="65"/>
                    </a:cubicBezTo>
                    <a:cubicBezTo>
                      <a:pt x="264" y="79"/>
                      <a:pt x="266" y="93"/>
                      <a:pt x="266" y="108"/>
                    </a:cubicBezTo>
                    <a:lnTo>
                      <a:pt x="266" y="186"/>
                    </a:lnTo>
                    <a:lnTo>
                      <a:pt x="320" y="186"/>
                    </a:lnTo>
                  </a:path>
                </a:pathLst>
              </a:custGeom>
              <a:solidFill>
                <a:schemeClr val="accent3"/>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23" name="Freeform 108">
                <a:extLst>
                  <a:ext uri="{FF2B5EF4-FFF2-40B4-BE49-F238E27FC236}">
                    <a16:creationId xmlns:a16="http://schemas.microsoft.com/office/drawing/2014/main" id="{7165FD94-6777-4245-BCE2-62608F4D0478}"/>
                  </a:ext>
                </a:extLst>
              </p:cNvPr>
              <p:cNvSpPr>
                <a:spLocks noEditPoints="1"/>
              </p:cNvSpPr>
              <p:nvPr/>
            </p:nvSpPr>
            <p:spPr bwMode="auto">
              <a:xfrm>
                <a:off x="421" y="3796"/>
                <a:ext cx="199" cy="147"/>
              </a:xfrm>
              <a:custGeom>
                <a:avLst/>
                <a:gdLst>
                  <a:gd name="T0" fmla="*/ 160 w 320"/>
                  <a:gd name="T1" fmla="*/ 179 h 237"/>
                  <a:gd name="T2" fmla="*/ 160 w 320"/>
                  <a:gd name="T3" fmla="*/ 179 h 237"/>
                  <a:gd name="T4" fmla="*/ 106 w 320"/>
                  <a:gd name="T5" fmla="*/ 125 h 237"/>
                  <a:gd name="T6" fmla="*/ 160 w 320"/>
                  <a:gd name="T7" fmla="*/ 72 h 237"/>
                  <a:gd name="T8" fmla="*/ 213 w 320"/>
                  <a:gd name="T9" fmla="*/ 125 h 237"/>
                  <a:gd name="T10" fmla="*/ 160 w 320"/>
                  <a:gd name="T11" fmla="*/ 179 h 237"/>
                  <a:gd name="T12" fmla="*/ 0 w 320"/>
                  <a:gd name="T13" fmla="*/ 237 h 237"/>
                  <a:gd name="T14" fmla="*/ 0 w 320"/>
                  <a:gd name="T15" fmla="*/ 237 h 237"/>
                  <a:gd name="T16" fmla="*/ 320 w 320"/>
                  <a:gd name="T17" fmla="*/ 237 h 237"/>
                  <a:gd name="T18" fmla="*/ 320 w 320"/>
                  <a:gd name="T19" fmla="*/ 0 h 237"/>
                  <a:gd name="T20" fmla="*/ 0 w 320"/>
                  <a:gd name="T21" fmla="*/ 0 h 237"/>
                  <a:gd name="T22" fmla="*/ 0 w 320"/>
                  <a:gd name="T23" fmla="*/ 237 h 237"/>
                  <a:gd name="T24" fmla="*/ 0 w 320"/>
                  <a:gd name="T25" fmla="*/ 0 h 237"/>
                  <a:gd name="T26" fmla="*/ 0 w 320"/>
                  <a:gd name="T27" fmla="*/ 0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0" h="237">
                    <a:moveTo>
                      <a:pt x="160" y="179"/>
                    </a:moveTo>
                    <a:lnTo>
                      <a:pt x="160" y="179"/>
                    </a:lnTo>
                    <a:cubicBezTo>
                      <a:pt x="130" y="179"/>
                      <a:pt x="106" y="155"/>
                      <a:pt x="106" y="125"/>
                    </a:cubicBezTo>
                    <a:cubicBezTo>
                      <a:pt x="106" y="96"/>
                      <a:pt x="130" y="72"/>
                      <a:pt x="160" y="72"/>
                    </a:cubicBezTo>
                    <a:cubicBezTo>
                      <a:pt x="189" y="72"/>
                      <a:pt x="213" y="96"/>
                      <a:pt x="213" y="125"/>
                    </a:cubicBezTo>
                    <a:cubicBezTo>
                      <a:pt x="213" y="155"/>
                      <a:pt x="189" y="179"/>
                      <a:pt x="160" y="179"/>
                    </a:cubicBezTo>
                    <a:close/>
                    <a:moveTo>
                      <a:pt x="0" y="237"/>
                    </a:moveTo>
                    <a:lnTo>
                      <a:pt x="0" y="237"/>
                    </a:lnTo>
                    <a:lnTo>
                      <a:pt x="320" y="237"/>
                    </a:lnTo>
                    <a:lnTo>
                      <a:pt x="320" y="0"/>
                    </a:lnTo>
                    <a:lnTo>
                      <a:pt x="0" y="0"/>
                    </a:lnTo>
                    <a:lnTo>
                      <a:pt x="0" y="237"/>
                    </a:lnTo>
                    <a:close/>
                    <a:moveTo>
                      <a:pt x="0" y="0"/>
                    </a:moveTo>
                    <a:lnTo>
                      <a:pt x="0" y="0"/>
                    </a:lnTo>
                    <a:close/>
                  </a:path>
                </a:pathLst>
              </a:custGeom>
              <a:solidFill>
                <a:srgbClr val="C1C1C1"/>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24" name="Freeform 109">
                <a:extLst>
                  <a:ext uri="{FF2B5EF4-FFF2-40B4-BE49-F238E27FC236}">
                    <a16:creationId xmlns:a16="http://schemas.microsoft.com/office/drawing/2014/main" id="{49F957C6-52CF-40B5-B06C-07A822680C63}"/>
                  </a:ext>
                </a:extLst>
              </p:cNvPr>
              <p:cNvSpPr>
                <a:spLocks/>
              </p:cNvSpPr>
              <p:nvPr/>
            </p:nvSpPr>
            <p:spPr bwMode="auto">
              <a:xfrm>
                <a:off x="503" y="3857"/>
                <a:ext cx="33" cy="33"/>
              </a:xfrm>
              <a:custGeom>
                <a:avLst/>
                <a:gdLst>
                  <a:gd name="T0" fmla="*/ 27 w 53"/>
                  <a:gd name="T1" fmla="*/ 0 h 53"/>
                  <a:gd name="T2" fmla="*/ 27 w 53"/>
                  <a:gd name="T3" fmla="*/ 0 h 53"/>
                  <a:gd name="T4" fmla="*/ 0 w 53"/>
                  <a:gd name="T5" fmla="*/ 26 h 53"/>
                  <a:gd name="T6" fmla="*/ 27 w 53"/>
                  <a:gd name="T7" fmla="*/ 53 h 53"/>
                  <a:gd name="T8" fmla="*/ 53 w 53"/>
                  <a:gd name="T9" fmla="*/ 26 h 53"/>
                  <a:gd name="T10" fmla="*/ 27 w 53"/>
                  <a:gd name="T11" fmla="*/ 0 h 53"/>
                </a:gdLst>
                <a:ahLst/>
                <a:cxnLst>
                  <a:cxn ang="0">
                    <a:pos x="T0" y="T1"/>
                  </a:cxn>
                  <a:cxn ang="0">
                    <a:pos x="T2" y="T3"/>
                  </a:cxn>
                  <a:cxn ang="0">
                    <a:pos x="T4" y="T5"/>
                  </a:cxn>
                  <a:cxn ang="0">
                    <a:pos x="T6" y="T7"/>
                  </a:cxn>
                  <a:cxn ang="0">
                    <a:pos x="T8" y="T9"/>
                  </a:cxn>
                  <a:cxn ang="0">
                    <a:pos x="T10" y="T11"/>
                  </a:cxn>
                </a:cxnLst>
                <a:rect l="0" t="0" r="r" b="b"/>
                <a:pathLst>
                  <a:path w="53" h="53">
                    <a:moveTo>
                      <a:pt x="27" y="0"/>
                    </a:moveTo>
                    <a:lnTo>
                      <a:pt x="27" y="0"/>
                    </a:lnTo>
                    <a:cubicBezTo>
                      <a:pt x="12" y="0"/>
                      <a:pt x="0" y="11"/>
                      <a:pt x="0" y="26"/>
                    </a:cubicBezTo>
                    <a:cubicBezTo>
                      <a:pt x="0" y="41"/>
                      <a:pt x="12" y="53"/>
                      <a:pt x="27" y="53"/>
                    </a:cubicBezTo>
                    <a:cubicBezTo>
                      <a:pt x="42" y="53"/>
                      <a:pt x="53" y="41"/>
                      <a:pt x="53" y="26"/>
                    </a:cubicBezTo>
                    <a:cubicBezTo>
                      <a:pt x="53" y="11"/>
                      <a:pt x="42" y="0"/>
                      <a:pt x="27" y="0"/>
                    </a:cubicBezTo>
                    <a:close/>
                  </a:path>
                </a:pathLst>
              </a:custGeom>
              <a:solidFill>
                <a:schemeClr val="accent3"/>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grpSp>
      </p:grpSp>
      <p:grpSp>
        <p:nvGrpSpPr>
          <p:cNvPr id="18" name="Group 17">
            <a:extLst>
              <a:ext uri="{FF2B5EF4-FFF2-40B4-BE49-F238E27FC236}">
                <a16:creationId xmlns:a16="http://schemas.microsoft.com/office/drawing/2014/main" id="{6671BBAE-F1D3-4547-93D7-76DBD6908384}"/>
              </a:ext>
            </a:extLst>
          </p:cNvPr>
          <p:cNvGrpSpPr/>
          <p:nvPr/>
        </p:nvGrpSpPr>
        <p:grpSpPr>
          <a:xfrm>
            <a:off x="545699" y="3993477"/>
            <a:ext cx="7412853" cy="2031325"/>
            <a:chOff x="637565" y="1548368"/>
            <a:chExt cx="7412853" cy="2031325"/>
          </a:xfrm>
        </p:grpSpPr>
        <p:sp>
          <p:nvSpPr>
            <p:cNvPr id="7" name="Text Placeholder 2">
              <a:extLst>
                <a:ext uri="{FF2B5EF4-FFF2-40B4-BE49-F238E27FC236}">
                  <a16:creationId xmlns:a16="http://schemas.microsoft.com/office/drawing/2014/main" id="{9AD21F78-1E0B-474C-A4CB-4C1AFB266B0B}"/>
                </a:ext>
              </a:extLst>
            </p:cNvPr>
            <p:cNvSpPr txBox="1">
              <a:spLocks/>
            </p:cNvSpPr>
            <p:nvPr/>
          </p:nvSpPr>
          <p:spPr>
            <a:xfrm>
              <a:off x="1864613" y="1548368"/>
              <a:ext cx="6185805" cy="2031325"/>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2"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rgbClr val="D83B01"/>
                  </a:solidFill>
                  <a:effectLst/>
                  <a:uLnTx/>
                  <a:uFillTx/>
                  <a:latin typeface="Segoe UI Semibold"/>
                  <a:ea typeface="+mn-ea"/>
                  <a:cs typeface="+mn-cs"/>
                </a:rPr>
                <a:t>Enabled for all users</a:t>
              </a:r>
            </a:p>
            <a:p>
              <a:pPr marL="0" marR="0" lvl="3" indent="0" algn="l" defTabSz="914363" rtl="0" eaLnBrk="1" fontAlgn="auto" latinLnBrk="0" hangingPunct="1">
                <a:lnSpc>
                  <a:spcPct val="100000"/>
                </a:lnSpc>
                <a:spcBef>
                  <a:spcPts val="600"/>
                </a:spcBef>
                <a:spcAft>
                  <a:spcPts val="600"/>
                </a:spcAft>
                <a:buClrTx/>
                <a:buSzTx/>
                <a:buFont typeface="Wingdings" panose="05000000000000000000" pitchFamily="2" charset="2"/>
                <a:buNone/>
                <a:tabLst/>
                <a:defRPr/>
              </a:pPr>
              <a:r>
                <a:rPr kumimoji="0" lang="en-US" sz="1800" b="0" i="0" u="none" strike="noStrike" kern="1200" cap="none" spc="0" normalizeH="0" baseline="0" noProof="0" dirty="0">
                  <a:ln>
                    <a:noFill/>
                  </a:ln>
                  <a:gradFill>
                    <a:gsLst>
                      <a:gs pos="5417">
                        <a:srgbClr val="000000"/>
                      </a:gs>
                      <a:gs pos="28000">
                        <a:srgbClr val="000000"/>
                      </a:gs>
                    </a:gsLst>
                    <a:lin ang="5400000" scaled="0"/>
                  </a:gradFill>
                  <a:effectLst/>
                  <a:uLnTx/>
                  <a:uFillTx/>
                  <a:latin typeface="Segoe UI"/>
                  <a:ea typeface="+mn-ea"/>
                  <a:cs typeface="Segoe UI Light" panose="020B0502040204020203" pitchFamily="34" charset="0"/>
                </a:rPr>
                <a:t>Everyone can create groups</a:t>
              </a:r>
            </a:p>
            <a:p>
              <a:pPr marL="0" marR="0" lvl="3" indent="0" algn="l" defTabSz="914363" rtl="0" eaLnBrk="1" fontAlgn="auto" latinLnBrk="0" hangingPunct="1">
                <a:lnSpc>
                  <a:spcPct val="100000"/>
                </a:lnSpc>
                <a:spcBef>
                  <a:spcPts val="600"/>
                </a:spcBef>
                <a:spcAft>
                  <a:spcPts val="600"/>
                </a:spcAft>
                <a:buClrTx/>
                <a:buSzTx/>
                <a:buFont typeface="Wingdings" panose="05000000000000000000" pitchFamily="2" charset="2"/>
                <a:buNone/>
                <a:tabLst/>
                <a:defRPr/>
              </a:pPr>
              <a:r>
                <a:rPr kumimoji="0" lang="en-US" sz="1800" b="0" i="0" u="none" strike="noStrike" kern="1200" cap="none" spc="0" normalizeH="0" baseline="0" noProof="0" dirty="0">
                  <a:ln>
                    <a:noFill/>
                  </a:ln>
                  <a:gradFill>
                    <a:gsLst>
                      <a:gs pos="5417">
                        <a:srgbClr val="000000"/>
                      </a:gs>
                      <a:gs pos="28000">
                        <a:srgbClr val="000000"/>
                      </a:gs>
                    </a:gsLst>
                    <a:lin ang="5400000" scaled="0"/>
                  </a:gradFill>
                  <a:effectLst/>
                  <a:uLnTx/>
                  <a:uFillTx/>
                  <a:latin typeface="Segoe UI"/>
                  <a:ea typeface="+mn-ea"/>
                  <a:cs typeface="Segoe UI Light" panose="020B0502040204020203" pitchFamily="34" charset="0"/>
                </a:rPr>
                <a:t>Using teamwork apps to meet their diverse needs</a:t>
              </a:r>
            </a:p>
            <a:p>
              <a:pPr marL="0" marR="0" lvl="3" indent="0" algn="l" defTabSz="914363" rtl="0" eaLnBrk="1" fontAlgn="auto" latinLnBrk="0" hangingPunct="1">
                <a:lnSpc>
                  <a:spcPct val="100000"/>
                </a:lnSpc>
                <a:spcBef>
                  <a:spcPts val="600"/>
                </a:spcBef>
                <a:spcAft>
                  <a:spcPts val="600"/>
                </a:spcAft>
                <a:buClrTx/>
                <a:buSzTx/>
                <a:buFont typeface="Wingdings" panose="05000000000000000000" pitchFamily="2" charset="2"/>
                <a:buNone/>
                <a:tabLst/>
                <a:defRPr/>
              </a:pPr>
              <a:r>
                <a:rPr kumimoji="0" lang="en-US" sz="1800" b="0" i="0" u="none" strike="noStrike" kern="1200" cap="none" spc="0" normalizeH="0" baseline="0" noProof="0" dirty="0">
                  <a:ln>
                    <a:noFill/>
                  </a:ln>
                  <a:gradFill>
                    <a:gsLst>
                      <a:gs pos="5417">
                        <a:srgbClr val="000000"/>
                      </a:gs>
                      <a:gs pos="28000">
                        <a:srgbClr val="000000"/>
                      </a:gs>
                    </a:gsLst>
                    <a:lin ang="5400000" scaled="0"/>
                  </a:gradFill>
                  <a:effectLst/>
                  <a:uLnTx/>
                  <a:uFillTx/>
                  <a:latin typeface="Segoe UI"/>
                  <a:ea typeface="+mn-ea"/>
                  <a:cs typeface="Segoe UI Light" panose="020B0502040204020203" pitchFamily="34" charset="0"/>
                </a:rPr>
                <a:t>Consistent classification and policy enforcement</a:t>
              </a:r>
            </a:p>
            <a:p>
              <a:pPr marL="0" marR="0" lvl="3" indent="0" algn="l" defTabSz="914363" rtl="0" eaLnBrk="1" fontAlgn="auto" latinLnBrk="0" hangingPunct="1">
                <a:lnSpc>
                  <a:spcPct val="100000"/>
                </a:lnSpc>
                <a:spcBef>
                  <a:spcPts val="600"/>
                </a:spcBef>
                <a:spcAft>
                  <a:spcPts val="600"/>
                </a:spcAft>
                <a:buClrTx/>
                <a:buSzTx/>
                <a:buFont typeface="Wingdings" panose="05000000000000000000" pitchFamily="2" charset="2"/>
                <a:buNone/>
                <a:tabLst/>
                <a:defRPr/>
              </a:pPr>
              <a:r>
                <a:rPr kumimoji="0" lang="en-US" sz="1800" b="0" i="0" u="none" strike="noStrike" kern="1200" cap="none" spc="0" normalizeH="0" baseline="0" noProof="0" dirty="0">
                  <a:ln>
                    <a:noFill/>
                  </a:ln>
                  <a:gradFill>
                    <a:gsLst>
                      <a:gs pos="5417">
                        <a:srgbClr val="000000"/>
                      </a:gs>
                      <a:gs pos="28000">
                        <a:srgbClr val="000000"/>
                      </a:gs>
                    </a:gsLst>
                    <a:lin ang="5400000" scaled="0"/>
                  </a:gradFill>
                  <a:effectLst/>
                  <a:uLnTx/>
                  <a:uFillTx/>
                  <a:latin typeface="Segoe UI"/>
                  <a:ea typeface="+mn-ea"/>
                  <a:cs typeface="Segoe UI Light" panose="020B0502040204020203" pitchFamily="34" charset="0"/>
                </a:rPr>
                <a:t>Custom provisioning workflows</a:t>
              </a:r>
            </a:p>
          </p:txBody>
        </p:sp>
        <p:grpSp>
          <p:nvGrpSpPr>
            <p:cNvPr id="26" name="Group 4">
              <a:extLst>
                <a:ext uri="{FF2B5EF4-FFF2-40B4-BE49-F238E27FC236}">
                  <a16:creationId xmlns:a16="http://schemas.microsoft.com/office/drawing/2014/main" id="{332936CC-E835-44ED-A714-E420732221AC}"/>
                </a:ext>
              </a:extLst>
            </p:cNvPr>
            <p:cNvGrpSpPr>
              <a:grpSpLocks noChangeAspect="1"/>
            </p:cNvGrpSpPr>
            <p:nvPr/>
          </p:nvGrpSpPr>
          <p:grpSpPr bwMode="auto">
            <a:xfrm>
              <a:off x="637565" y="1653541"/>
              <a:ext cx="786867" cy="464626"/>
              <a:chOff x="473" y="2062"/>
              <a:chExt cx="210" cy="124"/>
            </a:xfrm>
            <a:solidFill>
              <a:srgbClr val="C1C1C1"/>
            </a:solidFill>
          </p:grpSpPr>
          <p:sp>
            <p:nvSpPr>
              <p:cNvPr id="27" name="Freeform 5">
                <a:extLst>
                  <a:ext uri="{FF2B5EF4-FFF2-40B4-BE49-F238E27FC236}">
                    <a16:creationId xmlns:a16="http://schemas.microsoft.com/office/drawing/2014/main" id="{AAFA15D1-4F1D-4273-B62E-2CDF97339D86}"/>
                  </a:ext>
                </a:extLst>
              </p:cNvPr>
              <p:cNvSpPr>
                <a:spLocks/>
              </p:cNvSpPr>
              <p:nvPr/>
            </p:nvSpPr>
            <p:spPr bwMode="auto">
              <a:xfrm>
                <a:off x="473" y="2153"/>
                <a:ext cx="46" cy="33"/>
              </a:xfrm>
              <a:custGeom>
                <a:avLst/>
                <a:gdLst>
                  <a:gd name="T0" fmla="*/ 0 w 75"/>
                  <a:gd name="T1" fmla="*/ 53 h 53"/>
                  <a:gd name="T2" fmla="*/ 0 w 75"/>
                  <a:gd name="T3" fmla="*/ 53 h 53"/>
                  <a:gd name="T4" fmla="*/ 63 w 75"/>
                  <a:gd name="T5" fmla="*/ 53 h 53"/>
                  <a:gd name="T6" fmla="*/ 63 w 75"/>
                  <a:gd name="T7" fmla="*/ 53 h 53"/>
                  <a:gd name="T8" fmla="*/ 75 w 75"/>
                  <a:gd name="T9" fmla="*/ 4 h 53"/>
                  <a:gd name="T10" fmla="*/ 54 w 75"/>
                  <a:gd name="T11" fmla="*/ 0 h 53"/>
                  <a:gd name="T12" fmla="*/ 0 w 75"/>
                  <a:gd name="T13" fmla="*/ 53 h 53"/>
                </a:gdLst>
                <a:ahLst/>
                <a:cxnLst>
                  <a:cxn ang="0">
                    <a:pos x="T0" y="T1"/>
                  </a:cxn>
                  <a:cxn ang="0">
                    <a:pos x="T2" y="T3"/>
                  </a:cxn>
                  <a:cxn ang="0">
                    <a:pos x="T4" y="T5"/>
                  </a:cxn>
                  <a:cxn ang="0">
                    <a:pos x="T6" y="T7"/>
                  </a:cxn>
                  <a:cxn ang="0">
                    <a:pos x="T8" y="T9"/>
                  </a:cxn>
                  <a:cxn ang="0">
                    <a:pos x="T10" y="T11"/>
                  </a:cxn>
                  <a:cxn ang="0">
                    <a:pos x="T12" y="T13"/>
                  </a:cxn>
                </a:cxnLst>
                <a:rect l="0" t="0" r="r" b="b"/>
                <a:pathLst>
                  <a:path w="75" h="53">
                    <a:moveTo>
                      <a:pt x="0" y="53"/>
                    </a:moveTo>
                    <a:lnTo>
                      <a:pt x="0" y="53"/>
                    </a:lnTo>
                    <a:lnTo>
                      <a:pt x="63" y="53"/>
                    </a:lnTo>
                    <a:lnTo>
                      <a:pt x="63" y="53"/>
                    </a:lnTo>
                    <a:cubicBezTo>
                      <a:pt x="63" y="35"/>
                      <a:pt x="67" y="19"/>
                      <a:pt x="75" y="4"/>
                    </a:cubicBezTo>
                    <a:cubicBezTo>
                      <a:pt x="69" y="1"/>
                      <a:pt x="61" y="0"/>
                      <a:pt x="54" y="0"/>
                    </a:cubicBezTo>
                    <a:cubicBezTo>
                      <a:pt x="24" y="0"/>
                      <a:pt x="0" y="24"/>
                      <a:pt x="0" y="53"/>
                    </a:cubicBez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31" name="Freeform 6">
                <a:extLst>
                  <a:ext uri="{FF2B5EF4-FFF2-40B4-BE49-F238E27FC236}">
                    <a16:creationId xmlns:a16="http://schemas.microsoft.com/office/drawing/2014/main" id="{40148D67-4557-4774-AB3C-91B956800812}"/>
                  </a:ext>
                </a:extLst>
              </p:cNvPr>
              <p:cNvSpPr>
                <a:spLocks/>
              </p:cNvSpPr>
              <p:nvPr/>
            </p:nvSpPr>
            <p:spPr bwMode="auto">
              <a:xfrm>
                <a:off x="529" y="2137"/>
                <a:ext cx="85" cy="49"/>
              </a:xfrm>
              <a:custGeom>
                <a:avLst/>
                <a:gdLst>
                  <a:gd name="T0" fmla="*/ 22 w 138"/>
                  <a:gd name="T1" fmla="*/ 25 h 80"/>
                  <a:gd name="T2" fmla="*/ 22 w 138"/>
                  <a:gd name="T3" fmla="*/ 25 h 80"/>
                  <a:gd name="T4" fmla="*/ 13 w 138"/>
                  <a:gd name="T5" fmla="*/ 36 h 80"/>
                  <a:gd name="T6" fmla="*/ 6 w 138"/>
                  <a:gd name="T7" fmla="*/ 48 h 80"/>
                  <a:gd name="T8" fmla="*/ 0 w 138"/>
                  <a:gd name="T9" fmla="*/ 80 h 80"/>
                  <a:gd name="T10" fmla="*/ 17 w 138"/>
                  <a:gd name="T11" fmla="*/ 80 h 80"/>
                  <a:gd name="T12" fmla="*/ 30 w 138"/>
                  <a:gd name="T13" fmla="*/ 80 h 80"/>
                  <a:gd name="T14" fmla="*/ 44 w 138"/>
                  <a:gd name="T15" fmla="*/ 80 h 80"/>
                  <a:gd name="T16" fmla="*/ 116 w 138"/>
                  <a:gd name="T17" fmla="*/ 80 h 80"/>
                  <a:gd name="T18" fmla="*/ 138 w 138"/>
                  <a:gd name="T19" fmla="*/ 25 h 80"/>
                  <a:gd name="T20" fmla="*/ 80 w 138"/>
                  <a:gd name="T21" fmla="*/ 0 h 80"/>
                  <a:gd name="T22" fmla="*/ 22 w 138"/>
                  <a:gd name="T23" fmla="*/ 25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8" h="80">
                    <a:moveTo>
                      <a:pt x="22" y="25"/>
                    </a:moveTo>
                    <a:lnTo>
                      <a:pt x="22" y="25"/>
                    </a:lnTo>
                    <a:cubicBezTo>
                      <a:pt x="19" y="28"/>
                      <a:pt x="16" y="32"/>
                      <a:pt x="13" y="36"/>
                    </a:cubicBezTo>
                    <a:cubicBezTo>
                      <a:pt x="11" y="40"/>
                      <a:pt x="8" y="44"/>
                      <a:pt x="6" y="48"/>
                    </a:cubicBezTo>
                    <a:cubicBezTo>
                      <a:pt x="2" y="58"/>
                      <a:pt x="0" y="69"/>
                      <a:pt x="0" y="80"/>
                    </a:cubicBezTo>
                    <a:lnTo>
                      <a:pt x="17" y="80"/>
                    </a:lnTo>
                    <a:lnTo>
                      <a:pt x="30" y="80"/>
                    </a:lnTo>
                    <a:lnTo>
                      <a:pt x="44" y="80"/>
                    </a:lnTo>
                    <a:lnTo>
                      <a:pt x="116" y="80"/>
                    </a:lnTo>
                    <a:cubicBezTo>
                      <a:pt x="116" y="58"/>
                      <a:pt x="124" y="39"/>
                      <a:pt x="138" y="25"/>
                    </a:cubicBezTo>
                    <a:cubicBezTo>
                      <a:pt x="123" y="9"/>
                      <a:pt x="103" y="0"/>
                      <a:pt x="80" y="0"/>
                    </a:cubicBezTo>
                    <a:cubicBezTo>
                      <a:pt x="57" y="0"/>
                      <a:pt x="36" y="9"/>
                      <a:pt x="22" y="25"/>
                    </a:cubicBezTo>
                    <a:close/>
                  </a:path>
                </a:pathLst>
              </a:custGeom>
              <a:solidFill>
                <a:schemeClr val="accent3"/>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32" name="Freeform 7">
                <a:extLst>
                  <a:ext uri="{FF2B5EF4-FFF2-40B4-BE49-F238E27FC236}">
                    <a16:creationId xmlns:a16="http://schemas.microsoft.com/office/drawing/2014/main" id="{C6EBA205-0248-4336-B986-8C4564B0536B}"/>
                  </a:ext>
                </a:extLst>
              </p:cNvPr>
              <p:cNvSpPr>
                <a:spLocks/>
              </p:cNvSpPr>
              <p:nvPr/>
            </p:nvSpPr>
            <p:spPr bwMode="auto">
              <a:xfrm>
                <a:off x="617" y="2153"/>
                <a:ext cx="66" cy="33"/>
              </a:xfrm>
              <a:custGeom>
                <a:avLst/>
                <a:gdLst>
                  <a:gd name="T0" fmla="*/ 53 w 106"/>
                  <a:gd name="T1" fmla="*/ 0 h 54"/>
                  <a:gd name="T2" fmla="*/ 53 w 106"/>
                  <a:gd name="T3" fmla="*/ 0 h 54"/>
                  <a:gd name="T4" fmla="*/ 32 w 106"/>
                  <a:gd name="T5" fmla="*/ 5 h 54"/>
                  <a:gd name="T6" fmla="*/ 20 w 106"/>
                  <a:gd name="T7" fmla="*/ 12 h 54"/>
                  <a:gd name="T8" fmla="*/ 10 w 106"/>
                  <a:gd name="T9" fmla="*/ 22 h 54"/>
                  <a:gd name="T10" fmla="*/ 0 w 106"/>
                  <a:gd name="T11" fmla="*/ 54 h 54"/>
                  <a:gd name="T12" fmla="*/ 17 w 106"/>
                  <a:gd name="T13" fmla="*/ 54 h 54"/>
                  <a:gd name="T14" fmla="*/ 30 w 106"/>
                  <a:gd name="T15" fmla="*/ 54 h 54"/>
                  <a:gd name="T16" fmla="*/ 44 w 106"/>
                  <a:gd name="T17" fmla="*/ 54 h 54"/>
                  <a:gd name="T18" fmla="*/ 106 w 106"/>
                  <a:gd name="T19" fmla="*/ 54 h 54"/>
                  <a:gd name="T20" fmla="*/ 53 w 106"/>
                  <a:gd name="T2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6" h="54">
                    <a:moveTo>
                      <a:pt x="53" y="0"/>
                    </a:moveTo>
                    <a:lnTo>
                      <a:pt x="53" y="0"/>
                    </a:lnTo>
                    <a:cubicBezTo>
                      <a:pt x="45" y="0"/>
                      <a:pt x="38" y="2"/>
                      <a:pt x="32" y="5"/>
                    </a:cubicBezTo>
                    <a:cubicBezTo>
                      <a:pt x="27" y="7"/>
                      <a:pt x="24" y="9"/>
                      <a:pt x="20" y="12"/>
                    </a:cubicBezTo>
                    <a:cubicBezTo>
                      <a:pt x="16" y="15"/>
                      <a:pt x="13" y="18"/>
                      <a:pt x="10" y="22"/>
                    </a:cubicBezTo>
                    <a:cubicBezTo>
                      <a:pt x="4" y="31"/>
                      <a:pt x="0" y="42"/>
                      <a:pt x="0" y="54"/>
                    </a:cubicBezTo>
                    <a:lnTo>
                      <a:pt x="17" y="54"/>
                    </a:lnTo>
                    <a:lnTo>
                      <a:pt x="30" y="54"/>
                    </a:lnTo>
                    <a:lnTo>
                      <a:pt x="44" y="54"/>
                    </a:lnTo>
                    <a:lnTo>
                      <a:pt x="106" y="54"/>
                    </a:lnTo>
                    <a:cubicBezTo>
                      <a:pt x="106" y="24"/>
                      <a:pt x="82" y="0"/>
                      <a:pt x="53" y="0"/>
                    </a:cubicBez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33" name="Freeform 8">
                <a:extLst>
                  <a:ext uri="{FF2B5EF4-FFF2-40B4-BE49-F238E27FC236}">
                    <a16:creationId xmlns:a16="http://schemas.microsoft.com/office/drawing/2014/main" id="{9201388B-4632-403E-974E-3F5C72E8BE6C}"/>
                  </a:ext>
                </a:extLst>
              </p:cNvPr>
              <p:cNvSpPr>
                <a:spLocks/>
              </p:cNvSpPr>
              <p:nvPr/>
            </p:nvSpPr>
            <p:spPr bwMode="auto">
              <a:xfrm>
                <a:off x="630" y="2104"/>
                <a:ext cx="41" cy="41"/>
              </a:xfrm>
              <a:custGeom>
                <a:avLst/>
                <a:gdLst>
                  <a:gd name="T0" fmla="*/ 31 w 66"/>
                  <a:gd name="T1" fmla="*/ 66 h 67"/>
                  <a:gd name="T2" fmla="*/ 31 w 66"/>
                  <a:gd name="T3" fmla="*/ 66 h 67"/>
                  <a:gd name="T4" fmla="*/ 33 w 66"/>
                  <a:gd name="T5" fmla="*/ 67 h 67"/>
                  <a:gd name="T6" fmla="*/ 35 w 66"/>
                  <a:gd name="T7" fmla="*/ 66 h 67"/>
                  <a:gd name="T8" fmla="*/ 57 w 66"/>
                  <a:gd name="T9" fmla="*/ 56 h 67"/>
                  <a:gd name="T10" fmla="*/ 66 w 66"/>
                  <a:gd name="T11" fmla="*/ 33 h 67"/>
                  <a:gd name="T12" fmla="*/ 33 w 66"/>
                  <a:gd name="T13" fmla="*/ 0 h 67"/>
                  <a:gd name="T14" fmla="*/ 0 w 66"/>
                  <a:gd name="T15" fmla="*/ 33 h 67"/>
                  <a:gd name="T16" fmla="*/ 9 w 66"/>
                  <a:gd name="T17" fmla="*/ 56 h 67"/>
                  <a:gd name="T18" fmla="*/ 31 w 66"/>
                  <a:gd name="T19" fmla="*/ 66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6" h="67">
                    <a:moveTo>
                      <a:pt x="31" y="66"/>
                    </a:moveTo>
                    <a:lnTo>
                      <a:pt x="31" y="66"/>
                    </a:lnTo>
                    <a:cubicBezTo>
                      <a:pt x="31" y="66"/>
                      <a:pt x="32" y="67"/>
                      <a:pt x="33" y="67"/>
                    </a:cubicBezTo>
                    <a:cubicBezTo>
                      <a:pt x="34" y="67"/>
                      <a:pt x="34" y="66"/>
                      <a:pt x="35" y="66"/>
                    </a:cubicBezTo>
                    <a:cubicBezTo>
                      <a:pt x="44" y="66"/>
                      <a:pt x="51" y="62"/>
                      <a:pt x="57" y="56"/>
                    </a:cubicBezTo>
                    <a:cubicBezTo>
                      <a:pt x="63" y="50"/>
                      <a:pt x="66" y="42"/>
                      <a:pt x="66" y="33"/>
                    </a:cubicBezTo>
                    <a:cubicBezTo>
                      <a:pt x="66" y="15"/>
                      <a:pt x="51" y="0"/>
                      <a:pt x="33" y="0"/>
                    </a:cubicBezTo>
                    <a:cubicBezTo>
                      <a:pt x="14" y="0"/>
                      <a:pt x="0" y="15"/>
                      <a:pt x="0" y="33"/>
                    </a:cubicBezTo>
                    <a:cubicBezTo>
                      <a:pt x="0" y="42"/>
                      <a:pt x="3" y="50"/>
                      <a:pt x="9" y="56"/>
                    </a:cubicBezTo>
                    <a:cubicBezTo>
                      <a:pt x="15" y="62"/>
                      <a:pt x="22" y="66"/>
                      <a:pt x="31" y="66"/>
                    </a:cubicBez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34" name="Freeform 9">
                <a:extLst>
                  <a:ext uri="{FF2B5EF4-FFF2-40B4-BE49-F238E27FC236}">
                    <a16:creationId xmlns:a16="http://schemas.microsoft.com/office/drawing/2014/main" id="{BABCE8FA-0B2D-4B90-9E37-69E12AED793F}"/>
                  </a:ext>
                </a:extLst>
              </p:cNvPr>
              <p:cNvSpPr>
                <a:spLocks/>
              </p:cNvSpPr>
              <p:nvPr/>
            </p:nvSpPr>
            <p:spPr bwMode="auto">
              <a:xfrm>
                <a:off x="545" y="2062"/>
                <a:ext cx="66" cy="66"/>
              </a:xfrm>
              <a:custGeom>
                <a:avLst/>
                <a:gdLst>
                  <a:gd name="T0" fmla="*/ 23 w 106"/>
                  <a:gd name="T1" fmla="*/ 98 h 107"/>
                  <a:gd name="T2" fmla="*/ 23 w 106"/>
                  <a:gd name="T3" fmla="*/ 98 h 107"/>
                  <a:gd name="T4" fmla="*/ 49 w 106"/>
                  <a:gd name="T5" fmla="*/ 107 h 107"/>
                  <a:gd name="T6" fmla="*/ 53 w 106"/>
                  <a:gd name="T7" fmla="*/ 107 h 107"/>
                  <a:gd name="T8" fmla="*/ 57 w 106"/>
                  <a:gd name="T9" fmla="*/ 107 h 107"/>
                  <a:gd name="T10" fmla="*/ 83 w 106"/>
                  <a:gd name="T11" fmla="*/ 98 h 107"/>
                  <a:gd name="T12" fmla="*/ 106 w 106"/>
                  <a:gd name="T13" fmla="*/ 54 h 107"/>
                  <a:gd name="T14" fmla="*/ 75 w 106"/>
                  <a:gd name="T15" fmla="*/ 5 h 107"/>
                  <a:gd name="T16" fmla="*/ 53 w 106"/>
                  <a:gd name="T17" fmla="*/ 0 h 107"/>
                  <a:gd name="T18" fmla="*/ 31 w 106"/>
                  <a:gd name="T19" fmla="*/ 5 h 107"/>
                  <a:gd name="T20" fmla="*/ 31 w 106"/>
                  <a:gd name="T21" fmla="*/ 5 h 107"/>
                  <a:gd name="T22" fmla="*/ 0 w 106"/>
                  <a:gd name="T23" fmla="*/ 54 h 107"/>
                  <a:gd name="T24" fmla="*/ 23 w 106"/>
                  <a:gd name="T25" fmla="*/ 98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6" h="107">
                    <a:moveTo>
                      <a:pt x="23" y="98"/>
                    </a:moveTo>
                    <a:lnTo>
                      <a:pt x="23" y="98"/>
                    </a:lnTo>
                    <a:cubicBezTo>
                      <a:pt x="30" y="103"/>
                      <a:pt x="39" y="106"/>
                      <a:pt x="49" y="107"/>
                    </a:cubicBezTo>
                    <a:cubicBezTo>
                      <a:pt x="50" y="107"/>
                      <a:pt x="52" y="107"/>
                      <a:pt x="53" y="107"/>
                    </a:cubicBezTo>
                    <a:cubicBezTo>
                      <a:pt x="54" y="107"/>
                      <a:pt x="55" y="107"/>
                      <a:pt x="57" y="107"/>
                    </a:cubicBezTo>
                    <a:cubicBezTo>
                      <a:pt x="66" y="106"/>
                      <a:pt x="76" y="103"/>
                      <a:pt x="83" y="98"/>
                    </a:cubicBezTo>
                    <a:cubicBezTo>
                      <a:pt x="97" y="88"/>
                      <a:pt x="106" y="72"/>
                      <a:pt x="106" y="54"/>
                    </a:cubicBezTo>
                    <a:cubicBezTo>
                      <a:pt x="106" y="32"/>
                      <a:pt x="93" y="14"/>
                      <a:pt x="75" y="5"/>
                    </a:cubicBezTo>
                    <a:cubicBezTo>
                      <a:pt x="68" y="2"/>
                      <a:pt x="61" y="0"/>
                      <a:pt x="53" y="0"/>
                    </a:cubicBezTo>
                    <a:cubicBezTo>
                      <a:pt x="45" y="0"/>
                      <a:pt x="38" y="2"/>
                      <a:pt x="31" y="5"/>
                    </a:cubicBezTo>
                    <a:lnTo>
                      <a:pt x="31" y="5"/>
                    </a:lnTo>
                    <a:cubicBezTo>
                      <a:pt x="12" y="14"/>
                      <a:pt x="0" y="32"/>
                      <a:pt x="0" y="54"/>
                    </a:cubicBezTo>
                    <a:cubicBezTo>
                      <a:pt x="0" y="72"/>
                      <a:pt x="9" y="88"/>
                      <a:pt x="23" y="98"/>
                    </a:cubicBezTo>
                    <a:close/>
                  </a:path>
                </a:pathLst>
              </a:custGeom>
              <a:solidFill>
                <a:schemeClr val="accent3"/>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35" name="Freeform 10">
                <a:extLst>
                  <a:ext uri="{FF2B5EF4-FFF2-40B4-BE49-F238E27FC236}">
                    <a16:creationId xmlns:a16="http://schemas.microsoft.com/office/drawing/2014/main" id="{71CB5B89-96B2-4372-91E6-15EECD2E99A4}"/>
                  </a:ext>
                </a:extLst>
              </p:cNvPr>
              <p:cNvSpPr>
                <a:spLocks/>
              </p:cNvSpPr>
              <p:nvPr/>
            </p:nvSpPr>
            <p:spPr bwMode="auto">
              <a:xfrm>
                <a:off x="481" y="2096"/>
                <a:ext cx="50" cy="49"/>
              </a:xfrm>
              <a:custGeom>
                <a:avLst/>
                <a:gdLst>
                  <a:gd name="T0" fmla="*/ 40 w 80"/>
                  <a:gd name="T1" fmla="*/ 0 h 80"/>
                  <a:gd name="T2" fmla="*/ 40 w 80"/>
                  <a:gd name="T3" fmla="*/ 0 h 80"/>
                  <a:gd name="T4" fmla="*/ 0 w 80"/>
                  <a:gd name="T5" fmla="*/ 40 h 80"/>
                  <a:gd name="T6" fmla="*/ 14 w 80"/>
                  <a:gd name="T7" fmla="*/ 70 h 80"/>
                  <a:gd name="T8" fmla="*/ 37 w 80"/>
                  <a:gd name="T9" fmla="*/ 80 h 80"/>
                  <a:gd name="T10" fmla="*/ 40 w 80"/>
                  <a:gd name="T11" fmla="*/ 80 h 80"/>
                  <a:gd name="T12" fmla="*/ 42 w 80"/>
                  <a:gd name="T13" fmla="*/ 80 h 80"/>
                  <a:gd name="T14" fmla="*/ 65 w 80"/>
                  <a:gd name="T15" fmla="*/ 70 h 80"/>
                  <a:gd name="T16" fmla="*/ 80 w 80"/>
                  <a:gd name="T17" fmla="*/ 40 h 80"/>
                  <a:gd name="T18" fmla="*/ 40 w 80"/>
                  <a:gd name="T19"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0" h="80">
                    <a:moveTo>
                      <a:pt x="40" y="0"/>
                    </a:moveTo>
                    <a:lnTo>
                      <a:pt x="40" y="0"/>
                    </a:lnTo>
                    <a:cubicBezTo>
                      <a:pt x="18" y="0"/>
                      <a:pt x="0" y="18"/>
                      <a:pt x="0" y="40"/>
                    </a:cubicBezTo>
                    <a:cubicBezTo>
                      <a:pt x="0" y="52"/>
                      <a:pt x="5" y="63"/>
                      <a:pt x="14" y="70"/>
                    </a:cubicBezTo>
                    <a:cubicBezTo>
                      <a:pt x="21" y="76"/>
                      <a:pt x="29" y="79"/>
                      <a:pt x="37" y="80"/>
                    </a:cubicBezTo>
                    <a:cubicBezTo>
                      <a:pt x="38" y="80"/>
                      <a:pt x="39" y="80"/>
                      <a:pt x="40" y="80"/>
                    </a:cubicBezTo>
                    <a:cubicBezTo>
                      <a:pt x="41" y="80"/>
                      <a:pt x="41" y="80"/>
                      <a:pt x="42" y="80"/>
                    </a:cubicBezTo>
                    <a:cubicBezTo>
                      <a:pt x="51" y="79"/>
                      <a:pt x="59" y="76"/>
                      <a:pt x="65" y="70"/>
                    </a:cubicBezTo>
                    <a:cubicBezTo>
                      <a:pt x="74" y="63"/>
                      <a:pt x="80" y="52"/>
                      <a:pt x="80" y="40"/>
                    </a:cubicBezTo>
                    <a:cubicBezTo>
                      <a:pt x="80" y="18"/>
                      <a:pt x="62" y="0"/>
                      <a:pt x="40" y="0"/>
                    </a:cubicBez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grpSp>
      </p:grpSp>
      <p:grpSp>
        <p:nvGrpSpPr>
          <p:cNvPr id="43" name="Group 42">
            <a:extLst>
              <a:ext uri="{FF2B5EF4-FFF2-40B4-BE49-F238E27FC236}">
                <a16:creationId xmlns:a16="http://schemas.microsoft.com/office/drawing/2014/main" id="{335B1C94-5CFE-4E7F-B8FF-CCAB11A084F4}"/>
              </a:ext>
            </a:extLst>
          </p:cNvPr>
          <p:cNvGrpSpPr/>
          <p:nvPr/>
        </p:nvGrpSpPr>
        <p:grpSpPr>
          <a:xfrm>
            <a:off x="7783024" y="1548368"/>
            <a:ext cx="3108753" cy="4465968"/>
            <a:chOff x="7783024" y="1548368"/>
            <a:chExt cx="3108753" cy="4465968"/>
          </a:xfrm>
        </p:grpSpPr>
        <p:sp>
          <p:nvSpPr>
            <p:cNvPr id="6" name="Rectangle 5">
              <a:extLst>
                <a:ext uri="{FF2B5EF4-FFF2-40B4-BE49-F238E27FC236}">
                  <a16:creationId xmlns:a16="http://schemas.microsoft.com/office/drawing/2014/main" id="{A34F6DEF-A13B-463A-90FB-409AB6625886}"/>
                </a:ext>
              </a:extLst>
            </p:cNvPr>
            <p:cNvSpPr/>
            <p:nvPr/>
          </p:nvSpPr>
          <p:spPr bwMode="auto">
            <a:xfrm>
              <a:off x="7783024" y="1548368"/>
              <a:ext cx="2810771" cy="4465968"/>
            </a:xfrm>
            <a:prstGeom prst="rect">
              <a:avLst/>
            </a:prstGeom>
            <a:solidFill>
              <a:schemeClr val="bg1"/>
            </a:solidFill>
            <a:ln w="10795" cap="flat" cmpd="sng" algn="ctr">
              <a:noFill/>
              <a:prstDash val="solid"/>
            </a:ln>
            <a:effectLst>
              <a:outerShdw blurRad="152400" sx="101000" sy="101000" algn="tl" rotWithShape="0">
                <a:prstClr val="black">
                  <a:alpha val="29000"/>
                </a:prstClr>
              </a:outerShdw>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3" name="Rectangle 12">
              <a:extLst>
                <a:ext uri="{FF2B5EF4-FFF2-40B4-BE49-F238E27FC236}">
                  <a16:creationId xmlns:a16="http://schemas.microsoft.com/office/drawing/2014/main" id="{9326CEAA-E77E-4BFC-B6E2-8445169BF6FA}"/>
                </a:ext>
              </a:extLst>
            </p:cNvPr>
            <p:cNvSpPr/>
            <p:nvPr/>
          </p:nvSpPr>
          <p:spPr bwMode="auto">
            <a:xfrm>
              <a:off x="8081006" y="3039585"/>
              <a:ext cx="2810771" cy="23750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91440" rIns="91440" bIns="91440"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l" defTabSz="914102" rtl="0" eaLnBrk="1" fontAlgn="base" latinLnBrk="0" hangingPunct="1">
                <a:lnSpc>
                  <a:spcPct val="100000"/>
                </a:lnSpc>
                <a:spcBef>
                  <a:spcPct val="0"/>
                </a:spcBef>
                <a:spcAft>
                  <a:spcPts val="1176"/>
                </a:spcAft>
                <a:buClrTx/>
                <a:buSzTx/>
                <a:buFontTx/>
                <a:buNone/>
                <a:tabLst/>
                <a:defRPr/>
              </a:pPr>
              <a:r>
                <a:rPr kumimoji="0" lang="en-US" sz="2400" b="0" i="0" u="none" strike="noStrike" kern="1200" cap="none" spc="0" normalizeH="0" baseline="0" noProof="0">
                  <a:ln>
                    <a:noFill/>
                  </a:ln>
                  <a:solidFill>
                    <a:srgbClr val="000000"/>
                  </a:solidFill>
                  <a:effectLst/>
                  <a:uLnTx/>
                  <a:uFillTx/>
                  <a:latin typeface="Segoe UI Semibold"/>
                  <a:ea typeface="+mn-ea"/>
                  <a:cs typeface="+mn-cs"/>
                </a:rPr>
                <a:t>Common</a:t>
              </a:r>
            </a:p>
            <a:p>
              <a:pPr marL="0" marR="0" lvl="1" indent="0" algn="l" defTabSz="896350" rtl="0" eaLnBrk="1" fontAlgn="base" latinLnBrk="0" hangingPunct="1">
                <a:lnSpc>
                  <a:spcPct val="90000"/>
                </a:lnSpc>
                <a:spcBef>
                  <a:spcPct val="0"/>
                </a:spcBef>
                <a:spcAft>
                  <a:spcPts val="588"/>
                </a:spcAft>
                <a:buClrTx/>
                <a:buSzTx/>
                <a:buFontTx/>
                <a:buNone/>
                <a:tabLst/>
                <a:defRPr/>
              </a:pPr>
              <a:r>
                <a:rPr kumimoji="0" lang="en-US" sz="1568" b="0" i="0" u="none" strike="noStrike" kern="1200" cap="none" spc="0" normalizeH="0" baseline="0" noProof="0">
                  <a:ln>
                    <a:noFill/>
                  </a:ln>
                  <a:solidFill>
                    <a:srgbClr val="000000"/>
                  </a:solidFill>
                  <a:effectLst/>
                  <a:uLnTx/>
                  <a:uFillTx/>
                  <a:latin typeface="Segoe UI"/>
                  <a:ea typeface="+mn-ea"/>
                  <a:cs typeface="+mn-cs"/>
                </a:rPr>
                <a:t>Processes in place</a:t>
              </a:r>
            </a:p>
            <a:p>
              <a:pPr marL="0" marR="0" lvl="1" indent="0" algn="l" defTabSz="896350" rtl="0" eaLnBrk="1" fontAlgn="base" latinLnBrk="0" hangingPunct="1">
                <a:lnSpc>
                  <a:spcPct val="90000"/>
                </a:lnSpc>
                <a:spcBef>
                  <a:spcPct val="0"/>
                </a:spcBef>
                <a:spcAft>
                  <a:spcPts val="588"/>
                </a:spcAft>
                <a:buClrTx/>
                <a:buSzTx/>
                <a:buFontTx/>
                <a:buNone/>
                <a:tabLst/>
                <a:defRPr/>
              </a:pPr>
              <a:r>
                <a:rPr kumimoji="0" lang="en-US" sz="1568" b="0" i="0" u="none" strike="noStrike" kern="1200" cap="none" spc="0" normalizeH="0" baseline="0" noProof="0">
                  <a:ln>
                    <a:noFill/>
                  </a:ln>
                  <a:solidFill>
                    <a:srgbClr val="000000"/>
                  </a:solidFill>
                  <a:effectLst/>
                  <a:uLnTx/>
                  <a:uFillTx/>
                  <a:latin typeface="Segoe UI"/>
                  <a:ea typeface="+mn-ea"/>
                  <a:cs typeface="+mn-cs"/>
                </a:rPr>
                <a:t>Change management</a:t>
              </a:r>
            </a:p>
            <a:p>
              <a:pPr marL="0" marR="0" lvl="1" indent="0" algn="l" defTabSz="896350" rtl="0" eaLnBrk="1" fontAlgn="base" latinLnBrk="0" hangingPunct="1">
                <a:lnSpc>
                  <a:spcPct val="90000"/>
                </a:lnSpc>
                <a:spcBef>
                  <a:spcPct val="0"/>
                </a:spcBef>
                <a:spcAft>
                  <a:spcPts val="588"/>
                </a:spcAft>
                <a:buClrTx/>
                <a:buSzTx/>
                <a:buFontTx/>
                <a:buNone/>
                <a:tabLst/>
                <a:defRPr/>
              </a:pPr>
              <a:r>
                <a:rPr kumimoji="0" lang="en-US" sz="1568" b="0" i="0" u="none" strike="noStrike" kern="1200" cap="none" spc="0" normalizeH="0" baseline="0" noProof="0">
                  <a:ln>
                    <a:noFill/>
                  </a:ln>
                  <a:solidFill>
                    <a:srgbClr val="000000"/>
                  </a:solidFill>
                  <a:effectLst/>
                  <a:uLnTx/>
                  <a:uFillTx/>
                  <a:latin typeface="Segoe UI"/>
                  <a:ea typeface="+mn-ea"/>
                  <a:cs typeface="+mn-cs"/>
                </a:rPr>
                <a:t>Reporting &amp; monitoring</a:t>
              </a:r>
            </a:p>
            <a:p>
              <a:pPr marL="0" marR="0" lvl="1" indent="0" algn="l" defTabSz="896350" rtl="0" eaLnBrk="1" fontAlgn="base" latinLnBrk="0" hangingPunct="1">
                <a:lnSpc>
                  <a:spcPct val="90000"/>
                </a:lnSpc>
                <a:spcBef>
                  <a:spcPct val="0"/>
                </a:spcBef>
                <a:spcAft>
                  <a:spcPts val="588"/>
                </a:spcAft>
                <a:buClrTx/>
                <a:buSzTx/>
                <a:buFontTx/>
                <a:buNone/>
                <a:tabLst/>
                <a:defRPr/>
              </a:pPr>
              <a:r>
                <a:rPr kumimoji="0" lang="en-US" sz="1568" b="0" i="0" u="none" strike="noStrike" kern="1200" cap="none" spc="0" normalizeH="0" baseline="0" noProof="0">
                  <a:ln>
                    <a:noFill/>
                  </a:ln>
                  <a:solidFill>
                    <a:srgbClr val="000000"/>
                  </a:solidFill>
                  <a:effectLst/>
                  <a:uLnTx/>
                  <a:uFillTx/>
                  <a:latin typeface="Segoe UI"/>
                  <a:ea typeface="+mn-ea"/>
                  <a:cs typeface="+mn-cs"/>
                </a:rPr>
                <a:t>Analytics</a:t>
              </a:r>
            </a:p>
          </p:txBody>
        </p:sp>
        <p:grpSp>
          <p:nvGrpSpPr>
            <p:cNvPr id="38" name="Group 4">
              <a:extLst>
                <a:ext uri="{FF2B5EF4-FFF2-40B4-BE49-F238E27FC236}">
                  <a16:creationId xmlns:a16="http://schemas.microsoft.com/office/drawing/2014/main" id="{57C76977-196F-42D5-8BC3-CAC56A7F11A7}"/>
                </a:ext>
              </a:extLst>
            </p:cNvPr>
            <p:cNvGrpSpPr>
              <a:grpSpLocks noChangeAspect="1"/>
            </p:cNvGrpSpPr>
            <p:nvPr/>
          </p:nvGrpSpPr>
          <p:grpSpPr bwMode="auto">
            <a:xfrm>
              <a:off x="8318500" y="2505075"/>
              <a:ext cx="566737" cy="485775"/>
              <a:chOff x="5240" y="1578"/>
              <a:chExt cx="357" cy="306"/>
            </a:xfrm>
          </p:grpSpPr>
          <p:sp>
            <p:nvSpPr>
              <p:cNvPr id="40" name="Freeform 5">
                <a:extLst>
                  <a:ext uri="{FF2B5EF4-FFF2-40B4-BE49-F238E27FC236}">
                    <a16:creationId xmlns:a16="http://schemas.microsoft.com/office/drawing/2014/main" id="{BC81EB6D-A31E-433A-8CE7-B401ED14B59C}"/>
                  </a:ext>
                </a:extLst>
              </p:cNvPr>
              <p:cNvSpPr>
                <a:spLocks/>
              </p:cNvSpPr>
              <p:nvPr/>
            </p:nvSpPr>
            <p:spPr bwMode="auto">
              <a:xfrm>
                <a:off x="5240" y="1629"/>
                <a:ext cx="179" cy="178"/>
              </a:xfrm>
              <a:custGeom>
                <a:avLst/>
                <a:gdLst>
                  <a:gd name="T0" fmla="*/ 179 w 187"/>
                  <a:gd name="T1" fmla="*/ 130 h 187"/>
                  <a:gd name="T2" fmla="*/ 179 w 187"/>
                  <a:gd name="T3" fmla="*/ 130 h 187"/>
                  <a:gd name="T4" fmla="*/ 187 w 187"/>
                  <a:gd name="T5" fmla="*/ 94 h 187"/>
                  <a:gd name="T6" fmla="*/ 179 w 187"/>
                  <a:gd name="T7" fmla="*/ 58 h 187"/>
                  <a:gd name="T8" fmla="*/ 159 w 187"/>
                  <a:gd name="T9" fmla="*/ 28 h 187"/>
                  <a:gd name="T10" fmla="*/ 130 w 187"/>
                  <a:gd name="T11" fmla="*/ 8 h 187"/>
                  <a:gd name="T12" fmla="*/ 94 w 187"/>
                  <a:gd name="T13" fmla="*/ 0 h 187"/>
                  <a:gd name="T14" fmla="*/ 57 w 187"/>
                  <a:gd name="T15" fmla="*/ 8 h 187"/>
                  <a:gd name="T16" fmla="*/ 28 w 187"/>
                  <a:gd name="T17" fmla="*/ 28 h 187"/>
                  <a:gd name="T18" fmla="*/ 8 w 187"/>
                  <a:gd name="T19" fmla="*/ 57 h 187"/>
                  <a:gd name="T20" fmla="*/ 0 w 187"/>
                  <a:gd name="T21" fmla="*/ 94 h 187"/>
                  <a:gd name="T22" fmla="*/ 8 w 187"/>
                  <a:gd name="T23" fmla="*/ 130 h 187"/>
                  <a:gd name="T24" fmla="*/ 28 w 187"/>
                  <a:gd name="T25" fmla="*/ 160 h 187"/>
                  <a:gd name="T26" fmla="*/ 57 w 187"/>
                  <a:gd name="T27" fmla="*/ 180 h 187"/>
                  <a:gd name="T28" fmla="*/ 94 w 187"/>
                  <a:gd name="T29" fmla="*/ 187 h 187"/>
                  <a:gd name="T30" fmla="*/ 130 w 187"/>
                  <a:gd name="T31" fmla="*/ 180 h 187"/>
                  <a:gd name="T32" fmla="*/ 159 w 187"/>
                  <a:gd name="T33" fmla="*/ 160 h 187"/>
                  <a:gd name="T34" fmla="*/ 179 w 187"/>
                  <a:gd name="T35" fmla="*/ 13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7" h="187">
                    <a:moveTo>
                      <a:pt x="179" y="130"/>
                    </a:moveTo>
                    <a:lnTo>
                      <a:pt x="179" y="130"/>
                    </a:lnTo>
                    <a:cubicBezTo>
                      <a:pt x="184" y="119"/>
                      <a:pt x="187" y="107"/>
                      <a:pt x="187" y="94"/>
                    </a:cubicBezTo>
                    <a:cubicBezTo>
                      <a:pt x="187" y="81"/>
                      <a:pt x="184" y="69"/>
                      <a:pt x="179" y="58"/>
                    </a:cubicBezTo>
                    <a:cubicBezTo>
                      <a:pt x="175" y="46"/>
                      <a:pt x="168" y="36"/>
                      <a:pt x="159" y="28"/>
                    </a:cubicBezTo>
                    <a:cubicBezTo>
                      <a:pt x="151" y="20"/>
                      <a:pt x="141" y="13"/>
                      <a:pt x="130" y="8"/>
                    </a:cubicBezTo>
                    <a:cubicBezTo>
                      <a:pt x="119" y="3"/>
                      <a:pt x="106" y="0"/>
                      <a:pt x="94" y="0"/>
                    </a:cubicBezTo>
                    <a:cubicBezTo>
                      <a:pt x="81" y="0"/>
                      <a:pt x="68" y="3"/>
                      <a:pt x="57" y="8"/>
                    </a:cubicBezTo>
                    <a:cubicBezTo>
                      <a:pt x="46" y="13"/>
                      <a:pt x="36" y="19"/>
                      <a:pt x="28" y="28"/>
                    </a:cubicBezTo>
                    <a:cubicBezTo>
                      <a:pt x="19" y="36"/>
                      <a:pt x="12" y="46"/>
                      <a:pt x="8" y="57"/>
                    </a:cubicBezTo>
                    <a:cubicBezTo>
                      <a:pt x="3" y="69"/>
                      <a:pt x="0" y="81"/>
                      <a:pt x="0" y="94"/>
                    </a:cubicBezTo>
                    <a:cubicBezTo>
                      <a:pt x="0" y="107"/>
                      <a:pt x="3" y="119"/>
                      <a:pt x="8" y="130"/>
                    </a:cubicBezTo>
                    <a:cubicBezTo>
                      <a:pt x="12" y="142"/>
                      <a:pt x="19" y="151"/>
                      <a:pt x="28" y="160"/>
                    </a:cubicBezTo>
                    <a:cubicBezTo>
                      <a:pt x="36" y="168"/>
                      <a:pt x="46" y="175"/>
                      <a:pt x="57" y="180"/>
                    </a:cubicBezTo>
                    <a:cubicBezTo>
                      <a:pt x="68" y="185"/>
                      <a:pt x="81" y="187"/>
                      <a:pt x="94" y="187"/>
                    </a:cubicBezTo>
                    <a:cubicBezTo>
                      <a:pt x="106" y="187"/>
                      <a:pt x="119" y="185"/>
                      <a:pt x="130" y="180"/>
                    </a:cubicBezTo>
                    <a:cubicBezTo>
                      <a:pt x="141" y="175"/>
                      <a:pt x="151" y="168"/>
                      <a:pt x="159" y="160"/>
                    </a:cubicBezTo>
                    <a:cubicBezTo>
                      <a:pt x="168" y="151"/>
                      <a:pt x="175" y="141"/>
                      <a:pt x="179" y="13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1" name="Freeform 6">
                <a:extLst>
                  <a:ext uri="{FF2B5EF4-FFF2-40B4-BE49-F238E27FC236}">
                    <a16:creationId xmlns:a16="http://schemas.microsoft.com/office/drawing/2014/main" id="{DACEE896-3148-4DC6-A4CA-0ACF15F72C26}"/>
                  </a:ext>
                </a:extLst>
              </p:cNvPr>
              <p:cNvSpPr>
                <a:spLocks/>
              </p:cNvSpPr>
              <p:nvPr/>
            </p:nvSpPr>
            <p:spPr bwMode="auto">
              <a:xfrm>
                <a:off x="5378" y="1718"/>
                <a:ext cx="191" cy="166"/>
              </a:xfrm>
              <a:custGeom>
                <a:avLst/>
                <a:gdLst>
                  <a:gd name="T0" fmla="*/ 100 w 200"/>
                  <a:gd name="T1" fmla="*/ 0 h 173"/>
                  <a:gd name="T2" fmla="*/ 100 w 200"/>
                  <a:gd name="T3" fmla="*/ 0 h 173"/>
                  <a:gd name="T4" fmla="*/ 50 w 200"/>
                  <a:gd name="T5" fmla="*/ 87 h 173"/>
                  <a:gd name="T6" fmla="*/ 0 w 200"/>
                  <a:gd name="T7" fmla="*/ 173 h 173"/>
                  <a:gd name="T8" fmla="*/ 200 w 200"/>
                  <a:gd name="T9" fmla="*/ 173 h 173"/>
                  <a:gd name="T10" fmla="*/ 150 w 200"/>
                  <a:gd name="T11" fmla="*/ 87 h 173"/>
                  <a:gd name="T12" fmla="*/ 100 w 200"/>
                  <a:gd name="T13" fmla="*/ 0 h 173"/>
                </a:gdLst>
                <a:ahLst/>
                <a:cxnLst>
                  <a:cxn ang="0">
                    <a:pos x="T0" y="T1"/>
                  </a:cxn>
                  <a:cxn ang="0">
                    <a:pos x="T2" y="T3"/>
                  </a:cxn>
                  <a:cxn ang="0">
                    <a:pos x="T4" y="T5"/>
                  </a:cxn>
                  <a:cxn ang="0">
                    <a:pos x="T6" y="T7"/>
                  </a:cxn>
                  <a:cxn ang="0">
                    <a:pos x="T8" y="T9"/>
                  </a:cxn>
                  <a:cxn ang="0">
                    <a:pos x="T10" y="T11"/>
                  </a:cxn>
                  <a:cxn ang="0">
                    <a:pos x="T12" y="T13"/>
                  </a:cxn>
                </a:cxnLst>
                <a:rect l="0" t="0" r="r" b="b"/>
                <a:pathLst>
                  <a:path w="200" h="173">
                    <a:moveTo>
                      <a:pt x="100" y="0"/>
                    </a:moveTo>
                    <a:lnTo>
                      <a:pt x="100" y="0"/>
                    </a:lnTo>
                    <a:cubicBezTo>
                      <a:pt x="83" y="29"/>
                      <a:pt x="66" y="58"/>
                      <a:pt x="50" y="87"/>
                    </a:cubicBezTo>
                    <a:cubicBezTo>
                      <a:pt x="33" y="115"/>
                      <a:pt x="17" y="144"/>
                      <a:pt x="0" y="173"/>
                    </a:cubicBezTo>
                    <a:lnTo>
                      <a:pt x="200" y="173"/>
                    </a:lnTo>
                    <a:cubicBezTo>
                      <a:pt x="183" y="144"/>
                      <a:pt x="166" y="115"/>
                      <a:pt x="150" y="87"/>
                    </a:cubicBezTo>
                    <a:cubicBezTo>
                      <a:pt x="133" y="58"/>
                      <a:pt x="117" y="29"/>
                      <a:pt x="100" y="0"/>
                    </a:cubicBezTo>
                    <a:close/>
                  </a:path>
                </a:pathLst>
              </a:custGeom>
              <a:solidFill>
                <a:srgbClr val="C1C1C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2" name="Freeform 7">
                <a:extLst>
                  <a:ext uri="{FF2B5EF4-FFF2-40B4-BE49-F238E27FC236}">
                    <a16:creationId xmlns:a16="http://schemas.microsoft.com/office/drawing/2014/main" id="{A4CD996D-4CF5-4115-A1C5-EADF4547BC4B}"/>
                  </a:ext>
                </a:extLst>
              </p:cNvPr>
              <p:cNvSpPr>
                <a:spLocks/>
              </p:cNvSpPr>
              <p:nvPr/>
            </p:nvSpPr>
            <p:spPr bwMode="auto">
              <a:xfrm>
                <a:off x="5419" y="1578"/>
                <a:ext cx="178" cy="179"/>
              </a:xfrm>
              <a:custGeom>
                <a:avLst/>
                <a:gdLst>
                  <a:gd name="T0" fmla="*/ 0 w 186"/>
                  <a:gd name="T1" fmla="*/ 72 h 187"/>
                  <a:gd name="T2" fmla="*/ 0 w 186"/>
                  <a:gd name="T3" fmla="*/ 72 h 187"/>
                  <a:gd name="T4" fmla="*/ 19 w 186"/>
                  <a:gd name="T5" fmla="*/ 107 h 187"/>
                  <a:gd name="T6" fmla="*/ 26 w 186"/>
                  <a:gd name="T7" fmla="*/ 146 h 187"/>
                  <a:gd name="T8" fmla="*/ 57 w 186"/>
                  <a:gd name="T9" fmla="*/ 93 h 187"/>
                  <a:gd name="T10" fmla="*/ 110 w 186"/>
                  <a:gd name="T11" fmla="*/ 187 h 187"/>
                  <a:gd name="T12" fmla="*/ 186 w 186"/>
                  <a:gd name="T13" fmla="*/ 187 h 187"/>
                  <a:gd name="T14" fmla="*/ 186 w 186"/>
                  <a:gd name="T15" fmla="*/ 0 h 187"/>
                  <a:gd name="T16" fmla="*/ 0 w 186"/>
                  <a:gd name="T17" fmla="*/ 0 h 187"/>
                  <a:gd name="T18" fmla="*/ 0 w 186"/>
                  <a:gd name="T19" fmla="*/ 72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6" h="187">
                    <a:moveTo>
                      <a:pt x="0" y="72"/>
                    </a:moveTo>
                    <a:lnTo>
                      <a:pt x="0" y="72"/>
                    </a:lnTo>
                    <a:cubicBezTo>
                      <a:pt x="8" y="83"/>
                      <a:pt x="15" y="94"/>
                      <a:pt x="19" y="107"/>
                    </a:cubicBezTo>
                    <a:cubicBezTo>
                      <a:pt x="24" y="120"/>
                      <a:pt x="26" y="133"/>
                      <a:pt x="26" y="146"/>
                    </a:cubicBezTo>
                    <a:lnTo>
                      <a:pt x="57" y="93"/>
                    </a:lnTo>
                    <a:lnTo>
                      <a:pt x="110" y="187"/>
                    </a:lnTo>
                    <a:lnTo>
                      <a:pt x="186" y="187"/>
                    </a:lnTo>
                    <a:lnTo>
                      <a:pt x="186" y="0"/>
                    </a:lnTo>
                    <a:lnTo>
                      <a:pt x="0" y="0"/>
                    </a:lnTo>
                    <a:lnTo>
                      <a:pt x="0" y="72"/>
                    </a:lnTo>
                    <a:close/>
                  </a:path>
                </a:pathLst>
              </a:custGeom>
              <a:solidFill>
                <a:srgbClr val="D1D1D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spTree>
    <p:extLst>
      <p:ext uri="{BB962C8B-B14F-4D97-AF65-F5344CB8AC3E}">
        <p14:creationId xmlns:p14="http://schemas.microsoft.com/office/powerpoint/2010/main" val="28347798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decel="10000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750" fill="hold"/>
                                        <p:tgtEl>
                                          <p:spTgt spid="20"/>
                                        </p:tgtEl>
                                        <p:attrNameLst>
                                          <p:attrName>ppt_x</p:attrName>
                                        </p:attrNameLst>
                                      </p:cBhvr>
                                      <p:tavLst>
                                        <p:tav tm="0">
                                          <p:val>
                                            <p:strVal val="#ppt_x"/>
                                          </p:val>
                                        </p:tav>
                                        <p:tav tm="100000">
                                          <p:val>
                                            <p:strVal val="#ppt_x"/>
                                          </p:val>
                                        </p:tav>
                                      </p:tavLst>
                                    </p:anim>
                                    <p:anim calcmode="lin" valueType="num">
                                      <p:cBhvr additive="base">
                                        <p:cTn id="8" dur="750" fill="hold"/>
                                        <p:tgtEl>
                                          <p:spTgt spid="20"/>
                                        </p:tgtEl>
                                        <p:attrNameLst>
                                          <p:attrName>ppt_y</p:attrName>
                                        </p:attrNameLst>
                                      </p:cBhvr>
                                      <p:tavLst>
                                        <p:tav tm="0">
                                          <p:val>
                                            <p:strVal val="1+#ppt_h/2"/>
                                          </p:val>
                                        </p:tav>
                                        <p:tav tm="100000">
                                          <p:val>
                                            <p:strVal val="#ppt_y"/>
                                          </p:val>
                                        </p:tav>
                                      </p:tavLst>
                                    </p:anim>
                                  </p:childTnLst>
                                </p:cTn>
                              </p:par>
                            </p:childTnLst>
                          </p:cTn>
                        </p:par>
                        <p:par>
                          <p:cTn id="9" fill="hold">
                            <p:stCondLst>
                              <p:cond delay="750"/>
                            </p:stCondLst>
                            <p:childTnLst>
                              <p:par>
                                <p:cTn id="10" presetID="2" presetClass="entr" presetSubtype="4" decel="100000" fill="hold" nodeType="afterEffect">
                                  <p:stCondLst>
                                    <p:cond delay="0"/>
                                  </p:stCondLst>
                                  <p:childTnLst>
                                    <p:set>
                                      <p:cBhvr>
                                        <p:cTn id="11" dur="1" fill="hold">
                                          <p:stCondLst>
                                            <p:cond delay="0"/>
                                          </p:stCondLst>
                                        </p:cTn>
                                        <p:tgtEl>
                                          <p:spTgt spid="18"/>
                                        </p:tgtEl>
                                        <p:attrNameLst>
                                          <p:attrName>style.visibility</p:attrName>
                                        </p:attrNameLst>
                                      </p:cBhvr>
                                      <p:to>
                                        <p:strVal val="visible"/>
                                      </p:to>
                                    </p:set>
                                    <p:anim calcmode="lin" valueType="num">
                                      <p:cBhvr additive="base">
                                        <p:cTn id="12" dur="750" fill="hold"/>
                                        <p:tgtEl>
                                          <p:spTgt spid="18"/>
                                        </p:tgtEl>
                                        <p:attrNameLst>
                                          <p:attrName>ppt_x</p:attrName>
                                        </p:attrNameLst>
                                      </p:cBhvr>
                                      <p:tavLst>
                                        <p:tav tm="0">
                                          <p:val>
                                            <p:strVal val="#ppt_x"/>
                                          </p:val>
                                        </p:tav>
                                        <p:tav tm="100000">
                                          <p:val>
                                            <p:strVal val="#ppt_x"/>
                                          </p:val>
                                        </p:tav>
                                      </p:tavLst>
                                    </p:anim>
                                    <p:anim calcmode="lin" valueType="num">
                                      <p:cBhvr additive="base">
                                        <p:cTn id="13" dur="750" fill="hold"/>
                                        <p:tgtEl>
                                          <p:spTgt spid="18"/>
                                        </p:tgtEl>
                                        <p:attrNameLst>
                                          <p:attrName>ppt_y</p:attrName>
                                        </p:attrNameLst>
                                      </p:cBhvr>
                                      <p:tavLst>
                                        <p:tav tm="0">
                                          <p:val>
                                            <p:strVal val="1+#ppt_h/2"/>
                                          </p:val>
                                        </p:tav>
                                        <p:tav tm="100000">
                                          <p:val>
                                            <p:strVal val="#ppt_y"/>
                                          </p:val>
                                        </p:tav>
                                      </p:tavLst>
                                    </p:anim>
                                  </p:childTnLst>
                                </p:cTn>
                              </p:par>
                            </p:childTnLst>
                          </p:cTn>
                        </p:par>
                        <p:par>
                          <p:cTn id="14" fill="hold">
                            <p:stCondLst>
                              <p:cond delay="1500"/>
                            </p:stCondLst>
                            <p:childTnLst>
                              <p:par>
                                <p:cTn id="15" presetID="2" presetClass="entr" presetSubtype="4" decel="100000" fill="hold" nodeType="afterEffect">
                                  <p:stCondLst>
                                    <p:cond delay="0"/>
                                  </p:stCondLst>
                                  <p:childTnLst>
                                    <p:set>
                                      <p:cBhvr>
                                        <p:cTn id="16" dur="1" fill="hold">
                                          <p:stCondLst>
                                            <p:cond delay="0"/>
                                          </p:stCondLst>
                                        </p:cTn>
                                        <p:tgtEl>
                                          <p:spTgt spid="43"/>
                                        </p:tgtEl>
                                        <p:attrNameLst>
                                          <p:attrName>style.visibility</p:attrName>
                                        </p:attrNameLst>
                                      </p:cBhvr>
                                      <p:to>
                                        <p:strVal val="visible"/>
                                      </p:to>
                                    </p:set>
                                    <p:anim calcmode="lin" valueType="num">
                                      <p:cBhvr additive="base">
                                        <p:cTn id="17" dur="750" fill="hold"/>
                                        <p:tgtEl>
                                          <p:spTgt spid="43"/>
                                        </p:tgtEl>
                                        <p:attrNameLst>
                                          <p:attrName>ppt_x</p:attrName>
                                        </p:attrNameLst>
                                      </p:cBhvr>
                                      <p:tavLst>
                                        <p:tav tm="0">
                                          <p:val>
                                            <p:strVal val="#ppt_x"/>
                                          </p:val>
                                        </p:tav>
                                        <p:tav tm="100000">
                                          <p:val>
                                            <p:strVal val="#ppt_x"/>
                                          </p:val>
                                        </p:tav>
                                      </p:tavLst>
                                    </p:anim>
                                    <p:anim calcmode="lin" valueType="num">
                                      <p:cBhvr additive="base">
                                        <p:cTn id="18" dur="750" fill="hold"/>
                                        <p:tgtEl>
                                          <p:spTgt spid="4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733B339B-F682-43AE-BC07-A4A0951E9660}"/>
              </a:ext>
            </a:extLst>
          </p:cNvPr>
          <p:cNvSpPr/>
          <p:nvPr/>
        </p:nvSpPr>
        <p:spPr bwMode="auto">
          <a:xfrm>
            <a:off x="5268409" y="0"/>
            <a:ext cx="6923590" cy="6857999"/>
          </a:xfrm>
          <a:prstGeom prst="rect">
            <a:avLst/>
          </a:prstGeom>
          <a:solidFill>
            <a:schemeClr val="bg1"/>
          </a:solidFill>
          <a:ln w="10795" cap="flat" cmpd="sng" algn="ctr">
            <a:noFill/>
            <a:prstDash val="solid"/>
          </a:ln>
          <a:effectLst>
            <a:outerShdw blurRad="152400" sx="101000" sy="101000" algn="tl" rotWithShape="0">
              <a:prstClr val="black">
                <a:alpha val="29000"/>
              </a:prstClr>
            </a:outerShdw>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Title 3"/>
          <p:cNvSpPr>
            <a:spLocks noGrp="1"/>
          </p:cNvSpPr>
          <p:nvPr>
            <p:ph type="title"/>
          </p:nvPr>
        </p:nvSpPr>
        <p:spPr>
          <a:xfrm>
            <a:off x="588263" y="457200"/>
            <a:ext cx="3624922" cy="553998"/>
          </a:xfrm>
        </p:spPr>
        <p:txBody>
          <a:bodyPr/>
          <a:lstStyle/>
          <a:p>
            <a:r>
              <a:rPr lang="en-US"/>
              <a:t>Create Allow List of Users for Group Creation</a:t>
            </a:r>
          </a:p>
        </p:txBody>
      </p:sp>
      <p:sp>
        <p:nvSpPr>
          <p:cNvPr id="5" name="Rectangle 4">
            <a:extLst>
              <a:ext uri="{FF2B5EF4-FFF2-40B4-BE49-F238E27FC236}">
                <a16:creationId xmlns:a16="http://schemas.microsoft.com/office/drawing/2014/main" id="{AF36F4CC-5724-4318-A275-F74B2D4080AA}"/>
              </a:ext>
            </a:extLst>
          </p:cNvPr>
          <p:cNvSpPr/>
          <p:nvPr/>
        </p:nvSpPr>
        <p:spPr>
          <a:xfrm>
            <a:off x="1220219" y="3703216"/>
            <a:ext cx="3624922" cy="849463"/>
          </a:xfrm>
          <a:prstGeom prst="rect">
            <a:avLst/>
          </a:prstGeom>
        </p:spPr>
        <p:txBody>
          <a:bodyPr wrap="square" lIns="182880" tIns="146304" rIns="182880" bIns="146304" anchor="t">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IN" sz="1800" b="1" i="0" u="none" strike="noStrike" kern="0" cap="none" spc="0" normalizeH="0" baseline="0" noProof="0">
                <a:ln>
                  <a:noFill/>
                </a:ln>
                <a:gradFill>
                  <a:gsLst>
                    <a:gs pos="1250">
                      <a:srgbClr val="2C292A"/>
                    </a:gs>
                    <a:gs pos="100000">
                      <a:srgbClr val="2C292A"/>
                    </a:gs>
                  </a:gsLst>
                  <a:lin ang="5400000" scaled="0"/>
                </a:gradFill>
                <a:effectLst/>
                <a:uLnTx/>
                <a:uFillTx/>
                <a:latin typeface="Segoe UI Semibold" charset="0"/>
                <a:ea typeface="Segoe UI Semibold" charset="0"/>
                <a:cs typeface="Segoe UI Semibold" charset="0"/>
              </a:rPr>
              <a:t>Create a Security Groups with all these users</a:t>
            </a:r>
            <a:endParaRPr kumimoji="0" lang="en-US" sz="1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7" name="Rectangle 6">
            <a:extLst>
              <a:ext uri="{FF2B5EF4-FFF2-40B4-BE49-F238E27FC236}">
                <a16:creationId xmlns:a16="http://schemas.microsoft.com/office/drawing/2014/main" id="{C1D19CD3-4DC4-405C-A539-BB9531A8EE62}"/>
              </a:ext>
            </a:extLst>
          </p:cNvPr>
          <p:cNvSpPr/>
          <p:nvPr/>
        </p:nvSpPr>
        <p:spPr>
          <a:xfrm>
            <a:off x="1220219" y="2445868"/>
            <a:ext cx="3624922" cy="849463"/>
          </a:xfrm>
          <a:prstGeom prst="rect">
            <a:avLst/>
          </a:prstGeom>
        </p:spPr>
        <p:txBody>
          <a:bodyPr wrap="square" lIns="182880" tIns="146304" rIns="182880" bIns="146304">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gradFill>
                  <a:gsLst>
                    <a:gs pos="1250">
                      <a:srgbClr val="2C292A"/>
                    </a:gs>
                    <a:gs pos="100000">
                      <a:srgbClr val="2C292A"/>
                    </a:gs>
                  </a:gsLst>
                  <a:lin ang="5400000" scaled="0"/>
                </a:gradFill>
                <a:effectLst/>
                <a:uLnTx/>
                <a:uFillTx/>
                <a:latin typeface="Segoe UI Semibold" charset="0"/>
                <a:ea typeface="+mn-ea"/>
                <a:cs typeface="Segoe UI Semibold" charset="0"/>
              </a:rPr>
              <a:t>Identify the set of user with permission to create a Group</a:t>
            </a:r>
            <a:endParaRPr kumimoji="0" lang="en-US" sz="1400" b="0" i="0" u="none" strike="noStrike" kern="0" cap="none" spc="0" normalizeH="0" baseline="0" noProof="0">
              <a:ln>
                <a:noFill/>
              </a:ln>
              <a:solidFill>
                <a:sysClr val="windowText" lastClr="000000"/>
              </a:solidFill>
              <a:effectLst/>
              <a:uLnTx/>
              <a:uFillTx/>
              <a:latin typeface="Segoe UI"/>
              <a:ea typeface="+mn-ea"/>
              <a:cs typeface="+mn-cs"/>
            </a:endParaRPr>
          </a:p>
        </p:txBody>
      </p:sp>
      <p:grpSp>
        <p:nvGrpSpPr>
          <p:cNvPr id="8" name="Group 7">
            <a:extLst>
              <a:ext uri="{FF2B5EF4-FFF2-40B4-BE49-F238E27FC236}">
                <a16:creationId xmlns:a16="http://schemas.microsoft.com/office/drawing/2014/main" id="{BE4DE8B1-BAD8-41A6-8B41-E507A9DF1405}"/>
              </a:ext>
            </a:extLst>
          </p:cNvPr>
          <p:cNvGrpSpPr>
            <a:grpSpLocks noChangeAspect="1"/>
          </p:cNvGrpSpPr>
          <p:nvPr/>
        </p:nvGrpSpPr>
        <p:grpSpPr bwMode="auto">
          <a:xfrm>
            <a:off x="588263" y="2639440"/>
            <a:ext cx="525463" cy="527050"/>
            <a:chOff x="4691" y="833"/>
            <a:chExt cx="331" cy="332"/>
          </a:xfrm>
        </p:grpSpPr>
        <p:sp>
          <p:nvSpPr>
            <p:cNvPr id="9" name="Line 5">
              <a:extLst>
                <a:ext uri="{FF2B5EF4-FFF2-40B4-BE49-F238E27FC236}">
                  <a16:creationId xmlns:a16="http://schemas.microsoft.com/office/drawing/2014/main" id="{48FBE962-F343-41B7-869F-AD590DA5CFEB}"/>
                </a:ext>
              </a:extLst>
            </p:cNvPr>
            <p:cNvSpPr>
              <a:spLocks noChangeShapeType="1"/>
            </p:cNvSpPr>
            <p:nvPr/>
          </p:nvSpPr>
          <p:spPr bwMode="auto">
            <a:xfrm>
              <a:off x="4770" y="998"/>
              <a:ext cx="160" cy="0"/>
            </a:xfrm>
            <a:prstGeom prst="line">
              <a:avLst/>
            </a:prstGeom>
            <a:noFill/>
            <a:ln w="31750" cap="sq">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0"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000000"/>
                </a:solidFill>
                <a:effectLst/>
                <a:uLnTx/>
                <a:uFillTx/>
                <a:latin typeface="Segoe UI"/>
                <a:ea typeface="+mn-ea"/>
                <a:cs typeface="+mn-cs"/>
              </a:endParaRPr>
            </a:p>
          </p:txBody>
        </p:sp>
        <p:sp>
          <p:nvSpPr>
            <p:cNvPr id="10" name="Freeform 6">
              <a:extLst>
                <a:ext uri="{FF2B5EF4-FFF2-40B4-BE49-F238E27FC236}">
                  <a16:creationId xmlns:a16="http://schemas.microsoft.com/office/drawing/2014/main" id="{BF0974F4-C57A-49A0-BBED-887FD005701B}"/>
                </a:ext>
              </a:extLst>
            </p:cNvPr>
            <p:cNvSpPr>
              <a:spLocks/>
            </p:cNvSpPr>
            <p:nvPr/>
          </p:nvSpPr>
          <p:spPr bwMode="auto">
            <a:xfrm>
              <a:off x="4855" y="918"/>
              <a:ext cx="80" cy="161"/>
            </a:xfrm>
            <a:custGeom>
              <a:avLst/>
              <a:gdLst>
                <a:gd name="T0" fmla="*/ 0 w 80"/>
                <a:gd name="T1" fmla="*/ 0 h 161"/>
                <a:gd name="T2" fmla="*/ 80 w 80"/>
                <a:gd name="T3" fmla="*/ 80 h 161"/>
                <a:gd name="T4" fmla="*/ 0 w 80"/>
                <a:gd name="T5" fmla="*/ 161 h 161"/>
              </a:gdLst>
              <a:ahLst/>
              <a:cxnLst>
                <a:cxn ang="0">
                  <a:pos x="T0" y="T1"/>
                </a:cxn>
                <a:cxn ang="0">
                  <a:pos x="T2" y="T3"/>
                </a:cxn>
                <a:cxn ang="0">
                  <a:pos x="T4" y="T5"/>
                </a:cxn>
              </a:cxnLst>
              <a:rect l="0" t="0" r="r" b="b"/>
              <a:pathLst>
                <a:path w="80" h="161">
                  <a:moveTo>
                    <a:pt x="0" y="0"/>
                  </a:moveTo>
                  <a:lnTo>
                    <a:pt x="80" y="80"/>
                  </a:lnTo>
                  <a:lnTo>
                    <a:pt x="0" y="161"/>
                  </a:lnTo>
                </a:path>
              </a:pathLst>
            </a:custGeom>
            <a:noFill/>
            <a:ln w="31750" cap="sq">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0"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000000"/>
                </a:solidFill>
                <a:effectLst/>
                <a:uLnTx/>
                <a:uFillTx/>
                <a:latin typeface="Segoe UI"/>
                <a:ea typeface="+mn-ea"/>
                <a:cs typeface="+mn-cs"/>
              </a:endParaRPr>
            </a:p>
          </p:txBody>
        </p:sp>
        <p:sp>
          <p:nvSpPr>
            <p:cNvPr id="11" name="Oval 7">
              <a:extLst>
                <a:ext uri="{FF2B5EF4-FFF2-40B4-BE49-F238E27FC236}">
                  <a16:creationId xmlns:a16="http://schemas.microsoft.com/office/drawing/2014/main" id="{10A57273-F62A-4D6C-BB35-C8BED43C7AAF}"/>
                </a:ext>
              </a:extLst>
            </p:cNvPr>
            <p:cNvSpPr>
              <a:spLocks noChangeArrowheads="1"/>
            </p:cNvSpPr>
            <p:nvPr/>
          </p:nvSpPr>
          <p:spPr bwMode="auto">
            <a:xfrm>
              <a:off x="4691" y="833"/>
              <a:ext cx="331" cy="332"/>
            </a:xfrm>
            <a:prstGeom prst="ellipse">
              <a:avLst/>
            </a:prstGeom>
            <a:noFill/>
            <a:ln w="31750" cap="sq">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0"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2" name="Group 11">
            <a:extLst>
              <a:ext uri="{FF2B5EF4-FFF2-40B4-BE49-F238E27FC236}">
                <a16:creationId xmlns:a16="http://schemas.microsoft.com/office/drawing/2014/main" id="{98DF1349-ECB0-474B-9EFD-7D466C493C44}"/>
              </a:ext>
            </a:extLst>
          </p:cNvPr>
          <p:cNvGrpSpPr>
            <a:grpSpLocks noChangeAspect="1"/>
          </p:cNvGrpSpPr>
          <p:nvPr/>
        </p:nvGrpSpPr>
        <p:grpSpPr bwMode="auto">
          <a:xfrm>
            <a:off x="588263" y="3779408"/>
            <a:ext cx="525463" cy="527050"/>
            <a:chOff x="4691" y="833"/>
            <a:chExt cx="331" cy="332"/>
          </a:xfrm>
        </p:grpSpPr>
        <p:sp>
          <p:nvSpPr>
            <p:cNvPr id="13" name="Line 5">
              <a:extLst>
                <a:ext uri="{FF2B5EF4-FFF2-40B4-BE49-F238E27FC236}">
                  <a16:creationId xmlns:a16="http://schemas.microsoft.com/office/drawing/2014/main" id="{64FE7724-5FD2-486F-A52B-16E564EE0359}"/>
                </a:ext>
              </a:extLst>
            </p:cNvPr>
            <p:cNvSpPr>
              <a:spLocks noChangeShapeType="1"/>
            </p:cNvSpPr>
            <p:nvPr/>
          </p:nvSpPr>
          <p:spPr bwMode="auto">
            <a:xfrm>
              <a:off x="4770" y="998"/>
              <a:ext cx="160" cy="0"/>
            </a:xfrm>
            <a:prstGeom prst="line">
              <a:avLst/>
            </a:prstGeom>
            <a:noFill/>
            <a:ln w="31750" cap="sq">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0"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000000"/>
                </a:solidFill>
                <a:effectLst/>
                <a:uLnTx/>
                <a:uFillTx/>
                <a:latin typeface="Segoe UI"/>
                <a:ea typeface="+mn-ea"/>
                <a:cs typeface="+mn-cs"/>
              </a:endParaRPr>
            </a:p>
          </p:txBody>
        </p:sp>
        <p:sp>
          <p:nvSpPr>
            <p:cNvPr id="14" name="Freeform 6">
              <a:extLst>
                <a:ext uri="{FF2B5EF4-FFF2-40B4-BE49-F238E27FC236}">
                  <a16:creationId xmlns:a16="http://schemas.microsoft.com/office/drawing/2014/main" id="{C92112AC-67B0-4434-ADA0-B3D51C8F996C}"/>
                </a:ext>
              </a:extLst>
            </p:cNvPr>
            <p:cNvSpPr>
              <a:spLocks/>
            </p:cNvSpPr>
            <p:nvPr/>
          </p:nvSpPr>
          <p:spPr bwMode="auto">
            <a:xfrm>
              <a:off x="4855" y="918"/>
              <a:ext cx="80" cy="161"/>
            </a:xfrm>
            <a:custGeom>
              <a:avLst/>
              <a:gdLst>
                <a:gd name="T0" fmla="*/ 0 w 80"/>
                <a:gd name="T1" fmla="*/ 0 h 161"/>
                <a:gd name="T2" fmla="*/ 80 w 80"/>
                <a:gd name="T3" fmla="*/ 80 h 161"/>
                <a:gd name="T4" fmla="*/ 0 w 80"/>
                <a:gd name="T5" fmla="*/ 161 h 161"/>
              </a:gdLst>
              <a:ahLst/>
              <a:cxnLst>
                <a:cxn ang="0">
                  <a:pos x="T0" y="T1"/>
                </a:cxn>
                <a:cxn ang="0">
                  <a:pos x="T2" y="T3"/>
                </a:cxn>
                <a:cxn ang="0">
                  <a:pos x="T4" y="T5"/>
                </a:cxn>
              </a:cxnLst>
              <a:rect l="0" t="0" r="r" b="b"/>
              <a:pathLst>
                <a:path w="80" h="161">
                  <a:moveTo>
                    <a:pt x="0" y="0"/>
                  </a:moveTo>
                  <a:lnTo>
                    <a:pt x="80" y="80"/>
                  </a:lnTo>
                  <a:lnTo>
                    <a:pt x="0" y="161"/>
                  </a:lnTo>
                </a:path>
              </a:pathLst>
            </a:custGeom>
            <a:noFill/>
            <a:ln w="31750" cap="sq">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0"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000000"/>
                </a:solidFill>
                <a:effectLst/>
                <a:uLnTx/>
                <a:uFillTx/>
                <a:latin typeface="Segoe UI"/>
                <a:ea typeface="+mn-ea"/>
                <a:cs typeface="+mn-cs"/>
              </a:endParaRPr>
            </a:p>
          </p:txBody>
        </p:sp>
        <p:sp>
          <p:nvSpPr>
            <p:cNvPr id="15" name="Oval 7">
              <a:extLst>
                <a:ext uri="{FF2B5EF4-FFF2-40B4-BE49-F238E27FC236}">
                  <a16:creationId xmlns:a16="http://schemas.microsoft.com/office/drawing/2014/main" id="{C99F8EC3-A65A-4654-938E-6A904E4DF752}"/>
                </a:ext>
              </a:extLst>
            </p:cNvPr>
            <p:cNvSpPr>
              <a:spLocks noChangeArrowheads="1"/>
            </p:cNvSpPr>
            <p:nvPr/>
          </p:nvSpPr>
          <p:spPr bwMode="auto">
            <a:xfrm>
              <a:off x="4691" y="833"/>
              <a:ext cx="331" cy="332"/>
            </a:xfrm>
            <a:prstGeom prst="ellipse">
              <a:avLst/>
            </a:prstGeom>
            <a:noFill/>
            <a:ln w="31750" cap="sq">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0"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000000"/>
                </a:solidFill>
                <a:effectLst/>
                <a:uLnTx/>
                <a:uFillTx/>
                <a:latin typeface="Segoe UI"/>
                <a:ea typeface="+mn-ea"/>
                <a:cs typeface="+mn-cs"/>
              </a:endParaRPr>
            </a:p>
          </p:txBody>
        </p:sp>
      </p:grpSp>
      <p:sp>
        <p:nvSpPr>
          <p:cNvPr id="16" name="Rectangle 15">
            <a:extLst>
              <a:ext uri="{FF2B5EF4-FFF2-40B4-BE49-F238E27FC236}">
                <a16:creationId xmlns:a16="http://schemas.microsoft.com/office/drawing/2014/main" id="{6275A1C2-0D34-4AEE-877B-2D5DA8B51467}"/>
              </a:ext>
            </a:extLst>
          </p:cNvPr>
          <p:cNvSpPr/>
          <p:nvPr/>
        </p:nvSpPr>
        <p:spPr bwMode="auto">
          <a:xfrm>
            <a:off x="5823155" y="725518"/>
            <a:ext cx="5780582" cy="5122191"/>
          </a:xfrm>
          <a:prstGeom prst="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82880" rIns="91440" bIns="91440" numCol="1" rtlCol="0"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1200"/>
              </a:spcAft>
              <a:buClrTx/>
              <a:buSzTx/>
              <a:buFontTx/>
              <a:buNone/>
              <a:tabLst/>
              <a:defRPr/>
            </a:pPr>
            <a:r>
              <a:rPr kumimoji="0" lang="en-IN"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#Create Security Group via Azure Portal</a:t>
            </a:r>
          </a:p>
          <a:p>
            <a:pPr marL="457183" marR="0" lvl="1" indent="0" algn="l" defTabSz="932742" rtl="0" eaLnBrk="1" fontAlgn="auto" latinLnBrk="0" hangingPunct="1">
              <a:lnSpc>
                <a:spcPct val="100000"/>
              </a:lnSpc>
              <a:spcBef>
                <a:spcPts val="0"/>
              </a:spcBef>
              <a:spcAft>
                <a:spcPts val="1200"/>
              </a:spcAft>
              <a:buClrTx/>
              <a:buSzTx/>
              <a:buFontTx/>
              <a:buNone/>
              <a:tabLst/>
              <a:defRPr/>
            </a:pPr>
            <a:r>
              <a:rPr kumimoji="0" lang="en-US" sz="105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r>
              <a:rPr kumimoji="0" lang="en-US" sz="105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GroupName</a:t>
            </a:r>
            <a:r>
              <a:rPr kumimoji="0" lang="en-US" sz="105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 "Allowed To Create Groups"</a:t>
            </a:r>
          </a:p>
          <a:p>
            <a:pPr marL="0" marR="0" lvl="0" indent="0" algn="l" defTabSz="932742" rtl="0" eaLnBrk="1" fontAlgn="auto" latinLnBrk="0" hangingPunct="1">
              <a:lnSpc>
                <a:spcPct val="100000"/>
              </a:lnSpc>
              <a:spcBef>
                <a:spcPts val="0"/>
              </a:spcBef>
              <a:spcAft>
                <a:spcPts val="120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#Allow users in the Security Group to create Office 365 Groups</a:t>
            </a:r>
          </a:p>
          <a:p>
            <a:pPr marL="457183" marR="0" lvl="1" indent="0" algn="l" defTabSz="932742"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r>
              <a:rPr kumimoji="0" lang="en-US" sz="105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AllowGroupCreation</a:t>
            </a:r>
            <a:r>
              <a:rPr kumimoji="0" lang="en-US" sz="105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 "False" </a:t>
            </a:r>
          </a:p>
          <a:p>
            <a:pPr marL="457183" marR="0" lvl="1" indent="0" algn="l" defTabSz="932742"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000000"/>
              </a:solidFill>
              <a:effectLst/>
              <a:uLnTx/>
              <a:uFillTx/>
              <a:latin typeface="Consolas" panose="020B0609020204030204" pitchFamily="49" charset="0"/>
              <a:ea typeface="+mn-ea"/>
              <a:cs typeface="+mn-cs"/>
            </a:endParaRPr>
          </a:p>
          <a:p>
            <a:pPr marL="457183" marR="0" lvl="1" indent="0" algn="l" defTabSz="932742"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r>
              <a:rPr kumimoji="0" lang="en-US" sz="105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settingsObjectID</a:t>
            </a:r>
            <a:r>
              <a:rPr kumimoji="0" lang="en-US" sz="105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 (Get-</a:t>
            </a:r>
            <a:r>
              <a:rPr kumimoji="0" lang="en-US" sz="105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AzureADDirectorySetting</a:t>
            </a:r>
            <a:r>
              <a:rPr kumimoji="0" lang="en-US" sz="105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 Where-object -Property </a:t>
            </a:r>
            <a:r>
              <a:rPr kumimoji="0" lang="en-US" sz="105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Displayname</a:t>
            </a:r>
            <a:r>
              <a:rPr kumimoji="0" lang="en-US" sz="105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-Value "</a:t>
            </a:r>
            <a:r>
              <a:rPr kumimoji="0" lang="en-US" sz="105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Group.Unified</a:t>
            </a:r>
            <a:r>
              <a:rPr kumimoji="0" lang="en-US" sz="105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-EQ).id</a:t>
            </a:r>
          </a:p>
          <a:p>
            <a:pPr marL="457183" marR="0" lvl="1" indent="0" algn="l" defTabSz="932742"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000000"/>
              </a:solidFill>
              <a:effectLst/>
              <a:uLnTx/>
              <a:uFillTx/>
              <a:latin typeface="Consolas" panose="020B0609020204030204" pitchFamily="49" charset="0"/>
              <a:ea typeface="+mn-ea"/>
              <a:cs typeface="+mn-cs"/>
            </a:endParaRPr>
          </a:p>
          <a:p>
            <a:pPr marL="457183" marR="0" lvl="1" indent="0" algn="l" defTabSz="932742"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if(!$</a:t>
            </a:r>
            <a:r>
              <a:rPr kumimoji="0" lang="en-US" sz="105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settingsObjectID</a:t>
            </a:r>
            <a:r>
              <a:rPr kumimoji="0" lang="en-US" sz="105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p>
          <a:p>
            <a:pPr marL="457183" marR="0" lvl="1" indent="0" algn="l" defTabSz="932742"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$template = Get-</a:t>
            </a:r>
            <a:r>
              <a:rPr kumimoji="0" lang="en-US" sz="105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AzureADDirectorySettingTemplate</a:t>
            </a:r>
            <a:r>
              <a:rPr kumimoji="0" lang="en-US" sz="105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 Where-object {$_.</a:t>
            </a:r>
            <a:r>
              <a:rPr kumimoji="0" lang="en-US" sz="105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displayname</a:t>
            </a:r>
            <a:r>
              <a:rPr kumimoji="0" lang="en-US" sz="105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-eq 	"</a:t>
            </a:r>
            <a:r>
              <a:rPr kumimoji="0" lang="en-US" sz="105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group.unified</a:t>
            </a:r>
            <a:r>
              <a:rPr kumimoji="0" lang="en-US" sz="105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p>
          <a:p>
            <a:pPr marL="457183" marR="0" lvl="1" indent="0" algn="l" defTabSz="932742"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000000"/>
              </a:solidFill>
              <a:effectLst/>
              <a:uLnTx/>
              <a:uFillTx/>
              <a:latin typeface="Consolas" panose="020B0609020204030204" pitchFamily="49" charset="0"/>
              <a:ea typeface="+mn-ea"/>
              <a:cs typeface="+mn-cs"/>
            </a:endParaRPr>
          </a:p>
          <a:p>
            <a:pPr marL="457183" marR="0" lvl="1" indent="0" algn="l" defTabSz="932742"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05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settingsCopy</a:t>
            </a:r>
            <a:r>
              <a:rPr kumimoji="0" lang="en-US" sz="105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 $</a:t>
            </a:r>
            <a:r>
              <a:rPr kumimoji="0" lang="en-US" sz="105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template.CreateDirectorySetting</a:t>
            </a:r>
            <a:r>
              <a:rPr kumimoji="0" lang="en-US" sz="105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p>
          <a:p>
            <a:pPr marL="457183" marR="0" lvl="1" indent="0" algn="l" defTabSz="932742"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New-</a:t>
            </a:r>
            <a:r>
              <a:rPr kumimoji="0" lang="en-US" sz="105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AzureADDirectorySetting</a:t>
            </a:r>
            <a:r>
              <a:rPr kumimoji="0" lang="en-US" sz="105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05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DirectorySetting</a:t>
            </a:r>
            <a:r>
              <a:rPr kumimoji="0" lang="en-US" sz="105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05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settingsCopy</a:t>
            </a:r>
            <a:endParaRPr kumimoji="0" lang="en-US" sz="1050" b="0" i="0" u="none" strike="noStrike" kern="1200" cap="none" spc="0" normalizeH="0" baseline="0" noProof="0">
              <a:ln>
                <a:noFill/>
              </a:ln>
              <a:solidFill>
                <a:srgbClr val="000000"/>
              </a:solidFill>
              <a:effectLst/>
              <a:uLnTx/>
              <a:uFillTx/>
              <a:latin typeface="Consolas" panose="020B0609020204030204" pitchFamily="49" charset="0"/>
              <a:ea typeface="+mn-ea"/>
              <a:cs typeface="+mn-cs"/>
            </a:endParaRPr>
          </a:p>
          <a:p>
            <a:pPr marL="457183" marR="0" lvl="1" indent="0" algn="l" defTabSz="932742"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05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settingsObjectID</a:t>
            </a:r>
            <a:r>
              <a:rPr kumimoji="0" lang="en-US" sz="105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 (Get-</a:t>
            </a:r>
            <a:r>
              <a:rPr kumimoji="0" lang="en-US" sz="105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AzureADDirectorySetting</a:t>
            </a:r>
            <a:r>
              <a:rPr kumimoji="0" lang="en-US" sz="105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 Where-object -Property </a:t>
            </a:r>
            <a:r>
              <a:rPr kumimoji="0" lang="en-US" sz="105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Displayname</a:t>
            </a:r>
            <a:r>
              <a:rPr kumimoji="0" lang="en-US" sz="105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-Value "</a:t>
            </a:r>
            <a:r>
              <a:rPr kumimoji="0" lang="en-US" sz="105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Group.Unified</a:t>
            </a:r>
            <a:r>
              <a:rPr kumimoji="0" lang="en-US" sz="105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-EQ).id</a:t>
            </a:r>
          </a:p>
          <a:p>
            <a:pPr marL="457183" marR="0" lvl="1" indent="0" algn="l" defTabSz="932742"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p>
          <a:p>
            <a:pPr marL="457183" marR="0" lvl="1" indent="0" algn="l" defTabSz="932742"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000000"/>
              </a:solidFill>
              <a:effectLst/>
              <a:uLnTx/>
              <a:uFillTx/>
              <a:latin typeface="Consolas" panose="020B0609020204030204" pitchFamily="49" charset="0"/>
              <a:ea typeface="+mn-ea"/>
              <a:cs typeface="+mn-cs"/>
            </a:endParaRPr>
          </a:p>
          <a:p>
            <a:pPr marL="457183" marR="0" lvl="1" indent="0" algn="l" defTabSz="932742"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r>
              <a:rPr kumimoji="0" lang="en-US" sz="105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settingsCopy</a:t>
            </a:r>
            <a:r>
              <a:rPr kumimoji="0" lang="en-US" sz="105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 Get-</a:t>
            </a:r>
            <a:r>
              <a:rPr kumimoji="0" lang="en-US" sz="105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AzureADDirectorySetting</a:t>
            </a:r>
            <a:r>
              <a:rPr kumimoji="0" lang="en-US" sz="105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-Id $</a:t>
            </a:r>
            <a:r>
              <a:rPr kumimoji="0" lang="en-US" sz="105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settingsObjectID</a:t>
            </a:r>
            <a:endParaRPr kumimoji="0" lang="en-US" sz="1050" b="0" i="0" u="none" strike="noStrike" kern="1200" cap="none" spc="0" normalizeH="0" baseline="0" noProof="0">
              <a:ln>
                <a:noFill/>
              </a:ln>
              <a:solidFill>
                <a:srgbClr val="000000"/>
              </a:solidFill>
              <a:effectLst/>
              <a:uLnTx/>
              <a:uFillTx/>
              <a:latin typeface="Consolas" panose="020B0609020204030204" pitchFamily="49" charset="0"/>
              <a:ea typeface="+mn-ea"/>
              <a:cs typeface="+mn-cs"/>
            </a:endParaRPr>
          </a:p>
          <a:p>
            <a:pPr marL="457183" marR="0" lvl="1" indent="0" algn="l" defTabSz="932742"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r>
              <a:rPr kumimoji="0" lang="en-US" sz="105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settingsCopy</a:t>
            </a:r>
            <a:r>
              <a:rPr kumimoji="0" lang="en-US" sz="105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r>
              <a:rPr kumimoji="0" lang="en-US" sz="105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EnableGroupCreation</a:t>
            </a:r>
            <a:r>
              <a:rPr kumimoji="0" lang="en-US" sz="105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 $</a:t>
            </a:r>
            <a:r>
              <a:rPr kumimoji="0" lang="en-US" sz="105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AllowGroupCreation</a:t>
            </a:r>
            <a:endParaRPr kumimoji="0" lang="en-US" sz="1050" b="0" i="0" u="none" strike="noStrike" kern="1200" cap="none" spc="0" normalizeH="0" baseline="0" noProof="0">
              <a:ln>
                <a:noFill/>
              </a:ln>
              <a:solidFill>
                <a:srgbClr val="000000"/>
              </a:solidFill>
              <a:effectLst/>
              <a:uLnTx/>
              <a:uFillTx/>
              <a:latin typeface="Consolas" panose="020B0609020204030204" pitchFamily="49" charset="0"/>
              <a:ea typeface="+mn-ea"/>
              <a:cs typeface="+mn-cs"/>
            </a:endParaRPr>
          </a:p>
          <a:p>
            <a:pPr marL="457183" marR="0" lvl="1" indent="0" algn="l" defTabSz="932742"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000000"/>
              </a:solidFill>
              <a:effectLst/>
              <a:uLnTx/>
              <a:uFillTx/>
              <a:latin typeface="Consolas" panose="020B0609020204030204" pitchFamily="49" charset="0"/>
              <a:ea typeface="+mn-ea"/>
              <a:cs typeface="+mn-cs"/>
            </a:endParaRPr>
          </a:p>
          <a:p>
            <a:pPr marL="457183" marR="0" lvl="1" indent="0" algn="l" defTabSz="932742"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if($</a:t>
            </a:r>
            <a:r>
              <a:rPr kumimoji="0" lang="en-US" sz="105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GroupName</a:t>
            </a:r>
            <a:r>
              <a:rPr kumimoji="0" lang="en-US" sz="105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p>
          <a:p>
            <a:pPr marL="457183" marR="0" lvl="1" indent="0" algn="l" defTabSz="932742"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05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settingsCopy</a:t>
            </a:r>
            <a:r>
              <a:rPr kumimoji="0" lang="en-US" sz="105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r>
              <a:rPr kumimoji="0" lang="en-US" sz="105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GroupCreationAllowedGroupId</a:t>
            </a:r>
            <a:r>
              <a:rPr kumimoji="0" lang="en-US" sz="105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 (Get-</a:t>
            </a:r>
            <a:r>
              <a:rPr kumimoji="0" lang="en-US" sz="105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AzureADGroup</a:t>
            </a:r>
            <a:r>
              <a:rPr kumimoji="0" lang="en-US" sz="105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05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SearchString</a:t>
            </a:r>
            <a:r>
              <a:rPr kumimoji="0" lang="en-US" sz="105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05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GroupName</a:t>
            </a:r>
            <a:r>
              <a:rPr kumimoji="0" lang="en-US" sz="105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r>
              <a:rPr kumimoji="0" lang="en-US" sz="105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objectid</a:t>
            </a:r>
            <a:r>
              <a:rPr kumimoji="0" lang="en-US" sz="105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p>
          <a:p>
            <a:pPr marL="457183" marR="0" lvl="1" indent="0" algn="l" defTabSz="932742"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000000"/>
              </a:solidFill>
              <a:effectLst/>
              <a:uLnTx/>
              <a:uFillTx/>
              <a:latin typeface="Consolas" panose="020B0609020204030204" pitchFamily="49" charset="0"/>
              <a:ea typeface="+mn-ea"/>
              <a:cs typeface="+mn-cs"/>
            </a:endParaRPr>
          </a:p>
          <a:p>
            <a:pPr marL="457183" marR="0" lvl="1" indent="0" algn="l" defTabSz="932742"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Set-</a:t>
            </a:r>
            <a:r>
              <a:rPr kumimoji="0" lang="en-US" sz="105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AzureADDirectorySetting</a:t>
            </a:r>
            <a:r>
              <a:rPr kumimoji="0" lang="en-US" sz="105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-Id $</a:t>
            </a:r>
            <a:r>
              <a:rPr kumimoji="0" lang="en-US" sz="105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settingsObjectID</a:t>
            </a:r>
            <a:r>
              <a:rPr kumimoji="0" lang="en-US" sz="105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05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DirectorySetting</a:t>
            </a:r>
            <a:r>
              <a:rPr kumimoji="0" lang="en-US" sz="105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05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settingsCopy</a:t>
            </a:r>
            <a:endParaRPr kumimoji="0" lang="en-US" sz="1050" b="0" i="0" u="none" strike="noStrike" kern="1200" cap="none" spc="0" normalizeH="0" baseline="0" noProof="0">
              <a:ln>
                <a:noFill/>
              </a:ln>
              <a:solidFill>
                <a:srgbClr val="000000"/>
              </a:solidFill>
              <a:effectLst/>
              <a:uLnTx/>
              <a:uFillTx/>
              <a:latin typeface="Consolas" panose="020B0609020204030204" pitchFamily="49" charset="0"/>
              <a:ea typeface="+mn-ea"/>
              <a:cs typeface="+mn-cs"/>
            </a:endParaRPr>
          </a:p>
          <a:p>
            <a:pPr marL="457183" marR="0" lvl="1"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mn-cs"/>
            </a:endParaRPr>
          </a:p>
        </p:txBody>
      </p:sp>
      <p:sp>
        <p:nvSpPr>
          <p:cNvPr id="17" name="Rectangle 16">
            <a:extLst>
              <a:ext uri="{FF2B5EF4-FFF2-40B4-BE49-F238E27FC236}">
                <a16:creationId xmlns:a16="http://schemas.microsoft.com/office/drawing/2014/main" id="{29AC3AE5-C3FB-45CF-B6BA-42DB9539C243}"/>
              </a:ext>
            </a:extLst>
          </p:cNvPr>
          <p:cNvSpPr/>
          <p:nvPr/>
        </p:nvSpPr>
        <p:spPr>
          <a:xfrm>
            <a:off x="1220219" y="4872616"/>
            <a:ext cx="3624922" cy="1126462"/>
          </a:xfrm>
          <a:prstGeom prst="rect">
            <a:avLst/>
          </a:prstGeom>
        </p:spPr>
        <p:txBody>
          <a:bodyPr wrap="square" lIns="182880" tIns="146304" rIns="182880" bIns="146304" anchor="t">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gradFill>
                  <a:gsLst>
                    <a:gs pos="1250">
                      <a:srgbClr val="2C292A"/>
                    </a:gs>
                    <a:gs pos="100000">
                      <a:srgbClr val="2C292A"/>
                    </a:gs>
                  </a:gsLst>
                  <a:lin ang="5400000" scaled="0"/>
                </a:gradFill>
                <a:effectLst/>
                <a:uLnTx/>
                <a:uFillTx/>
                <a:latin typeface="Segoe UI Semibold" charset="0"/>
                <a:ea typeface="Segoe UI Semibold" charset="0"/>
                <a:cs typeface="Segoe UI Semibold" charset="0"/>
              </a:rPr>
              <a:t>Configure users in this Security Group to have permission for Group creation</a:t>
            </a:r>
            <a:endParaRPr kumimoji="0" lang="en-US" sz="1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nvGrpSpPr>
          <p:cNvPr id="18" name="Group 17">
            <a:extLst>
              <a:ext uri="{FF2B5EF4-FFF2-40B4-BE49-F238E27FC236}">
                <a16:creationId xmlns:a16="http://schemas.microsoft.com/office/drawing/2014/main" id="{0FEF2081-07B9-49CE-ACE4-29A66BBE7914}"/>
              </a:ext>
            </a:extLst>
          </p:cNvPr>
          <p:cNvGrpSpPr>
            <a:grpSpLocks noChangeAspect="1"/>
          </p:cNvGrpSpPr>
          <p:nvPr/>
        </p:nvGrpSpPr>
        <p:grpSpPr bwMode="auto">
          <a:xfrm>
            <a:off x="588263" y="4948808"/>
            <a:ext cx="525463" cy="527050"/>
            <a:chOff x="4691" y="833"/>
            <a:chExt cx="331" cy="332"/>
          </a:xfrm>
        </p:grpSpPr>
        <p:sp>
          <p:nvSpPr>
            <p:cNvPr id="19" name="Line 5">
              <a:extLst>
                <a:ext uri="{FF2B5EF4-FFF2-40B4-BE49-F238E27FC236}">
                  <a16:creationId xmlns:a16="http://schemas.microsoft.com/office/drawing/2014/main" id="{EB82ECF3-94C2-4A50-9E02-B38C87E1F9D6}"/>
                </a:ext>
              </a:extLst>
            </p:cNvPr>
            <p:cNvSpPr>
              <a:spLocks noChangeShapeType="1"/>
            </p:cNvSpPr>
            <p:nvPr/>
          </p:nvSpPr>
          <p:spPr bwMode="auto">
            <a:xfrm>
              <a:off x="4770" y="998"/>
              <a:ext cx="160" cy="0"/>
            </a:xfrm>
            <a:prstGeom prst="line">
              <a:avLst/>
            </a:prstGeom>
            <a:noFill/>
            <a:ln w="31750" cap="sq">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0"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000000"/>
                </a:solidFill>
                <a:effectLst/>
                <a:uLnTx/>
                <a:uFillTx/>
                <a:latin typeface="Segoe UI"/>
                <a:ea typeface="+mn-ea"/>
                <a:cs typeface="+mn-cs"/>
              </a:endParaRPr>
            </a:p>
          </p:txBody>
        </p:sp>
        <p:sp>
          <p:nvSpPr>
            <p:cNvPr id="20" name="Freeform 6">
              <a:extLst>
                <a:ext uri="{FF2B5EF4-FFF2-40B4-BE49-F238E27FC236}">
                  <a16:creationId xmlns:a16="http://schemas.microsoft.com/office/drawing/2014/main" id="{DEF3DF06-C80E-4D70-B4D0-4060850D4C39}"/>
                </a:ext>
              </a:extLst>
            </p:cNvPr>
            <p:cNvSpPr>
              <a:spLocks/>
            </p:cNvSpPr>
            <p:nvPr/>
          </p:nvSpPr>
          <p:spPr bwMode="auto">
            <a:xfrm>
              <a:off x="4855" y="918"/>
              <a:ext cx="80" cy="161"/>
            </a:xfrm>
            <a:custGeom>
              <a:avLst/>
              <a:gdLst>
                <a:gd name="T0" fmla="*/ 0 w 80"/>
                <a:gd name="T1" fmla="*/ 0 h 161"/>
                <a:gd name="T2" fmla="*/ 80 w 80"/>
                <a:gd name="T3" fmla="*/ 80 h 161"/>
                <a:gd name="T4" fmla="*/ 0 w 80"/>
                <a:gd name="T5" fmla="*/ 161 h 161"/>
              </a:gdLst>
              <a:ahLst/>
              <a:cxnLst>
                <a:cxn ang="0">
                  <a:pos x="T0" y="T1"/>
                </a:cxn>
                <a:cxn ang="0">
                  <a:pos x="T2" y="T3"/>
                </a:cxn>
                <a:cxn ang="0">
                  <a:pos x="T4" y="T5"/>
                </a:cxn>
              </a:cxnLst>
              <a:rect l="0" t="0" r="r" b="b"/>
              <a:pathLst>
                <a:path w="80" h="161">
                  <a:moveTo>
                    <a:pt x="0" y="0"/>
                  </a:moveTo>
                  <a:lnTo>
                    <a:pt x="80" y="80"/>
                  </a:lnTo>
                  <a:lnTo>
                    <a:pt x="0" y="161"/>
                  </a:lnTo>
                </a:path>
              </a:pathLst>
            </a:custGeom>
            <a:noFill/>
            <a:ln w="31750" cap="sq">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0"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000000"/>
                </a:solidFill>
                <a:effectLst/>
                <a:uLnTx/>
                <a:uFillTx/>
                <a:latin typeface="Segoe UI"/>
                <a:ea typeface="+mn-ea"/>
                <a:cs typeface="+mn-cs"/>
              </a:endParaRPr>
            </a:p>
          </p:txBody>
        </p:sp>
        <p:sp>
          <p:nvSpPr>
            <p:cNvPr id="21" name="Oval 7">
              <a:extLst>
                <a:ext uri="{FF2B5EF4-FFF2-40B4-BE49-F238E27FC236}">
                  <a16:creationId xmlns:a16="http://schemas.microsoft.com/office/drawing/2014/main" id="{ACC4F10C-7ECB-4BA9-9F86-EA3BB1C1680E}"/>
                </a:ext>
              </a:extLst>
            </p:cNvPr>
            <p:cNvSpPr>
              <a:spLocks noChangeArrowheads="1"/>
            </p:cNvSpPr>
            <p:nvPr/>
          </p:nvSpPr>
          <p:spPr bwMode="auto">
            <a:xfrm>
              <a:off x="4691" y="833"/>
              <a:ext cx="331" cy="332"/>
            </a:xfrm>
            <a:prstGeom prst="ellipse">
              <a:avLst/>
            </a:prstGeom>
            <a:noFill/>
            <a:ln w="31750" cap="sq">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0"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000000"/>
                </a:solidFill>
                <a:effectLst/>
                <a:uLnTx/>
                <a:uFillTx/>
                <a:latin typeface="Segoe UI"/>
                <a:ea typeface="+mn-ea"/>
                <a:cs typeface="+mn-cs"/>
              </a:endParaRPr>
            </a:p>
          </p:txBody>
        </p:sp>
      </p:grpSp>
    </p:spTree>
    <p:extLst>
      <p:ext uri="{BB962C8B-B14F-4D97-AF65-F5344CB8AC3E}">
        <p14:creationId xmlns:p14="http://schemas.microsoft.com/office/powerpoint/2010/main" val="3713977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3">
            <a:extLst>
              <a:ext uri="{FF2B5EF4-FFF2-40B4-BE49-F238E27FC236}">
                <a16:creationId xmlns:a16="http://schemas.microsoft.com/office/drawing/2014/main" id="{E351FE71-E71F-4DDE-9D84-F9F98BB34C58}"/>
              </a:ext>
            </a:extLst>
          </p:cNvPr>
          <p:cNvSpPr>
            <a:spLocks noGrp="1"/>
          </p:cNvSpPr>
          <p:nvPr>
            <p:ph type="title"/>
          </p:nvPr>
        </p:nvSpPr>
        <p:spPr>
          <a:xfrm>
            <a:off x="584200" y="2425780"/>
            <a:ext cx="6059791" cy="1107996"/>
          </a:xfrm>
        </p:spPr>
        <p:txBody>
          <a:bodyPr/>
          <a:lstStyle/>
          <a:p>
            <a:r>
              <a:rPr lang="en-US"/>
              <a:t>Embrace Office 365 Groups: </a:t>
            </a:r>
            <a:br>
              <a:rPr lang="en-US"/>
            </a:br>
            <a:r>
              <a:rPr lang="en-US"/>
              <a:t>What's New and What's Next</a:t>
            </a:r>
          </a:p>
        </p:txBody>
      </p:sp>
      <p:sp>
        <p:nvSpPr>
          <p:cNvPr id="10" name="Text Placeholder 4">
            <a:extLst>
              <a:ext uri="{FF2B5EF4-FFF2-40B4-BE49-F238E27FC236}">
                <a16:creationId xmlns:a16="http://schemas.microsoft.com/office/drawing/2014/main" id="{3B311261-7C4D-4CFB-AB2C-FBAFEAC8C4B3}"/>
              </a:ext>
            </a:extLst>
          </p:cNvPr>
          <p:cNvSpPr txBox="1">
            <a:spLocks/>
          </p:cNvSpPr>
          <p:nvPr/>
        </p:nvSpPr>
        <p:spPr>
          <a:xfrm>
            <a:off x="1732023" y="4197942"/>
            <a:ext cx="7478025" cy="1015663"/>
          </a:xfrm>
          <a:prstGeom prst="rect">
            <a:avLst/>
          </a:prstGeom>
          <a:noFill/>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2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b="1">
                <a:cs typeface="Segoe UI"/>
              </a:rPr>
              <a:t>Mike McLean</a:t>
            </a:r>
            <a:endParaRPr lang="en-US" sz="1800" b="1"/>
          </a:p>
          <a:p>
            <a:r>
              <a:rPr lang="en-US" sz="1600">
                <a:cs typeface="Segoe UI"/>
              </a:rPr>
              <a:t>Principal Program Manager</a:t>
            </a:r>
          </a:p>
          <a:p>
            <a:r>
              <a:rPr lang="en-US" sz="1600">
                <a:cs typeface="Segoe UI"/>
              </a:rPr>
              <a:t>mmclean@Microsoft.com | @  @mikemcleanlive</a:t>
            </a:r>
          </a:p>
          <a:p>
            <a:r>
              <a:rPr lang="en-US" sz="1600">
                <a:cs typeface="Segoe UI"/>
              </a:rPr>
              <a:t>Office 365 Groups</a:t>
            </a:r>
          </a:p>
        </p:txBody>
      </p:sp>
      <p:pic>
        <p:nvPicPr>
          <p:cNvPr id="5" name="Picture 4">
            <a:extLst>
              <a:ext uri="{FF2B5EF4-FFF2-40B4-BE49-F238E27FC236}">
                <a16:creationId xmlns:a16="http://schemas.microsoft.com/office/drawing/2014/main" id="{B6C2BEE2-6CC1-414E-A39E-D4900871F42E}"/>
              </a:ext>
            </a:extLst>
          </p:cNvPr>
          <p:cNvPicPr>
            <a:picLocks noChangeAspect="1"/>
          </p:cNvPicPr>
          <p:nvPr/>
        </p:nvPicPr>
        <p:blipFill>
          <a:blip r:embed="rId2"/>
          <a:stretch>
            <a:fillRect/>
          </a:stretch>
        </p:blipFill>
        <p:spPr>
          <a:xfrm>
            <a:off x="613745" y="4299243"/>
            <a:ext cx="736601" cy="736601"/>
          </a:xfrm>
          <a:prstGeom prst="ellipse">
            <a:avLst/>
          </a:prstGeom>
          <a:ln w="63500" cap="rnd">
            <a:noFill/>
          </a:ln>
          <a:effectLst>
            <a:outerShdw blurRad="50800" dist="38100" dir="5400000" algn="t" rotWithShape="0">
              <a:prstClr val="black">
                <a:alpha val="40000"/>
              </a:prstClr>
            </a:outerShdw>
          </a:effectLst>
          <a:scene3d>
            <a:camera prst="orthographicFront"/>
            <a:lightRig rig="contrasting" dir="t">
              <a:rot lat="0" lon="0" rev="3000000"/>
            </a:lightRig>
          </a:scene3d>
          <a:sp3d contourW="7620">
            <a:bevelT w="95250" h="31750"/>
            <a:contourClr>
              <a:srgbClr val="333333"/>
            </a:contourClr>
          </a:sp3d>
        </p:spPr>
      </p:pic>
      <p:pic>
        <p:nvPicPr>
          <p:cNvPr id="4" name="Picture 3">
            <a:extLst>
              <a:ext uri="{FF2B5EF4-FFF2-40B4-BE49-F238E27FC236}">
                <a16:creationId xmlns:a16="http://schemas.microsoft.com/office/drawing/2014/main" id="{7913AE39-69F5-46F2-A123-EE6CE4B591A9}"/>
              </a:ext>
            </a:extLst>
          </p:cNvPr>
          <p:cNvPicPr>
            <a:picLocks noChangeAspect="1"/>
          </p:cNvPicPr>
          <p:nvPr/>
        </p:nvPicPr>
        <p:blipFill>
          <a:blip r:embed="rId3"/>
          <a:stretch>
            <a:fillRect/>
          </a:stretch>
        </p:blipFill>
        <p:spPr>
          <a:xfrm>
            <a:off x="4164902" y="4705773"/>
            <a:ext cx="290258" cy="266724"/>
          </a:xfrm>
          <a:prstGeom prst="rect">
            <a:avLst/>
          </a:prstGeom>
        </p:spPr>
      </p:pic>
      <p:sp>
        <p:nvSpPr>
          <p:cNvPr id="3" name="TextBox 2">
            <a:extLst>
              <a:ext uri="{FF2B5EF4-FFF2-40B4-BE49-F238E27FC236}">
                <a16:creationId xmlns:a16="http://schemas.microsoft.com/office/drawing/2014/main" id="{246987FC-FA60-43FE-B42F-A83298539E3F}"/>
              </a:ext>
            </a:extLst>
          </p:cNvPr>
          <p:cNvSpPr txBox="1"/>
          <p:nvPr/>
        </p:nvSpPr>
        <p:spPr>
          <a:xfrm>
            <a:off x="613745" y="3563573"/>
            <a:ext cx="804707" cy="246221"/>
          </a:xfrm>
          <a:prstGeom prst="rect">
            <a:avLst/>
          </a:prstGeom>
          <a:noFill/>
        </p:spPr>
        <p:txBody>
          <a:bodyPr wrap="none" lIns="0" tIns="0" rIns="0" bIns="0" rtlCol="0">
            <a:spAutoFit/>
          </a:bodyPr>
          <a:lstStyle/>
          <a:p>
            <a:pPr algn="l"/>
            <a:r>
              <a:rPr lang="en-US" sz="1600" dirty="0">
                <a:gradFill>
                  <a:gsLst>
                    <a:gs pos="91000">
                      <a:schemeClr val="tx1"/>
                    </a:gs>
                    <a:gs pos="0">
                      <a:schemeClr val="tx1"/>
                    </a:gs>
                  </a:gsLst>
                  <a:lin ang="5400000" scaled="0"/>
                </a:gradFill>
                <a:cs typeface="Segoe UI"/>
              </a:rPr>
              <a:t>#ADM51</a:t>
            </a:r>
          </a:p>
        </p:txBody>
      </p:sp>
    </p:spTree>
    <p:extLst>
      <p:ext uri="{BB962C8B-B14F-4D97-AF65-F5344CB8AC3E}">
        <p14:creationId xmlns:p14="http://schemas.microsoft.com/office/powerpoint/2010/main" val="3364933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77C8B4F-6DFA-4169-ADCD-EA99DA569B4B}"/>
              </a:ext>
            </a:extLst>
          </p:cNvPr>
          <p:cNvSpPr>
            <a:spLocks noGrp="1"/>
          </p:cNvSpPr>
          <p:nvPr>
            <p:ph type="title"/>
          </p:nvPr>
        </p:nvSpPr>
        <p:spPr/>
        <p:txBody>
          <a:bodyPr/>
          <a:lstStyle/>
          <a:p>
            <a:r>
              <a:rPr lang="en-US"/>
              <a:t>Demo</a:t>
            </a:r>
          </a:p>
        </p:txBody>
      </p:sp>
      <p:sp>
        <p:nvSpPr>
          <p:cNvPr id="5" name="Text Placeholder 4">
            <a:extLst>
              <a:ext uri="{FF2B5EF4-FFF2-40B4-BE49-F238E27FC236}">
                <a16:creationId xmlns:a16="http://schemas.microsoft.com/office/drawing/2014/main" id="{E4409F70-4F4A-4529-B54F-521DBFCC3663}"/>
              </a:ext>
            </a:extLst>
          </p:cNvPr>
          <p:cNvSpPr>
            <a:spLocks noGrp="1"/>
          </p:cNvSpPr>
          <p:nvPr>
            <p:ph type="body" sz="quarter" idx="12"/>
          </p:nvPr>
        </p:nvSpPr>
        <p:spPr>
          <a:xfrm>
            <a:off x="585216" y="3977319"/>
            <a:ext cx="5510784" cy="1015663"/>
          </a:xfrm>
        </p:spPr>
        <p:txBody>
          <a:bodyPr/>
          <a:lstStyle/>
          <a:p>
            <a:r>
              <a:rPr lang="en-US" dirty="0"/>
              <a:t>Entitlement Management</a:t>
            </a:r>
          </a:p>
          <a:p>
            <a:r>
              <a:rPr lang="en-US" dirty="0"/>
              <a:t>Groups Admin Role</a:t>
            </a:r>
          </a:p>
          <a:p>
            <a:r>
              <a:rPr lang="en-US" dirty="0"/>
              <a:t>SharePoint Site URL Rename</a:t>
            </a:r>
          </a:p>
        </p:txBody>
      </p:sp>
    </p:spTree>
    <p:extLst>
      <p:ext uri="{BB962C8B-B14F-4D97-AF65-F5344CB8AC3E}">
        <p14:creationId xmlns:p14="http://schemas.microsoft.com/office/powerpoint/2010/main" val="1454716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3">
            <a:extLst>
              <a:ext uri="{FF2B5EF4-FFF2-40B4-BE49-F238E27FC236}">
                <a16:creationId xmlns:a16="http://schemas.microsoft.com/office/drawing/2014/main" id="{40A086E7-2908-3242-8402-8DE657ADE70B}"/>
              </a:ext>
            </a:extLst>
          </p:cNvPr>
          <p:cNvSpPr>
            <a:spLocks noGrp="1"/>
          </p:cNvSpPr>
          <p:nvPr>
            <p:ph type="title"/>
          </p:nvPr>
        </p:nvSpPr>
        <p:spPr/>
        <p:txBody>
          <a:bodyPr/>
          <a:lstStyle/>
          <a:p>
            <a:r>
              <a:rPr lang="en-US"/>
              <a:t>Expiration Policy</a:t>
            </a:r>
          </a:p>
        </p:txBody>
      </p:sp>
      <p:sp>
        <p:nvSpPr>
          <p:cNvPr id="2" name="Text Placeholder 1">
            <a:extLst>
              <a:ext uri="{FF2B5EF4-FFF2-40B4-BE49-F238E27FC236}">
                <a16:creationId xmlns:a16="http://schemas.microsoft.com/office/drawing/2014/main" id="{FAD5B442-A430-4E91-B65D-59E42589C1B5}"/>
              </a:ext>
            </a:extLst>
          </p:cNvPr>
          <p:cNvSpPr>
            <a:spLocks noGrp="1"/>
          </p:cNvSpPr>
          <p:nvPr>
            <p:ph type="body" sz="quarter" idx="12"/>
          </p:nvPr>
        </p:nvSpPr>
        <p:spPr/>
        <p:txBody>
          <a:bodyPr/>
          <a:lstStyle/>
          <a:p>
            <a:r>
              <a:rPr lang="en-US"/>
              <a:t>Groups lifecycle management on auto-pilot!</a:t>
            </a:r>
          </a:p>
        </p:txBody>
      </p:sp>
    </p:spTree>
    <p:extLst>
      <p:ext uri="{BB962C8B-B14F-4D97-AF65-F5344CB8AC3E}">
        <p14:creationId xmlns:p14="http://schemas.microsoft.com/office/powerpoint/2010/main" val="649736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75C94-955F-4373-8C6A-828B7ABFB4E5}"/>
              </a:ext>
            </a:extLst>
          </p:cNvPr>
          <p:cNvSpPr>
            <a:spLocks noGrp="1"/>
          </p:cNvSpPr>
          <p:nvPr>
            <p:ph type="title"/>
          </p:nvPr>
        </p:nvSpPr>
        <p:spPr/>
        <p:txBody>
          <a:bodyPr/>
          <a:lstStyle/>
          <a:p>
            <a:r>
              <a:rPr lang="en-US"/>
              <a:t>Group Lifecycle Management – A Balancing Act</a:t>
            </a:r>
          </a:p>
        </p:txBody>
      </p:sp>
      <p:sp>
        <p:nvSpPr>
          <p:cNvPr id="6" name="Google Shape;1696;p196">
            <a:extLst>
              <a:ext uri="{FF2B5EF4-FFF2-40B4-BE49-F238E27FC236}">
                <a16:creationId xmlns:a16="http://schemas.microsoft.com/office/drawing/2014/main" id="{AAD7659A-B5DD-4DBA-B45A-FA2D40E9F31B}"/>
              </a:ext>
            </a:extLst>
          </p:cNvPr>
          <p:cNvSpPr txBox="1"/>
          <p:nvPr/>
        </p:nvSpPr>
        <p:spPr>
          <a:xfrm>
            <a:off x="1350353" y="3873734"/>
            <a:ext cx="3011700" cy="253800"/>
          </a:xfrm>
          <a:prstGeom prst="rect">
            <a:avLst/>
          </a:prstGeom>
          <a:noFill/>
          <a:ln>
            <a:noFill/>
          </a:ln>
        </p:spPr>
        <p:txBody>
          <a:bodyPr spcFirstLastPara="1" wrap="square" lIns="91425" tIns="91425" rIns="91425" bIns="91425" anchor="t" anchorCtr="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2A6EBB"/>
                </a:solidFill>
                <a:effectLst/>
                <a:uLnTx/>
                <a:uFillTx/>
                <a:latin typeface="Segoe UI"/>
                <a:ea typeface="+mn-ea"/>
                <a:cs typeface="+mn-cs"/>
              </a:rPr>
              <a:t>Prevent Group Sprawl </a:t>
            </a:r>
            <a:endParaRPr kumimoji="0" sz="1765" b="0" i="0" u="none" strike="noStrike" kern="1200" cap="none" spc="0" normalizeH="0" baseline="0" noProof="0">
              <a:ln>
                <a:noFill/>
              </a:ln>
              <a:solidFill>
                <a:srgbClr val="2A6EBB"/>
              </a:solidFill>
              <a:effectLst/>
              <a:uLnTx/>
              <a:uFillTx/>
              <a:latin typeface="Segoe UI"/>
              <a:ea typeface="+mn-ea"/>
              <a:cs typeface="+mn-cs"/>
            </a:endParaRPr>
          </a:p>
        </p:txBody>
      </p:sp>
      <p:sp>
        <p:nvSpPr>
          <p:cNvPr id="7" name="Google Shape;1697;p196">
            <a:extLst>
              <a:ext uri="{FF2B5EF4-FFF2-40B4-BE49-F238E27FC236}">
                <a16:creationId xmlns:a16="http://schemas.microsoft.com/office/drawing/2014/main" id="{29FF0CD3-6AB0-4C94-9DE8-9D063F77B404}"/>
              </a:ext>
            </a:extLst>
          </p:cNvPr>
          <p:cNvSpPr/>
          <p:nvPr/>
        </p:nvSpPr>
        <p:spPr>
          <a:xfrm rot="8100000">
            <a:off x="5717724" y="5229565"/>
            <a:ext cx="882045" cy="882045"/>
          </a:xfrm>
          <a:prstGeom prst="rtTriangle">
            <a:avLst/>
          </a:prstGeom>
          <a:noFill/>
          <a:ln w="2857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sz="1765" b="0" i="0" u="none" strike="noStrike" kern="1200" cap="none" spc="0" normalizeH="0" baseline="0" noProof="0">
              <a:ln>
                <a:noFill/>
              </a:ln>
              <a:solidFill>
                <a:srgbClr val="000000"/>
              </a:solidFill>
              <a:effectLst/>
              <a:uLnTx/>
              <a:uFillTx/>
              <a:latin typeface="Segoe UI"/>
              <a:ea typeface="+mn-ea"/>
              <a:cs typeface="+mn-cs"/>
            </a:endParaRPr>
          </a:p>
        </p:txBody>
      </p:sp>
      <p:cxnSp>
        <p:nvCxnSpPr>
          <p:cNvPr id="8" name="Google Shape;1698;p196">
            <a:extLst>
              <a:ext uri="{FF2B5EF4-FFF2-40B4-BE49-F238E27FC236}">
                <a16:creationId xmlns:a16="http://schemas.microsoft.com/office/drawing/2014/main" id="{1E3A4040-3140-438A-827D-9579D0CE3A99}"/>
              </a:ext>
            </a:extLst>
          </p:cNvPr>
          <p:cNvCxnSpPr>
            <a:cxnSpLocks/>
          </p:cNvCxnSpPr>
          <p:nvPr/>
        </p:nvCxnSpPr>
        <p:spPr>
          <a:xfrm>
            <a:off x="3712728" y="4335862"/>
            <a:ext cx="5112600" cy="1369800"/>
          </a:xfrm>
          <a:prstGeom prst="straightConnector1">
            <a:avLst/>
          </a:prstGeom>
          <a:noFill/>
          <a:ln w="28575" cap="flat" cmpd="sng">
            <a:solidFill>
              <a:srgbClr val="666666"/>
            </a:solidFill>
            <a:prstDash val="solid"/>
            <a:round/>
            <a:headEnd type="none" w="med" len="med"/>
            <a:tailEnd type="none" w="med" len="med"/>
          </a:ln>
        </p:spPr>
      </p:cxnSp>
      <p:cxnSp>
        <p:nvCxnSpPr>
          <p:cNvPr id="9" name="Google Shape;1699;p196">
            <a:extLst>
              <a:ext uri="{FF2B5EF4-FFF2-40B4-BE49-F238E27FC236}">
                <a16:creationId xmlns:a16="http://schemas.microsoft.com/office/drawing/2014/main" id="{C52C199B-D645-409F-B1E2-B351C7E0CF37}"/>
              </a:ext>
            </a:extLst>
          </p:cNvPr>
          <p:cNvCxnSpPr/>
          <p:nvPr/>
        </p:nvCxnSpPr>
        <p:spPr>
          <a:xfrm rot="10800000">
            <a:off x="2142528" y="4337087"/>
            <a:ext cx="1584300" cy="0"/>
          </a:xfrm>
          <a:prstGeom prst="straightConnector1">
            <a:avLst/>
          </a:prstGeom>
          <a:noFill/>
          <a:ln w="28575" cap="flat" cmpd="sng">
            <a:solidFill>
              <a:srgbClr val="666666"/>
            </a:solidFill>
            <a:prstDash val="solid"/>
            <a:round/>
            <a:headEnd type="none" w="med" len="med"/>
            <a:tailEnd type="none" w="med" len="med"/>
          </a:ln>
        </p:spPr>
      </p:cxnSp>
      <p:cxnSp>
        <p:nvCxnSpPr>
          <p:cNvPr id="10" name="Google Shape;1700;p196">
            <a:extLst>
              <a:ext uri="{FF2B5EF4-FFF2-40B4-BE49-F238E27FC236}">
                <a16:creationId xmlns:a16="http://schemas.microsoft.com/office/drawing/2014/main" id="{FC3B007E-9050-48D2-82A7-024FB721A3AA}"/>
              </a:ext>
            </a:extLst>
          </p:cNvPr>
          <p:cNvCxnSpPr/>
          <p:nvPr/>
        </p:nvCxnSpPr>
        <p:spPr>
          <a:xfrm rot="10800000">
            <a:off x="8825328" y="5705662"/>
            <a:ext cx="1584300" cy="0"/>
          </a:xfrm>
          <a:prstGeom prst="straightConnector1">
            <a:avLst/>
          </a:prstGeom>
          <a:noFill/>
          <a:ln w="28575" cap="flat" cmpd="sng">
            <a:solidFill>
              <a:srgbClr val="666666"/>
            </a:solidFill>
            <a:prstDash val="solid"/>
            <a:round/>
            <a:headEnd type="none" w="med" len="med"/>
            <a:tailEnd type="none" w="med" len="med"/>
          </a:ln>
        </p:spPr>
      </p:cxnSp>
      <p:sp>
        <p:nvSpPr>
          <p:cNvPr id="11" name="Google Shape;1701;p196">
            <a:extLst>
              <a:ext uri="{FF2B5EF4-FFF2-40B4-BE49-F238E27FC236}">
                <a16:creationId xmlns:a16="http://schemas.microsoft.com/office/drawing/2014/main" id="{EFCA6818-316F-4708-A7B8-34214DA78787}"/>
              </a:ext>
            </a:extLst>
          </p:cNvPr>
          <p:cNvSpPr txBox="1"/>
          <p:nvPr/>
        </p:nvSpPr>
        <p:spPr>
          <a:xfrm>
            <a:off x="8485703" y="4968273"/>
            <a:ext cx="2135400" cy="253800"/>
          </a:xfrm>
          <a:prstGeom prst="rect">
            <a:avLst/>
          </a:prstGeom>
          <a:noFill/>
          <a:ln>
            <a:noFill/>
          </a:ln>
        </p:spPr>
        <p:txBody>
          <a:bodyPr spcFirstLastPara="1" wrap="square" lIns="91425" tIns="91425" rIns="91425" bIns="91425" anchor="t" anchorCtr="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2A6EBB"/>
                </a:solidFill>
                <a:effectLst/>
                <a:uLnTx/>
                <a:uFillTx/>
                <a:latin typeface="Segoe UI"/>
                <a:ea typeface="+mn-ea"/>
                <a:cs typeface="+mn-cs"/>
              </a:rPr>
              <a:t>Retain Group Knowledge</a:t>
            </a:r>
            <a:endParaRPr kumimoji="0" sz="1765" b="0" i="0" u="none" strike="noStrike" kern="1200" cap="none" spc="0" normalizeH="0" baseline="0" noProof="0">
              <a:ln>
                <a:noFill/>
              </a:ln>
              <a:solidFill>
                <a:srgbClr val="2A6EBB"/>
              </a:solidFill>
              <a:effectLst/>
              <a:uLnTx/>
              <a:uFillTx/>
              <a:latin typeface="Segoe UI"/>
              <a:ea typeface="+mn-ea"/>
              <a:cs typeface="+mn-cs"/>
            </a:endParaRPr>
          </a:p>
        </p:txBody>
      </p:sp>
      <p:sp>
        <p:nvSpPr>
          <p:cNvPr id="13" name="Google Shape;1703;p196">
            <a:extLst>
              <a:ext uri="{FF2B5EF4-FFF2-40B4-BE49-F238E27FC236}">
                <a16:creationId xmlns:a16="http://schemas.microsoft.com/office/drawing/2014/main" id="{8CAAFDD8-AEFF-43F3-BD31-22A2B7137E7A}"/>
              </a:ext>
            </a:extLst>
          </p:cNvPr>
          <p:cNvSpPr txBox="1"/>
          <p:nvPr/>
        </p:nvSpPr>
        <p:spPr>
          <a:xfrm>
            <a:off x="4733949" y="2520387"/>
            <a:ext cx="2849608" cy="253800"/>
          </a:xfrm>
          <a:prstGeom prst="rect">
            <a:avLst/>
          </a:prstGeom>
          <a:noFill/>
          <a:ln>
            <a:noFill/>
          </a:ln>
        </p:spPr>
        <p:txBody>
          <a:bodyPr spcFirstLastPara="1" wrap="square" lIns="91425" tIns="91425" rIns="91425" bIns="91425" anchor="t" anchorCtr="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666666"/>
                </a:solidFill>
                <a:effectLst/>
                <a:uLnTx/>
                <a:uFillTx/>
                <a:latin typeface="Segoe UI"/>
                <a:ea typeface="+mn-ea"/>
                <a:cs typeface="+mn-cs"/>
              </a:rPr>
              <a:t>Information Asymmetry</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666666"/>
                </a:solidFill>
                <a:effectLst/>
                <a:uLnTx/>
                <a:uFillTx/>
                <a:latin typeface="Segoe UI"/>
                <a:ea typeface="+mn-ea"/>
                <a:cs typeface="+mn-cs"/>
              </a:rPr>
              <a:t>Administrators do not know which groups are actively used</a:t>
            </a:r>
          </a:p>
        </p:txBody>
      </p:sp>
      <p:sp>
        <p:nvSpPr>
          <p:cNvPr id="45" name="plant_3" title="Icon of three stalks of wheat">
            <a:extLst>
              <a:ext uri="{FF2B5EF4-FFF2-40B4-BE49-F238E27FC236}">
                <a16:creationId xmlns:a16="http://schemas.microsoft.com/office/drawing/2014/main" id="{7A4F97C3-6C14-41C7-A770-B456D586C79F}"/>
              </a:ext>
            </a:extLst>
          </p:cNvPr>
          <p:cNvSpPr>
            <a:spLocks noChangeAspect="1" noEditPoints="1"/>
          </p:cNvSpPr>
          <p:nvPr/>
        </p:nvSpPr>
        <p:spPr bwMode="auto">
          <a:xfrm>
            <a:off x="2537149" y="2655420"/>
            <a:ext cx="638108" cy="1089030"/>
          </a:xfrm>
          <a:custGeom>
            <a:avLst/>
            <a:gdLst>
              <a:gd name="T0" fmla="*/ 130 w 205"/>
              <a:gd name="T1" fmla="*/ 78 h 355"/>
              <a:gd name="T2" fmla="*/ 102 w 205"/>
              <a:gd name="T3" fmla="*/ 106 h 355"/>
              <a:gd name="T4" fmla="*/ 73 w 205"/>
              <a:gd name="T5" fmla="*/ 77 h 355"/>
              <a:gd name="T6" fmla="*/ 73 w 205"/>
              <a:gd name="T7" fmla="*/ 47 h 355"/>
              <a:gd name="T8" fmla="*/ 102 w 205"/>
              <a:gd name="T9" fmla="*/ 76 h 355"/>
              <a:gd name="T10" fmla="*/ 130 w 205"/>
              <a:gd name="T11" fmla="*/ 48 h 355"/>
              <a:gd name="T12" fmla="*/ 73 w 205"/>
              <a:gd name="T13" fmla="*/ 17 h 355"/>
              <a:gd name="T14" fmla="*/ 102 w 205"/>
              <a:gd name="T15" fmla="*/ 46 h 355"/>
              <a:gd name="T16" fmla="*/ 130 w 205"/>
              <a:gd name="T17" fmla="*/ 18 h 355"/>
              <a:gd name="T18" fmla="*/ 102 w 205"/>
              <a:gd name="T19" fmla="*/ 0 h 355"/>
              <a:gd name="T20" fmla="*/ 102 w 205"/>
              <a:gd name="T21" fmla="*/ 46 h 355"/>
              <a:gd name="T22" fmla="*/ 146 w 205"/>
              <a:gd name="T23" fmla="*/ 137 h 355"/>
              <a:gd name="T24" fmla="*/ 174 w 205"/>
              <a:gd name="T25" fmla="*/ 166 h 355"/>
              <a:gd name="T26" fmla="*/ 202 w 205"/>
              <a:gd name="T27" fmla="*/ 138 h 355"/>
              <a:gd name="T28" fmla="*/ 146 w 205"/>
              <a:gd name="T29" fmla="*/ 107 h 355"/>
              <a:gd name="T30" fmla="*/ 174 w 205"/>
              <a:gd name="T31" fmla="*/ 136 h 355"/>
              <a:gd name="T32" fmla="*/ 202 w 205"/>
              <a:gd name="T33" fmla="*/ 108 h 355"/>
              <a:gd name="T34" fmla="*/ 146 w 205"/>
              <a:gd name="T35" fmla="*/ 77 h 355"/>
              <a:gd name="T36" fmla="*/ 174 w 205"/>
              <a:gd name="T37" fmla="*/ 106 h 355"/>
              <a:gd name="T38" fmla="*/ 202 w 205"/>
              <a:gd name="T39" fmla="*/ 78 h 355"/>
              <a:gd name="T40" fmla="*/ 174 w 205"/>
              <a:gd name="T41" fmla="*/ 60 h 355"/>
              <a:gd name="T42" fmla="*/ 174 w 205"/>
              <a:gd name="T43" fmla="*/ 106 h 355"/>
              <a:gd name="T44" fmla="*/ 5 w 205"/>
              <a:gd name="T45" fmla="*/ 137 h 355"/>
              <a:gd name="T46" fmla="*/ 34 w 205"/>
              <a:gd name="T47" fmla="*/ 166 h 355"/>
              <a:gd name="T48" fmla="*/ 62 w 205"/>
              <a:gd name="T49" fmla="*/ 138 h 355"/>
              <a:gd name="T50" fmla="*/ 5 w 205"/>
              <a:gd name="T51" fmla="*/ 107 h 355"/>
              <a:gd name="T52" fmla="*/ 34 w 205"/>
              <a:gd name="T53" fmla="*/ 136 h 355"/>
              <a:gd name="T54" fmla="*/ 62 w 205"/>
              <a:gd name="T55" fmla="*/ 108 h 355"/>
              <a:gd name="T56" fmla="*/ 5 w 205"/>
              <a:gd name="T57" fmla="*/ 77 h 355"/>
              <a:gd name="T58" fmla="*/ 34 w 205"/>
              <a:gd name="T59" fmla="*/ 106 h 355"/>
              <a:gd name="T60" fmla="*/ 62 w 205"/>
              <a:gd name="T61" fmla="*/ 78 h 355"/>
              <a:gd name="T62" fmla="*/ 34 w 205"/>
              <a:gd name="T63" fmla="*/ 60 h 355"/>
              <a:gd name="T64" fmla="*/ 34 w 205"/>
              <a:gd name="T65" fmla="*/ 106 h 355"/>
              <a:gd name="T66" fmla="*/ 34 w 205"/>
              <a:gd name="T67" fmla="*/ 208 h 355"/>
              <a:gd name="T68" fmla="*/ 34 w 205"/>
              <a:gd name="T69" fmla="*/ 166 h 355"/>
              <a:gd name="T70" fmla="*/ 102 w 205"/>
              <a:gd name="T71" fmla="*/ 106 h 355"/>
              <a:gd name="T72" fmla="*/ 102 w 205"/>
              <a:gd name="T73" fmla="*/ 252 h 355"/>
              <a:gd name="T74" fmla="*/ 174 w 205"/>
              <a:gd name="T75" fmla="*/ 166 h 355"/>
              <a:gd name="T76" fmla="*/ 174 w 205"/>
              <a:gd name="T77" fmla="*/ 204 h 355"/>
              <a:gd name="T78" fmla="*/ 31 w 205"/>
              <a:gd name="T79" fmla="*/ 294 h 355"/>
              <a:gd name="T80" fmla="*/ 88 w 205"/>
              <a:gd name="T81" fmla="*/ 349 h 355"/>
              <a:gd name="T82" fmla="*/ 78 w 205"/>
              <a:gd name="T83" fmla="*/ 270 h 355"/>
              <a:gd name="T84" fmla="*/ 2 w 205"/>
              <a:gd name="T85" fmla="*/ 173 h 355"/>
              <a:gd name="T86" fmla="*/ 31 w 205"/>
              <a:gd name="T87" fmla="*/ 294 h 355"/>
              <a:gd name="T88" fmla="*/ 174 w 205"/>
              <a:gd name="T89" fmla="*/ 294 h 355"/>
              <a:gd name="T90" fmla="*/ 203 w 205"/>
              <a:gd name="T91" fmla="*/ 173 h 355"/>
              <a:gd name="T92" fmla="*/ 127 w 205"/>
              <a:gd name="T93" fmla="*/ 270 h 355"/>
              <a:gd name="T94" fmla="*/ 117 w 205"/>
              <a:gd name="T95" fmla="*/ 349 h 355"/>
              <a:gd name="T96" fmla="*/ 174 w 205"/>
              <a:gd name="T97" fmla="*/ 294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05" h="355">
                <a:moveTo>
                  <a:pt x="130" y="78"/>
                </a:moveTo>
                <a:cubicBezTo>
                  <a:pt x="102" y="106"/>
                  <a:pt x="102" y="106"/>
                  <a:pt x="102" y="106"/>
                </a:cubicBezTo>
                <a:cubicBezTo>
                  <a:pt x="73" y="77"/>
                  <a:pt x="73" y="77"/>
                  <a:pt x="73" y="77"/>
                </a:cubicBezTo>
                <a:moveTo>
                  <a:pt x="73" y="47"/>
                </a:moveTo>
                <a:cubicBezTo>
                  <a:pt x="102" y="76"/>
                  <a:pt x="102" y="76"/>
                  <a:pt x="102" y="76"/>
                </a:cubicBezTo>
                <a:cubicBezTo>
                  <a:pt x="130" y="48"/>
                  <a:pt x="130" y="48"/>
                  <a:pt x="130" y="48"/>
                </a:cubicBezTo>
                <a:moveTo>
                  <a:pt x="73" y="17"/>
                </a:moveTo>
                <a:cubicBezTo>
                  <a:pt x="102" y="46"/>
                  <a:pt x="102" y="46"/>
                  <a:pt x="102" y="46"/>
                </a:cubicBezTo>
                <a:cubicBezTo>
                  <a:pt x="130" y="18"/>
                  <a:pt x="130" y="18"/>
                  <a:pt x="130" y="18"/>
                </a:cubicBezTo>
                <a:moveTo>
                  <a:pt x="102" y="0"/>
                </a:moveTo>
                <a:cubicBezTo>
                  <a:pt x="102" y="46"/>
                  <a:pt x="102" y="46"/>
                  <a:pt x="102" y="46"/>
                </a:cubicBezTo>
                <a:moveTo>
                  <a:pt x="146" y="137"/>
                </a:moveTo>
                <a:cubicBezTo>
                  <a:pt x="174" y="166"/>
                  <a:pt x="174" y="166"/>
                  <a:pt x="174" y="166"/>
                </a:cubicBezTo>
                <a:cubicBezTo>
                  <a:pt x="202" y="138"/>
                  <a:pt x="202" y="138"/>
                  <a:pt x="202" y="138"/>
                </a:cubicBezTo>
                <a:moveTo>
                  <a:pt x="146" y="107"/>
                </a:moveTo>
                <a:cubicBezTo>
                  <a:pt x="174" y="136"/>
                  <a:pt x="174" y="136"/>
                  <a:pt x="174" y="136"/>
                </a:cubicBezTo>
                <a:cubicBezTo>
                  <a:pt x="202" y="108"/>
                  <a:pt x="202" y="108"/>
                  <a:pt x="202" y="108"/>
                </a:cubicBezTo>
                <a:moveTo>
                  <a:pt x="146" y="77"/>
                </a:moveTo>
                <a:cubicBezTo>
                  <a:pt x="174" y="106"/>
                  <a:pt x="174" y="106"/>
                  <a:pt x="174" y="106"/>
                </a:cubicBezTo>
                <a:cubicBezTo>
                  <a:pt x="202" y="78"/>
                  <a:pt x="202" y="78"/>
                  <a:pt x="202" y="78"/>
                </a:cubicBezTo>
                <a:moveTo>
                  <a:pt x="174" y="60"/>
                </a:moveTo>
                <a:cubicBezTo>
                  <a:pt x="174" y="106"/>
                  <a:pt x="174" y="106"/>
                  <a:pt x="174" y="106"/>
                </a:cubicBezTo>
                <a:moveTo>
                  <a:pt x="5" y="137"/>
                </a:moveTo>
                <a:cubicBezTo>
                  <a:pt x="34" y="166"/>
                  <a:pt x="34" y="166"/>
                  <a:pt x="34" y="166"/>
                </a:cubicBezTo>
                <a:cubicBezTo>
                  <a:pt x="62" y="138"/>
                  <a:pt x="62" y="138"/>
                  <a:pt x="62" y="138"/>
                </a:cubicBezTo>
                <a:moveTo>
                  <a:pt x="5" y="107"/>
                </a:moveTo>
                <a:cubicBezTo>
                  <a:pt x="34" y="136"/>
                  <a:pt x="34" y="136"/>
                  <a:pt x="34" y="136"/>
                </a:cubicBezTo>
                <a:cubicBezTo>
                  <a:pt x="62" y="108"/>
                  <a:pt x="62" y="108"/>
                  <a:pt x="62" y="108"/>
                </a:cubicBezTo>
                <a:moveTo>
                  <a:pt x="5" y="77"/>
                </a:moveTo>
                <a:cubicBezTo>
                  <a:pt x="34" y="106"/>
                  <a:pt x="34" y="106"/>
                  <a:pt x="34" y="106"/>
                </a:cubicBezTo>
                <a:cubicBezTo>
                  <a:pt x="62" y="78"/>
                  <a:pt x="62" y="78"/>
                  <a:pt x="62" y="78"/>
                </a:cubicBezTo>
                <a:moveTo>
                  <a:pt x="34" y="60"/>
                </a:moveTo>
                <a:cubicBezTo>
                  <a:pt x="34" y="106"/>
                  <a:pt x="34" y="106"/>
                  <a:pt x="34" y="106"/>
                </a:cubicBezTo>
                <a:moveTo>
                  <a:pt x="34" y="208"/>
                </a:moveTo>
                <a:cubicBezTo>
                  <a:pt x="34" y="166"/>
                  <a:pt x="34" y="166"/>
                  <a:pt x="34" y="166"/>
                </a:cubicBezTo>
                <a:moveTo>
                  <a:pt x="102" y="106"/>
                </a:moveTo>
                <a:cubicBezTo>
                  <a:pt x="102" y="252"/>
                  <a:pt x="102" y="252"/>
                  <a:pt x="102" y="252"/>
                </a:cubicBezTo>
                <a:moveTo>
                  <a:pt x="174" y="166"/>
                </a:moveTo>
                <a:cubicBezTo>
                  <a:pt x="174" y="204"/>
                  <a:pt x="174" y="204"/>
                  <a:pt x="174" y="204"/>
                </a:cubicBezTo>
                <a:moveTo>
                  <a:pt x="31" y="294"/>
                </a:moveTo>
                <a:cubicBezTo>
                  <a:pt x="45" y="323"/>
                  <a:pt x="75" y="355"/>
                  <a:pt x="88" y="349"/>
                </a:cubicBezTo>
                <a:cubicBezTo>
                  <a:pt x="101" y="342"/>
                  <a:pt x="97" y="307"/>
                  <a:pt x="78" y="270"/>
                </a:cubicBezTo>
                <a:cubicBezTo>
                  <a:pt x="60" y="233"/>
                  <a:pt x="3" y="173"/>
                  <a:pt x="2" y="173"/>
                </a:cubicBezTo>
                <a:cubicBezTo>
                  <a:pt x="0" y="172"/>
                  <a:pt x="17" y="264"/>
                  <a:pt x="31" y="294"/>
                </a:cubicBezTo>
                <a:close/>
                <a:moveTo>
                  <a:pt x="174" y="294"/>
                </a:moveTo>
                <a:cubicBezTo>
                  <a:pt x="189" y="264"/>
                  <a:pt x="205" y="172"/>
                  <a:pt x="203" y="173"/>
                </a:cubicBezTo>
                <a:cubicBezTo>
                  <a:pt x="202" y="173"/>
                  <a:pt x="145" y="233"/>
                  <a:pt x="127" y="270"/>
                </a:cubicBezTo>
                <a:cubicBezTo>
                  <a:pt x="109" y="307"/>
                  <a:pt x="104" y="342"/>
                  <a:pt x="117" y="349"/>
                </a:cubicBezTo>
                <a:cubicBezTo>
                  <a:pt x="130" y="355"/>
                  <a:pt x="160" y="323"/>
                  <a:pt x="174" y="294"/>
                </a:cubicBezTo>
                <a:close/>
              </a:path>
            </a:pathLst>
          </a:custGeom>
          <a:noFill/>
          <a:ln w="15875" cap="flat">
            <a:solidFill>
              <a:srgbClr val="243A5E"/>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7" name="Brain_3" title="Icon of a brain">
            <a:extLst>
              <a:ext uri="{FF2B5EF4-FFF2-40B4-BE49-F238E27FC236}">
                <a16:creationId xmlns:a16="http://schemas.microsoft.com/office/drawing/2014/main" id="{9AFAF061-8087-43B5-8926-8CA0C1E5700A}"/>
              </a:ext>
            </a:extLst>
          </p:cNvPr>
          <p:cNvSpPr>
            <a:spLocks noChangeAspect="1" noEditPoints="1"/>
          </p:cNvSpPr>
          <p:nvPr/>
        </p:nvSpPr>
        <p:spPr bwMode="auto">
          <a:xfrm>
            <a:off x="9174141" y="4020512"/>
            <a:ext cx="758524" cy="815614"/>
          </a:xfrm>
          <a:custGeom>
            <a:avLst/>
            <a:gdLst>
              <a:gd name="T0" fmla="*/ 68 w 315"/>
              <a:gd name="T1" fmla="*/ 292 h 338"/>
              <a:gd name="T2" fmla="*/ 24 w 315"/>
              <a:gd name="T3" fmla="*/ 231 h 338"/>
              <a:gd name="T4" fmla="*/ 28 w 315"/>
              <a:gd name="T5" fmla="*/ 126 h 338"/>
              <a:gd name="T6" fmla="*/ 68 w 315"/>
              <a:gd name="T7" fmla="*/ 46 h 338"/>
              <a:gd name="T8" fmla="*/ 113 w 315"/>
              <a:gd name="T9" fmla="*/ 0 h 338"/>
              <a:gd name="T10" fmla="*/ 158 w 315"/>
              <a:gd name="T11" fmla="*/ 293 h 338"/>
              <a:gd name="T12" fmla="*/ 248 w 315"/>
              <a:gd name="T13" fmla="*/ 292 h 338"/>
              <a:gd name="T14" fmla="*/ 292 w 315"/>
              <a:gd name="T15" fmla="*/ 231 h 338"/>
              <a:gd name="T16" fmla="*/ 287 w 315"/>
              <a:gd name="T17" fmla="*/ 126 h 338"/>
              <a:gd name="T18" fmla="*/ 248 w 315"/>
              <a:gd name="T19" fmla="*/ 46 h 338"/>
              <a:gd name="T20" fmla="*/ 203 w 315"/>
              <a:gd name="T21" fmla="*/ 0 h 338"/>
              <a:gd name="T22" fmla="*/ 158 w 315"/>
              <a:gd name="T23" fmla="*/ 293 h 338"/>
              <a:gd name="T24" fmla="*/ 90 w 315"/>
              <a:gd name="T25" fmla="*/ 293 h 338"/>
              <a:gd name="T26" fmla="*/ 248 w 315"/>
              <a:gd name="T27" fmla="*/ 293 h 338"/>
              <a:gd name="T28" fmla="*/ 68 w 315"/>
              <a:gd name="T29" fmla="*/ 180 h 338"/>
              <a:gd name="T30" fmla="*/ 90 w 315"/>
              <a:gd name="T31" fmla="*/ 203 h 338"/>
              <a:gd name="T32" fmla="*/ 158 w 315"/>
              <a:gd name="T33" fmla="*/ 225 h 338"/>
              <a:gd name="T34" fmla="*/ 225 w 315"/>
              <a:gd name="T35" fmla="*/ 203 h 338"/>
              <a:gd name="T36" fmla="*/ 248 w 315"/>
              <a:gd name="T37" fmla="*/ 180 h 338"/>
              <a:gd name="T38" fmla="*/ 79 w 315"/>
              <a:gd name="T39" fmla="*/ 90 h 338"/>
              <a:gd name="T40" fmla="*/ 113 w 315"/>
              <a:gd name="T41" fmla="*/ 113 h 338"/>
              <a:gd name="T42" fmla="*/ 135 w 315"/>
              <a:gd name="T43" fmla="*/ 135 h 338"/>
              <a:gd name="T44" fmla="*/ 203 w 315"/>
              <a:gd name="T45" fmla="*/ 113 h 338"/>
              <a:gd name="T46" fmla="*/ 225 w 315"/>
              <a:gd name="T47" fmla="*/ 90 h 338"/>
              <a:gd name="T48" fmla="*/ 24 w 315"/>
              <a:gd name="T49" fmla="*/ 231 h 338"/>
              <a:gd name="T50" fmla="*/ 248 w 315"/>
              <a:gd name="T51" fmla="*/ 248 h 338"/>
              <a:gd name="T52" fmla="*/ 28 w 315"/>
              <a:gd name="T53" fmla="*/ 126 h 338"/>
              <a:gd name="T54" fmla="*/ 243 w 315"/>
              <a:gd name="T55" fmla="*/ 126 h 338"/>
              <a:gd name="T56" fmla="*/ 68 w 315"/>
              <a:gd name="T57" fmla="*/ 45 h 338"/>
              <a:gd name="T58" fmla="*/ 248 w 315"/>
              <a:gd name="T59" fmla="*/ 45 h 338"/>
              <a:gd name="T60" fmla="*/ 135 w 315"/>
              <a:gd name="T61" fmla="*/ 293 h 338"/>
              <a:gd name="T62" fmla="*/ 68 w 315"/>
              <a:gd name="T63" fmla="*/ 293 h 338"/>
              <a:gd name="T64" fmla="*/ 101 w 315"/>
              <a:gd name="T65" fmla="*/ 338 h 338"/>
              <a:gd name="T66" fmla="*/ 158 w 315"/>
              <a:gd name="T67" fmla="*/ 315 h 338"/>
              <a:gd name="T68" fmla="*/ 158 w 315"/>
              <a:gd name="T69" fmla="*/ 293 h 338"/>
              <a:gd name="T70" fmla="*/ 180 w 315"/>
              <a:gd name="T71" fmla="*/ 338 h 338"/>
              <a:gd name="T72" fmla="*/ 248 w 315"/>
              <a:gd name="T73" fmla="*/ 304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5" h="338">
                <a:moveTo>
                  <a:pt x="68" y="293"/>
                </a:moveTo>
                <a:cubicBezTo>
                  <a:pt x="68" y="293"/>
                  <a:pt x="68" y="292"/>
                  <a:pt x="68" y="292"/>
                </a:cubicBezTo>
                <a:cubicBezTo>
                  <a:pt x="42" y="289"/>
                  <a:pt x="23" y="268"/>
                  <a:pt x="23" y="242"/>
                </a:cubicBezTo>
                <a:cubicBezTo>
                  <a:pt x="23" y="238"/>
                  <a:pt x="23" y="235"/>
                  <a:pt x="24" y="231"/>
                </a:cubicBezTo>
                <a:cubicBezTo>
                  <a:pt x="10" y="219"/>
                  <a:pt x="0" y="201"/>
                  <a:pt x="0" y="180"/>
                </a:cubicBezTo>
                <a:cubicBezTo>
                  <a:pt x="0" y="158"/>
                  <a:pt x="11" y="138"/>
                  <a:pt x="28" y="126"/>
                </a:cubicBezTo>
                <a:cubicBezTo>
                  <a:pt x="25" y="118"/>
                  <a:pt x="23" y="110"/>
                  <a:pt x="23" y="102"/>
                </a:cubicBezTo>
                <a:cubicBezTo>
                  <a:pt x="23" y="74"/>
                  <a:pt x="42" y="52"/>
                  <a:pt x="68" y="46"/>
                </a:cubicBezTo>
                <a:cubicBezTo>
                  <a:pt x="68" y="46"/>
                  <a:pt x="68" y="46"/>
                  <a:pt x="68" y="45"/>
                </a:cubicBezTo>
                <a:cubicBezTo>
                  <a:pt x="68" y="20"/>
                  <a:pt x="88" y="0"/>
                  <a:pt x="113" y="0"/>
                </a:cubicBezTo>
                <a:cubicBezTo>
                  <a:pt x="138" y="0"/>
                  <a:pt x="158" y="20"/>
                  <a:pt x="158" y="45"/>
                </a:cubicBezTo>
                <a:cubicBezTo>
                  <a:pt x="158" y="293"/>
                  <a:pt x="158" y="293"/>
                  <a:pt x="158" y="293"/>
                </a:cubicBezTo>
                <a:moveTo>
                  <a:pt x="248" y="293"/>
                </a:moveTo>
                <a:cubicBezTo>
                  <a:pt x="248" y="293"/>
                  <a:pt x="248" y="292"/>
                  <a:pt x="248" y="292"/>
                </a:cubicBezTo>
                <a:cubicBezTo>
                  <a:pt x="273" y="289"/>
                  <a:pt x="293" y="268"/>
                  <a:pt x="293" y="242"/>
                </a:cubicBezTo>
                <a:cubicBezTo>
                  <a:pt x="293" y="238"/>
                  <a:pt x="292" y="235"/>
                  <a:pt x="292" y="231"/>
                </a:cubicBezTo>
                <a:cubicBezTo>
                  <a:pt x="306" y="219"/>
                  <a:pt x="315" y="201"/>
                  <a:pt x="315" y="180"/>
                </a:cubicBezTo>
                <a:cubicBezTo>
                  <a:pt x="315" y="158"/>
                  <a:pt x="304" y="138"/>
                  <a:pt x="287" y="126"/>
                </a:cubicBezTo>
                <a:cubicBezTo>
                  <a:pt x="291" y="118"/>
                  <a:pt x="293" y="110"/>
                  <a:pt x="293" y="102"/>
                </a:cubicBezTo>
                <a:cubicBezTo>
                  <a:pt x="293" y="74"/>
                  <a:pt x="273" y="52"/>
                  <a:pt x="248" y="46"/>
                </a:cubicBezTo>
                <a:cubicBezTo>
                  <a:pt x="248" y="46"/>
                  <a:pt x="248" y="46"/>
                  <a:pt x="248" y="45"/>
                </a:cubicBezTo>
                <a:cubicBezTo>
                  <a:pt x="248" y="20"/>
                  <a:pt x="228" y="0"/>
                  <a:pt x="203" y="0"/>
                </a:cubicBezTo>
                <a:cubicBezTo>
                  <a:pt x="178" y="0"/>
                  <a:pt x="158" y="20"/>
                  <a:pt x="158" y="45"/>
                </a:cubicBezTo>
                <a:cubicBezTo>
                  <a:pt x="158" y="293"/>
                  <a:pt x="158" y="293"/>
                  <a:pt x="158" y="293"/>
                </a:cubicBezTo>
                <a:moveTo>
                  <a:pt x="68" y="293"/>
                </a:moveTo>
                <a:cubicBezTo>
                  <a:pt x="90" y="293"/>
                  <a:pt x="90" y="293"/>
                  <a:pt x="90" y="293"/>
                </a:cubicBezTo>
                <a:moveTo>
                  <a:pt x="225" y="293"/>
                </a:moveTo>
                <a:cubicBezTo>
                  <a:pt x="248" y="293"/>
                  <a:pt x="248" y="293"/>
                  <a:pt x="248" y="293"/>
                </a:cubicBezTo>
                <a:moveTo>
                  <a:pt x="56" y="180"/>
                </a:moveTo>
                <a:cubicBezTo>
                  <a:pt x="68" y="180"/>
                  <a:pt x="68" y="180"/>
                  <a:pt x="68" y="180"/>
                </a:cubicBezTo>
                <a:cubicBezTo>
                  <a:pt x="80" y="180"/>
                  <a:pt x="90" y="190"/>
                  <a:pt x="90" y="203"/>
                </a:cubicBezTo>
                <a:cubicBezTo>
                  <a:pt x="90" y="203"/>
                  <a:pt x="90" y="203"/>
                  <a:pt x="90" y="203"/>
                </a:cubicBezTo>
                <a:cubicBezTo>
                  <a:pt x="90" y="215"/>
                  <a:pt x="100" y="225"/>
                  <a:pt x="113" y="225"/>
                </a:cubicBezTo>
                <a:cubicBezTo>
                  <a:pt x="158" y="225"/>
                  <a:pt x="158" y="225"/>
                  <a:pt x="158" y="225"/>
                </a:cubicBezTo>
                <a:cubicBezTo>
                  <a:pt x="203" y="225"/>
                  <a:pt x="203" y="225"/>
                  <a:pt x="203" y="225"/>
                </a:cubicBezTo>
                <a:cubicBezTo>
                  <a:pt x="215" y="225"/>
                  <a:pt x="225" y="215"/>
                  <a:pt x="225" y="203"/>
                </a:cubicBezTo>
                <a:cubicBezTo>
                  <a:pt x="225" y="203"/>
                  <a:pt x="225" y="203"/>
                  <a:pt x="225" y="203"/>
                </a:cubicBezTo>
                <a:cubicBezTo>
                  <a:pt x="225" y="190"/>
                  <a:pt x="235" y="180"/>
                  <a:pt x="248" y="180"/>
                </a:cubicBezTo>
                <a:cubicBezTo>
                  <a:pt x="259" y="180"/>
                  <a:pt x="259" y="180"/>
                  <a:pt x="259" y="180"/>
                </a:cubicBezTo>
                <a:moveTo>
                  <a:pt x="79" y="90"/>
                </a:moveTo>
                <a:cubicBezTo>
                  <a:pt x="90" y="90"/>
                  <a:pt x="90" y="90"/>
                  <a:pt x="90" y="90"/>
                </a:cubicBezTo>
                <a:cubicBezTo>
                  <a:pt x="103" y="90"/>
                  <a:pt x="113" y="100"/>
                  <a:pt x="113" y="113"/>
                </a:cubicBezTo>
                <a:cubicBezTo>
                  <a:pt x="113" y="113"/>
                  <a:pt x="113" y="113"/>
                  <a:pt x="113" y="113"/>
                </a:cubicBezTo>
                <a:cubicBezTo>
                  <a:pt x="113" y="125"/>
                  <a:pt x="123" y="135"/>
                  <a:pt x="135" y="135"/>
                </a:cubicBezTo>
                <a:cubicBezTo>
                  <a:pt x="180" y="135"/>
                  <a:pt x="180" y="135"/>
                  <a:pt x="180" y="135"/>
                </a:cubicBezTo>
                <a:cubicBezTo>
                  <a:pt x="193" y="135"/>
                  <a:pt x="203" y="125"/>
                  <a:pt x="203" y="113"/>
                </a:cubicBezTo>
                <a:cubicBezTo>
                  <a:pt x="203" y="113"/>
                  <a:pt x="203" y="113"/>
                  <a:pt x="203" y="113"/>
                </a:cubicBezTo>
                <a:cubicBezTo>
                  <a:pt x="203" y="100"/>
                  <a:pt x="213" y="90"/>
                  <a:pt x="225" y="90"/>
                </a:cubicBezTo>
                <a:cubicBezTo>
                  <a:pt x="236" y="90"/>
                  <a:pt x="236" y="90"/>
                  <a:pt x="236" y="90"/>
                </a:cubicBezTo>
                <a:moveTo>
                  <a:pt x="24" y="231"/>
                </a:moveTo>
                <a:cubicBezTo>
                  <a:pt x="36" y="242"/>
                  <a:pt x="51" y="248"/>
                  <a:pt x="68" y="248"/>
                </a:cubicBezTo>
                <a:moveTo>
                  <a:pt x="248" y="248"/>
                </a:moveTo>
                <a:cubicBezTo>
                  <a:pt x="265" y="248"/>
                  <a:pt x="280" y="242"/>
                  <a:pt x="292" y="231"/>
                </a:cubicBezTo>
                <a:moveTo>
                  <a:pt x="28" y="126"/>
                </a:moveTo>
                <a:cubicBezTo>
                  <a:pt x="73" y="126"/>
                  <a:pt x="73" y="126"/>
                  <a:pt x="73" y="126"/>
                </a:cubicBezTo>
                <a:moveTo>
                  <a:pt x="243" y="126"/>
                </a:moveTo>
                <a:cubicBezTo>
                  <a:pt x="288" y="126"/>
                  <a:pt x="288" y="126"/>
                  <a:pt x="288" y="126"/>
                </a:cubicBezTo>
                <a:moveTo>
                  <a:pt x="68" y="45"/>
                </a:moveTo>
                <a:cubicBezTo>
                  <a:pt x="101" y="45"/>
                  <a:pt x="101" y="45"/>
                  <a:pt x="101" y="45"/>
                </a:cubicBezTo>
                <a:moveTo>
                  <a:pt x="248" y="45"/>
                </a:moveTo>
                <a:cubicBezTo>
                  <a:pt x="214" y="45"/>
                  <a:pt x="214" y="45"/>
                  <a:pt x="214" y="45"/>
                </a:cubicBezTo>
                <a:moveTo>
                  <a:pt x="135" y="293"/>
                </a:moveTo>
                <a:cubicBezTo>
                  <a:pt x="180" y="293"/>
                  <a:pt x="180" y="293"/>
                  <a:pt x="180" y="293"/>
                </a:cubicBezTo>
                <a:moveTo>
                  <a:pt x="68" y="293"/>
                </a:moveTo>
                <a:cubicBezTo>
                  <a:pt x="68" y="304"/>
                  <a:pt x="68" y="304"/>
                  <a:pt x="68" y="304"/>
                </a:cubicBezTo>
                <a:cubicBezTo>
                  <a:pt x="68" y="323"/>
                  <a:pt x="83" y="338"/>
                  <a:pt x="101" y="338"/>
                </a:cubicBezTo>
                <a:cubicBezTo>
                  <a:pt x="135" y="338"/>
                  <a:pt x="135" y="338"/>
                  <a:pt x="135" y="338"/>
                </a:cubicBezTo>
                <a:cubicBezTo>
                  <a:pt x="148" y="338"/>
                  <a:pt x="158" y="328"/>
                  <a:pt x="158" y="315"/>
                </a:cubicBezTo>
                <a:cubicBezTo>
                  <a:pt x="158" y="293"/>
                  <a:pt x="158" y="293"/>
                  <a:pt x="158" y="293"/>
                </a:cubicBezTo>
                <a:moveTo>
                  <a:pt x="158" y="293"/>
                </a:moveTo>
                <a:cubicBezTo>
                  <a:pt x="158" y="315"/>
                  <a:pt x="158" y="315"/>
                  <a:pt x="158" y="315"/>
                </a:cubicBezTo>
                <a:cubicBezTo>
                  <a:pt x="158" y="328"/>
                  <a:pt x="168" y="338"/>
                  <a:pt x="180" y="338"/>
                </a:cubicBezTo>
                <a:cubicBezTo>
                  <a:pt x="214" y="338"/>
                  <a:pt x="214" y="338"/>
                  <a:pt x="214" y="338"/>
                </a:cubicBezTo>
                <a:cubicBezTo>
                  <a:pt x="233" y="338"/>
                  <a:pt x="248" y="323"/>
                  <a:pt x="248" y="304"/>
                </a:cubicBezTo>
                <a:cubicBezTo>
                  <a:pt x="248" y="293"/>
                  <a:pt x="248" y="293"/>
                  <a:pt x="248" y="293"/>
                </a:cubicBezTo>
              </a:path>
            </a:pathLst>
          </a:custGeom>
          <a:noFill/>
          <a:ln w="15875" cap="flat">
            <a:solidFill>
              <a:srgbClr val="243A5E"/>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9" name="Data &amp; AI" title="Icon of several circles connected to eachother by lines">
            <a:extLst>
              <a:ext uri="{FF2B5EF4-FFF2-40B4-BE49-F238E27FC236}">
                <a16:creationId xmlns:a16="http://schemas.microsoft.com/office/drawing/2014/main" id="{4CD71665-4B59-4A4A-988B-E8BA60B5972E}"/>
              </a:ext>
            </a:extLst>
          </p:cNvPr>
          <p:cNvSpPr>
            <a:spLocks noChangeAspect="1" noEditPoints="1"/>
          </p:cNvSpPr>
          <p:nvPr/>
        </p:nvSpPr>
        <p:spPr bwMode="auto">
          <a:xfrm>
            <a:off x="5745696" y="1682699"/>
            <a:ext cx="826100" cy="660554"/>
          </a:xfrm>
          <a:custGeom>
            <a:avLst/>
            <a:gdLst>
              <a:gd name="T0" fmla="*/ 465 w 706"/>
              <a:gd name="T1" fmla="*/ 76 h 564"/>
              <a:gd name="T2" fmla="*/ 465 w 706"/>
              <a:gd name="T3" fmla="*/ 0 h 564"/>
              <a:gd name="T4" fmla="*/ 668 w 706"/>
              <a:gd name="T5" fmla="*/ 138 h 564"/>
              <a:gd name="T6" fmla="*/ 668 w 706"/>
              <a:gd name="T7" fmla="*/ 214 h 564"/>
              <a:gd name="T8" fmla="*/ 668 w 706"/>
              <a:gd name="T9" fmla="*/ 138 h 564"/>
              <a:gd name="T10" fmla="*/ 454 w 706"/>
              <a:gd name="T11" fmla="*/ 314 h 564"/>
              <a:gd name="T12" fmla="*/ 530 w 706"/>
              <a:gd name="T13" fmla="*/ 314 h 564"/>
              <a:gd name="T14" fmla="*/ 637 w 706"/>
              <a:gd name="T15" fmla="*/ 422 h 564"/>
              <a:gd name="T16" fmla="*/ 637 w 706"/>
              <a:gd name="T17" fmla="*/ 499 h 564"/>
              <a:gd name="T18" fmla="*/ 637 w 706"/>
              <a:gd name="T19" fmla="*/ 422 h 564"/>
              <a:gd name="T20" fmla="*/ 282 w 706"/>
              <a:gd name="T21" fmla="*/ 526 h 564"/>
              <a:gd name="T22" fmla="*/ 358 w 706"/>
              <a:gd name="T23" fmla="*/ 526 h 564"/>
              <a:gd name="T24" fmla="*/ 38 w 706"/>
              <a:gd name="T25" fmla="*/ 338 h 564"/>
              <a:gd name="T26" fmla="*/ 38 w 706"/>
              <a:gd name="T27" fmla="*/ 415 h 564"/>
              <a:gd name="T28" fmla="*/ 38 w 706"/>
              <a:gd name="T29" fmla="*/ 338 h 564"/>
              <a:gd name="T30" fmla="*/ 258 w 706"/>
              <a:gd name="T31" fmla="*/ 205 h 564"/>
              <a:gd name="T32" fmla="*/ 334 w 706"/>
              <a:gd name="T33" fmla="*/ 205 h 564"/>
              <a:gd name="T34" fmla="*/ 120 w 706"/>
              <a:gd name="T35" fmla="*/ 75 h 564"/>
              <a:gd name="T36" fmla="*/ 120 w 706"/>
              <a:gd name="T37" fmla="*/ 152 h 564"/>
              <a:gd name="T38" fmla="*/ 120 w 706"/>
              <a:gd name="T39" fmla="*/ 75 h 564"/>
              <a:gd name="T40" fmla="*/ 258 w 706"/>
              <a:gd name="T41" fmla="*/ 188 h 564"/>
              <a:gd name="T42" fmla="*/ 460 w 706"/>
              <a:gd name="T43" fmla="*/ 294 h 564"/>
              <a:gd name="T44" fmla="*/ 76 w 706"/>
              <a:gd name="T45" fmla="*/ 376 h 564"/>
              <a:gd name="T46" fmla="*/ 288 w 706"/>
              <a:gd name="T47" fmla="*/ 505 h 564"/>
              <a:gd name="T48" fmla="*/ 603 w 706"/>
              <a:gd name="T49" fmla="*/ 479 h 564"/>
              <a:gd name="T50" fmla="*/ 159 w 706"/>
              <a:gd name="T51" fmla="*/ 104 h 564"/>
              <a:gd name="T52" fmla="*/ 637 w 706"/>
              <a:gd name="T53" fmla="*/ 151 h 564"/>
              <a:gd name="T54" fmla="*/ 523 w 706"/>
              <a:gd name="T55" fmla="*/ 291 h 564"/>
              <a:gd name="T56" fmla="*/ 465 w 706"/>
              <a:gd name="T57" fmla="*/ 347 h 564"/>
              <a:gd name="T58" fmla="*/ 334 w 706"/>
              <a:gd name="T59" fmla="*/ 490 h 564"/>
              <a:gd name="T60" fmla="*/ 320 w 706"/>
              <a:gd name="T61" fmla="*/ 488 h 564"/>
              <a:gd name="T62" fmla="*/ 134 w 706"/>
              <a:gd name="T63" fmla="*/ 149 h 564"/>
              <a:gd name="T64" fmla="*/ 438 w 706"/>
              <a:gd name="T65" fmla="*/ 65 h 564"/>
              <a:gd name="T66" fmla="*/ 624 w 706"/>
              <a:gd name="T67" fmla="*/ 425 h 564"/>
              <a:gd name="T68" fmla="*/ 603 w 706"/>
              <a:gd name="T69" fmla="*/ 434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06" h="564">
                <a:moveTo>
                  <a:pt x="503" y="38"/>
                </a:moveTo>
                <a:cubicBezTo>
                  <a:pt x="503" y="59"/>
                  <a:pt x="486" y="76"/>
                  <a:pt x="465" y="76"/>
                </a:cubicBezTo>
                <a:cubicBezTo>
                  <a:pt x="444" y="76"/>
                  <a:pt x="427" y="59"/>
                  <a:pt x="427" y="38"/>
                </a:cubicBezTo>
                <a:cubicBezTo>
                  <a:pt x="427" y="17"/>
                  <a:pt x="444" y="0"/>
                  <a:pt x="465" y="0"/>
                </a:cubicBezTo>
                <a:cubicBezTo>
                  <a:pt x="486" y="0"/>
                  <a:pt x="503" y="17"/>
                  <a:pt x="503" y="38"/>
                </a:cubicBezTo>
                <a:close/>
                <a:moveTo>
                  <a:pt x="668" y="138"/>
                </a:moveTo>
                <a:cubicBezTo>
                  <a:pt x="647" y="138"/>
                  <a:pt x="630" y="155"/>
                  <a:pt x="630" y="176"/>
                </a:cubicBezTo>
                <a:cubicBezTo>
                  <a:pt x="630" y="197"/>
                  <a:pt x="647" y="214"/>
                  <a:pt x="668" y="214"/>
                </a:cubicBezTo>
                <a:cubicBezTo>
                  <a:pt x="689" y="214"/>
                  <a:pt x="706" y="197"/>
                  <a:pt x="706" y="176"/>
                </a:cubicBezTo>
                <a:cubicBezTo>
                  <a:pt x="706" y="155"/>
                  <a:pt x="689" y="138"/>
                  <a:pt x="668" y="138"/>
                </a:cubicBezTo>
                <a:close/>
                <a:moveTo>
                  <a:pt x="492" y="276"/>
                </a:moveTo>
                <a:cubicBezTo>
                  <a:pt x="471" y="276"/>
                  <a:pt x="454" y="293"/>
                  <a:pt x="454" y="314"/>
                </a:cubicBezTo>
                <a:cubicBezTo>
                  <a:pt x="454" y="335"/>
                  <a:pt x="471" y="352"/>
                  <a:pt x="492" y="352"/>
                </a:cubicBezTo>
                <a:cubicBezTo>
                  <a:pt x="513" y="352"/>
                  <a:pt x="530" y="335"/>
                  <a:pt x="530" y="314"/>
                </a:cubicBezTo>
                <a:cubicBezTo>
                  <a:pt x="530" y="293"/>
                  <a:pt x="513" y="276"/>
                  <a:pt x="492" y="276"/>
                </a:cubicBezTo>
                <a:close/>
                <a:moveTo>
                  <a:pt x="637" y="422"/>
                </a:moveTo>
                <a:cubicBezTo>
                  <a:pt x="616" y="422"/>
                  <a:pt x="599" y="440"/>
                  <a:pt x="599" y="461"/>
                </a:cubicBezTo>
                <a:cubicBezTo>
                  <a:pt x="599" y="482"/>
                  <a:pt x="616" y="499"/>
                  <a:pt x="637" y="499"/>
                </a:cubicBezTo>
                <a:cubicBezTo>
                  <a:pt x="658" y="499"/>
                  <a:pt x="675" y="482"/>
                  <a:pt x="675" y="461"/>
                </a:cubicBezTo>
                <a:cubicBezTo>
                  <a:pt x="675" y="440"/>
                  <a:pt x="658" y="422"/>
                  <a:pt x="637" y="422"/>
                </a:cubicBezTo>
                <a:close/>
                <a:moveTo>
                  <a:pt x="320" y="488"/>
                </a:moveTo>
                <a:cubicBezTo>
                  <a:pt x="299" y="488"/>
                  <a:pt x="282" y="505"/>
                  <a:pt x="282" y="526"/>
                </a:cubicBezTo>
                <a:cubicBezTo>
                  <a:pt x="282" y="547"/>
                  <a:pt x="299" y="564"/>
                  <a:pt x="320" y="564"/>
                </a:cubicBezTo>
                <a:cubicBezTo>
                  <a:pt x="341" y="564"/>
                  <a:pt x="358" y="547"/>
                  <a:pt x="358" y="526"/>
                </a:cubicBezTo>
                <a:cubicBezTo>
                  <a:pt x="358" y="505"/>
                  <a:pt x="341" y="488"/>
                  <a:pt x="320" y="488"/>
                </a:cubicBezTo>
                <a:close/>
                <a:moveTo>
                  <a:pt x="38" y="338"/>
                </a:moveTo>
                <a:cubicBezTo>
                  <a:pt x="17" y="338"/>
                  <a:pt x="0" y="355"/>
                  <a:pt x="0" y="376"/>
                </a:cubicBezTo>
                <a:cubicBezTo>
                  <a:pt x="0" y="398"/>
                  <a:pt x="17" y="415"/>
                  <a:pt x="38" y="415"/>
                </a:cubicBezTo>
                <a:cubicBezTo>
                  <a:pt x="59" y="415"/>
                  <a:pt x="76" y="398"/>
                  <a:pt x="76" y="376"/>
                </a:cubicBezTo>
                <a:cubicBezTo>
                  <a:pt x="76" y="355"/>
                  <a:pt x="59" y="338"/>
                  <a:pt x="38" y="338"/>
                </a:cubicBezTo>
                <a:close/>
                <a:moveTo>
                  <a:pt x="296" y="167"/>
                </a:moveTo>
                <a:cubicBezTo>
                  <a:pt x="275" y="167"/>
                  <a:pt x="258" y="184"/>
                  <a:pt x="258" y="205"/>
                </a:cubicBezTo>
                <a:cubicBezTo>
                  <a:pt x="258" y="226"/>
                  <a:pt x="275" y="243"/>
                  <a:pt x="296" y="243"/>
                </a:cubicBezTo>
                <a:cubicBezTo>
                  <a:pt x="317" y="243"/>
                  <a:pt x="334" y="226"/>
                  <a:pt x="334" y="205"/>
                </a:cubicBezTo>
                <a:cubicBezTo>
                  <a:pt x="334" y="184"/>
                  <a:pt x="317" y="167"/>
                  <a:pt x="296" y="167"/>
                </a:cubicBezTo>
                <a:close/>
                <a:moveTo>
                  <a:pt x="120" y="75"/>
                </a:moveTo>
                <a:cubicBezTo>
                  <a:pt x="99" y="75"/>
                  <a:pt x="82" y="93"/>
                  <a:pt x="82" y="114"/>
                </a:cubicBezTo>
                <a:cubicBezTo>
                  <a:pt x="82" y="135"/>
                  <a:pt x="99" y="152"/>
                  <a:pt x="120" y="152"/>
                </a:cubicBezTo>
                <a:cubicBezTo>
                  <a:pt x="142" y="152"/>
                  <a:pt x="159" y="135"/>
                  <a:pt x="159" y="114"/>
                </a:cubicBezTo>
                <a:cubicBezTo>
                  <a:pt x="159" y="93"/>
                  <a:pt x="142" y="75"/>
                  <a:pt x="120" y="75"/>
                </a:cubicBezTo>
                <a:close/>
                <a:moveTo>
                  <a:pt x="153" y="133"/>
                </a:moveTo>
                <a:cubicBezTo>
                  <a:pt x="258" y="188"/>
                  <a:pt x="258" y="188"/>
                  <a:pt x="258" y="188"/>
                </a:cubicBezTo>
                <a:moveTo>
                  <a:pt x="328" y="225"/>
                </a:moveTo>
                <a:cubicBezTo>
                  <a:pt x="460" y="294"/>
                  <a:pt x="460" y="294"/>
                  <a:pt x="460" y="294"/>
                </a:cubicBezTo>
                <a:moveTo>
                  <a:pt x="454" y="314"/>
                </a:moveTo>
                <a:cubicBezTo>
                  <a:pt x="76" y="376"/>
                  <a:pt x="76" y="376"/>
                  <a:pt x="76" y="376"/>
                </a:cubicBezTo>
                <a:moveTo>
                  <a:pt x="71" y="395"/>
                </a:moveTo>
                <a:cubicBezTo>
                  <a:pt x="288" y="505"/>
                  <a:pt x="288" y="505"/>
                  <a:pt x="288" y="505"/>
                </a:cubicBezTo>
                <a:moveTo>
                  <a:pt x="358" y="526"/>
                </a:moveTo>
                <a:cubicBezTo>
                  <a:pt x="603" y="479"/>
                  <a:pt x="603" y="479"/>
                  <a:pt x="603" y="479"/>
                </a:cubicBezTo>
                <a:moveTo>
                  <a:pt x="427" y="38"/>
                </a:moveTo>
                <a:cubicBezTo>
                  <a:pt x="159" y="104"/>
                  <a:pt x="159" y="104"/>
                  <a:pt x="159" y="104"/>
                </a:cubicBezTo>
                <a:moveTo>
                  <a:pt x="497" y="59"/>
                </a:moveTo>
                <a:cubicBezTo>
                  <a:pt x="637" y="151"/>
                  <a:pt x="637" y="151"/>
                  <a:pt x="637" y="151"/>
                </a:cubicBezTo>
                <a:moveTo>
                  <a:pt x="637" y="198"/>
                </a:moveTo>
                <a:cubicBezTo>
                  <a:pt x="523" y="291"/>
                  <a:pt x="523" y="291"/>
                  <a:pt x="523" y="291"/>
                </a:cubicBezTo>
                <a:moveTo>
                  <a:pt x="346" y="497"/>
                </a:moveTo>
                <a:cubicBezTo>
                  <a:pt x="465" y="347"/>
                  <a:pt x="465" y="347"/>
                  <a:pt x="465" y="347"/>
                </a:cubicBezTo>
                <a:moveTo>
                  <a:pt x="447" y="76"/>
                </a:moveTo>
                <a:cubicBezTo>
                  <a:pt x="334" y="490"/>
                  <a:pt x="334" y="490"/>
                  <a:pt x="334" y="490"/>
                </a:cubicBezTo>
                <a:moveTo>
                  <a:pt x="296" y="243"/>
                </a:moveTo>
                <a:cubicBezTo>
                  <a:pt x="320" y="488"/>
                  <a:pt x="320" y="488"/>
                  <a:pt x="320" y="488"/>
                </a:cubicBezTo>
                <a:moveTo>
                  <a:pt x="305" y="488"/>
                </a:moveTo>
                <a:cubicBezTo>
                  <a:pt x="134" y="149"/>
                  <a:pt x="134" y="149"/>
                  <a:pt x="134" y="149"/>
                </a:cubicBezTo>
                <a:moveTo>
                  <a:pt x="323" y="179"/>
                </a:moveTo>
                <a:cubicBezTo>
                  <a:pt x="438" y="65"/>
                  <a:pt x="438" y="65"/>
                  <a:pt x="438" y="65"/>
                </a:cubicBezTo>
                <a:moveTo>
                  <a:pt x="481" y="76"/>
                </a:moveTo>
                <a:cubicBezTo>
                  <a:pt x="624" y="425"/>
                  <a:pt x="624" y="425"/>
                  <a:pt x="624" y="425"/>
                </a:cubicBezTo>
                <a:moveTo>
                  <a:pt x="514" y="347"/>
                </a:moveTo>
                <a:cubicBezTo>
                  <a:pt x="603" y="434"/>
                  <a:pt x="603" y="434"/>
                  <a:pt x="603" y="434"/>
                </a:cubicBezTo>
              </a:path>
            </a:pathLst>
          </a:custGeom>
          <a:noFill/>
          <a:ln w="15875" cap="flat">
            <a:solidFill>
              <a:srgbClr val="243A5E"/>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Tree>
    <p:extLst>
      <p:ext uri="{BB962C8B-B14F-4D97-AF65-F5344CB8AC3E}">
        <p14:creationId xmlns:p14="http://schemas.microsoft.com/office/powerpoint/2010/main" val="3582613908"/>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75C94-955F-4373-8C6A-828B7ABFB4E5}"/>
              </a:ext>
            </a:extLst>
          </p:cNvPr>
          <p:cNvSpPr>
            <a:spLocks noGrp="1"/>
          </p:cNvSpPr>
          <p:nvPr>
            <p:ph type="title"/>
          </p:nvPr>
        </p:nvSpPr>
        <p:spPr>
          <a:xfrm>
            <a:off x="588262" y="457200"/>
            <a:ext cx="11603737" cy="553998"/>
          </a:xfrm>
        </p:spPr>
        <p:txBody>
          <a:bodyPr/>
          <a:lstStyle/>
          <a:p>
            <a:r>
              <a:rPr lang="en-US"/>
              <a:t>Expiration Policy – Lifecycle management on auto-pilot!</a:t>
            </a:r>
          </a:p>
        </p:txBody>
      </p:sp>
      <p:grpSp>
        <p:nvGrpSpPr>
          <p:cNvPr id="87" name="Group 86">
            <a:extLst>
              <a:ext uri="{FF2B5EF4-FFF2-40B4-BE49-F238E27FC236}">
                <a16:creationId xmlns:a16="http://schemas.microsoft.com/office/drawing/2014/main" id="{AF8D8060-BB2C-46F5-9B81-434D0A4DDE5E}"/>
              </a:ext>
            </a:extLst>
          </p:cNvPr>
          <p:cNvGrpSpPr/>
          <p:nvPr/>
        </p:nvGrpSpPr>
        <p:grpSpPr>
          <a:xfrm>
            <a:off x="1007035" y="3837758"/>
            <a:ext cx="4366622" cy="984781"/>
            <a:chOff x="1007035" y="3559966"/>
            <a:chExt cx="4366622" cy="984781"/>
          </a:xfrm>
        </p:grpSpPr>
        <p:pic>
          <p:nvPicPr>
            <p:cNvPr id="4" name="Picture 4" descr="Related image">
              <a:extLst>
                <a:ext uri="{FF2B5EF4-FFF2-40B4-BE49-F238E27FC236}">
                  <a16:creationId xmlns:a16="http://schemas.microsoft.com/office/drawing/2014/main" id="{739112C4-65A0-4A7B-920B-EF4DB300497A}"/>
                </a:ext>
              </a:extLst>
            </p:cNvPr>
            <p:cNvPicPr>
              <a:picLocks noChangeAspect="1" noChangeArrowheads="1"/>
            </p:cNvPicPr>
            <p:nvPr/>
          </p:nvPicPr>
          <p:blipFill rotWithShape="1">
            <a:blip r:embed="rId3">
              <a:clrChange>
                <a:clrFrom>
                  <a:srgbClr val="F1F1F1"/>
                </a:clrFrom>
                <a:clrTo>
                  <a:srgbClr val="F1F1F1">
                    <a:alpha val="0"/>
                  </a:srgbClr>
                </a:clrTo>
              </a:clrChange>
              <a:extLst>
                <a:ext uri="{28A0092B-C50C-407E-A947-70E740481C1C}">
                  <a14:useLocalDpi xmlns:a14="http://schemas.microsoft.com/office/drawing/2010/main" val="0"/>
                </a:ext>
              </a:extLst>
            </a:blip>
            <a:srcRect l="12941" t="51259" r="74439" b="30371"/>
            <a:stretch/>
          </p:blipFill>
          <p:spPr bwMode="auto">
            <a:xfrm>
              <a:off x="2674935" y="3599319"/>
              <a:ext cx="649466" cy="945428"/>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Group 17">
              <a:extLst>
                <a:ext uri="{FF2B5EF4-FFF2-40B4-BE49-F238E27FC236}">
                  <a16:creationId xmlns:a16="http://schemas.microsoft.com/office/drawing/2014/main" id="{F6696D2B-6F83-47C3-B4AE-6589879AEFB2}"/>
                </a:ext>
              </a:extLst>
            </p:cNvPr>
            <p:cNvGrpSpPr/>
            <p:nvPr/>
          </p:nvGrpSpPr>
          <p:grpSpPr>
            <a:xfrm>
              <a:off x="1007035" y="3559966"/>
              <a:ext cx="1456756" cy="829711"/>
              <a:chOff x="3393232" y="2204699"/>
              <a:chExt cx="760207" cy="676845"/>
            </a:xfrm>
          </p:grpSpPr>
          <p:sp>
            <p:nvSpPr>
              <p:cNvPr id="19" name="Speech Bubble: Oval 18">
                <a:extLst>
                  <a:ext uri="{FF2B5EF4-FFF2-40B4-BE49-F238E27FC236}">
                    <a16:creationId xmlns:a16="http://schemas.microsoft.com/office/drawing/2014/main" id="{A00166E9-E92E-4A49-B662-5A71861E6554}"/>
                  </a:ext>
                </a:extLst>
              </p:cNvPr>
              <p:cNvSpPr/>
              <p:nvPr/>
            </p:nvSpPr>
            <p:spPr>
              <a:xfrm>
                <a:off x="3393232" y="2204699"/>
                <a:ext cx="760207" cy="676845"/>
              </a:xfrm>
              <a:prstGeom prst="wedgeEllipseCallout">
                <a:avLst>
                  <a:gd name="adj1" fmla="val 60172"/>
                  <a:gd name="adj2" fmla="val 2719"/>
                </a:avLst>
              </a:prstGeom>
              <a:solidFill>
                <a:schemeClr val="bg1"/>
              </a:solidFill>
              <a:ln w="10795" cap="flat" cmpd="sng" algn="ctr">
                <a:noFill/>
                <a:prstDash val="solid"/>
              </a:ln>
              <a:effectLst>
                <a:outerShdw blurRad="152400" sx="101000" sy="101000" algn="tl" rotWithShape="0">
                  <a:prstClr val="black">
                    <a:alpha val="29000"/>
                  </a:prstClr>
                </a:outerShdw>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0" name="TextBox 19">
                <a:extLst>
                  <a:ext uri="{FF2B5EF4-FFF2-40B4-BE49-F238E27FC236}">
                    <a16:creationId xmlns:a16="http://schemas.microsoft.com/office/drawing/2014/main" id="{41871E79-8752-4F18-8778-3534A1B91307}"/>
                  </a:ext>
                </a:extLst>
              </p:cNvPr>
              <p:cNvSpPr txBox="1"/>
              <p:nvPr/>
            </p:nvSpPr>
            <p:spPr>
              <a:xfrm>
                <a:off x="3433873" y="2347503"/>
                <a:ext cx="677265" cy="351500"/>
              </a:xfrm>
              <a:prstGeom prst="rect">
                <a:avLst/>
              </a:prstGeom>
              <a:noFill/>
              <a:ln>
                <a:noFill/>
              </a:ln>
            </p:spPr>
            <p:txBody>
              <a:bodyPr wrap="square"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Segoe UI"/>
                    <a:ea typeface="+mn-ea"/>
                    <a:cs typeface="+mn-cs"/>
                  </a:rPr>
                  <a:t>Enrico visits a Teams channel</a:t>
                </a:r>
              </a:p>
            </p:txBody>
          </p:sp>
        </p:grpSp>
        <p:cxnSp>
          <p:nvCxnSpPr>
            <p:cNvPr id="32" name="Straight Arrow Connector 31">
              <a:extLst>
                <a:ext uri="{FF2B5EF4-FFF2-40B4-BE49-F238E27FC236}">
                  <a16:creationId xmlns:a16="http://schemas.microsoft.com/office/drawing/2014/main" id="{47DC4AA7-8A8F-4671-A55F-6213C1EF89F1}"/>
                </a:ext>
              </a:extLst>
            </p:cNvPr>
            <p:cNvCxnSpPr>
              <a:cxnSpLocks/>
            </p:cNvCxnSpPr>
            <p:nvPr/>
          </p:nvCxnSpPr>
          <p:spPr>
            <a:xfrm>
              <a:off x="3453705" y="4072033"/>
              <a:ext cx="1919952" cy="0"/>
            </a:xfrm>
            <a:prstGeom prst="straightConnector1">
              <a:avLst/>
            </a:prstGeom>
            <a:ln w="19050">
              <a:solidFill>
                <a:schemeClr val="bg2">
                  <a:lumMod val="75000"/>
                </a:schemeClr>
              </a:solidFill>
              <a:prstDash val="sysDash"/>
              <a:headEnd type="none" w="lg" len="med"/>
              <a:tailEnd type="arrow" w="lg" len="med"/>
            </a:ln>
          </p:spPr>
          <p:style>
            <a:lnRef idx="2">
              <a:schemeClr val="accent1"/>
            </a:lnRef>
            <a:fillRef idx="0">
              <a:schemeClr val="accent1"/>
            </a:fillRef>
            <a:effectRef idx="1">
              <a:schemeClr val="accent1"/>
            </a:effectRef>
            <a:fontRef idx="minor">
              <a:schemeClr val="tx1"/>
            </a:fontRef>
          </p:style>
        </p:cxnSp>
      </p:grpSp>
      <p:grpSp>
        <p:nvGrpSpPr>
          <p:cNvPr id="88" name="Group 87">
            <a:extLst>
              <a:ext uri="{FF2B5EF4-FFF2-40B4-BE49-F238E27FC236}">
                <a16:creationId xmlns:a16="http://schemas.microsoft.com/office/drawing/2014/main" id="{2E21D3C1-FBFD-42F4-9114-5F02438F1254}"/>
              </a:ext>
            </a:extLst>
          </p:cNvPr>
          <p:cNvGrpSpPr/>
          <p:nvPr/>
        </p:nvGrpSpPr>
        <p:grpSpPr>
          <a:xfrm>
            <a:off x="1007035" y="4729026"/>
            <a:ext cx="4410803" cy="1432338"/>
            <a:chOff x="1007035" y="4451234"/>
            <a:chExt cx="4410803" cy="1432338"/>
          </a:xfrm>
        </p:grpSpPr>
        <p:pic>
          <p:nvPicPr>
            <p:cNvPr id="12" name="Picture 4" descr="Related image">
              <a:extLst>
                <a:ext uri="{FF2B5EF4-FFF2-40B4-BE49-F238E27FC236}">
                  <a16:creationId xmlns:a16="http://schemas.microsoft.com/office/drawing/2014/main" id="{A15CE567-A0E4-4437-B929-5663E18D26B2}"/>
                </a:ext>
              </a:extLst>
            </p:cNvPr>
            <p:cNvPicPr>
              <a:picLocks noChangeAspect="1" noChangeArrowheads="1"/>
            </p:cNvPicPr>
            <p:nvPr/>
          </p:nvPicPr>
          <p:blipFill rotWithShape="1">
            <a:blip r:embed="rId3">
              <a:clrChange>
                <a:clrFrom>
                  <a:srgbClr val="F2F2F0"/>
                </a:clrFrom>
                <a:clrTo>
                  <a:srgbClr val="F2F2F0">
                    <a:alpha val="0"/>
                  </a:srgbClr>
                </a:clrTo>
              </a:clrChange>
              <a:extLst>
                <a:ext uri="{28A0092B-C50C-407E-A947-70E740481C1C}">
                  <a14:useLocalDpi xmlns:a14="http://schemas.microsoft.com/office/drawing/2010/main" val="0"/>
                </a:ext>
              </a:extLst>
            </a:blip>
            <a:srcRect l="35303" t="5665" r="52077" b="75085"/>
            <a:stretch/>
          </p:blipFill>
          <p:spPr bwMode="auto">
            <a:xfrm>
              <a:off x="2683542" y="4892932"/>
              <a:ext cx="649466" cy="990640"/>
            </a:xfrm>
            <a:prstGeom prst="rect">
              <a:avLst/>
            </a:prstGeom>
            <a:noFill/>
            <a:extLst>
              <a:ext uri="{909E8E84-426E-40DD-AFC4-6F175D3DCCD1}">
                <a14:hiddenFill xmlns:a14="http://schemas.microsoft.com/office/drawing/2010/main">
                  <a:solidFill>
                    <a:srgbClr val="FFFFFF"/>
                  </a:solidFill>
                </a14:hiddenFill>
              </a:ext>
            </a:extLst>
          </p:spPr>
        </p:pic>
        <p:grpSp>
          <p:nvGrpSpPr>
            <p:cNvPr id="22" name="Group 21">
              <a:extLst>
                <a:ext uri="{FF2B5EF4-FFF2-40B4-BE49-F238E27FC236}">
                  <a16:creationId xmlns:a16="http://schemas.microsoft.com/office/drawing/2014/main" id="{9E3FF2BC-DD9C-4535-9DD3-0F4E430EB1F2}"/>
                </a:ext>
              </a:extLst>
            </p:cNvPr>
            <p:cNvGrpSpPr/>
            <p:nvPr/>
          </p:nvGrpSpPr>
          <p:grpSpPr>
            <a:xfrm>
              <a:off x="1007035" y="4961373"/>
              <a:ext cx="1437375" cy="834221"/>
              <a:chOff x="1513584" y="5042636"/>
              <a:chExt cx="1042686" cy="676845"/>
            </a:xfrm>
          </p:grpSpPr>
          <p:sp>
            <p:nvSpPr>
              <p:cNvPr id="24" name="Speech Bubble: Oval 23">
                <a:extLst>
                  <a:ext uri="{FF2B5EF4-FFF2-40B4-BE49-F238E27FC236}">
                    <a16:creationId xmlns:a16="http://schemas.microsoft.com/office/drawing/2014/main" id="{1CB0BDE1-A557-4389-99BA-1F7932A7E721}"/>
                  </a:ext>
                </a:extLst>
              </p:cNvPr>
              <p:cNvSpPr/>
              <p:nvPr/>
            </p:nvSpPr>
            <p:spPr>
              <a:xfrm>
                <a:off x="1513584" y="5042636"/>
                <a:ext cx="1042686" cy="676845"/>
              </a:xfrm>
              <a:prstGeom prst="wedgeEllipseCallout">
                <a:avLst>
                  <a:gd name="adj1" fmla="val 57593"/>
                  <a:gd name="adj2" fmla="val -32858"/>
                </a:avLst>
              </a:prstGeom>
              <a:solidFill>
                <a:schemeClr val="bg1"/>
              </a:solidFill>
              <a:ln w="10795" cap="flat" cmpd="sng" algn="ctr">
                <a:noFill/>
                <a:prstDash val="solid"/>
              </a:ln>
              <a:effectLst>
                <a:outerShdw blurRad="152400" sx="101000" sy="101000" algn="tl" rotWithShape="0">
                  <a:prstClr val="black">
                    <a:alpha val="29000"/>
                  </a:prstClr>
                </a:outerShdw>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5" name="TextBox 24">
                <a:extLst>
                  <a:ext uri="{FF2B5EF4-FFF2-40B4-BE49-F238E27FC236}">
                    <a16:creationId xmlns:a16="http://schemas.microsoft.com/office/drawing/2014/main" id="{52E52FF1-26E2-4464-9AA6-2A5FF633D6E2}"/>
                  </a:ext>
                </a:extLst>
              </p:cNvPr>
              <p:cNvSpPr txBox="1"/>
              <p:nvPr/>
            </p:nvSpPr>
            <p:spPr>
              <a:xfrm>
                <a:off x="1569326" y="5137587"/>
                <a:ext cx="928924" cy="486943"/>
              </a:xfrm>
              <a:prstGeom prst="rect">
                <a:avLst/>
              </a:prstGeom>
              <a:noFill/>
              <a:ln>
                <a:noFill/>
              </a:ln>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1100" dirty="0">
                    <a:solidFill>
                      <a:srgbClr val="000000"/>
                    </a:solidFill>
                    <a:latin typeface="Segoe UI"/>
                  </a:rPr>
                  <a:t>Patty</a:t>
                </a:r>
                <a:r>
                  <a:rPr kumimoji="0" lang="en-US" sz="1100" b="0" i="0" u="none" strike="noStrike" kern="1200" cap="none" spc="0" normalizeH="0" baseline="0" noProof="0" dirty="0">
                    <a:ln>
                      <a:noFill/>
                    </a:ln>
                    <a:solidFill>
                      <a:srgbClr val="000000"/>
                    </a:solidFill>
                    <a:effectLst/>
                    <a:uLnTx/>
                    <a:uFillTx/>
                    <a:latin typeface="Segoe UI"/>
                    <a:ea typeface="+mn-ea"/>
                    <a:cs typeface="+mn-cs"/>
                  </a:rPr>
                  <a:t> sends an email to an Outlook Group</a:t>
                </a:r>
              </a:p>
            </p:txBody>
          </p:sp>
        </p:grpSp>
        <p:cxnSp>
          <p:nvCxnSpPr>
            <p:cNvPr id="39" name="Straight Arrow Connector 38">
              <a:extLst>
                <a:ext uri="{FF2B5EF4-FFF2-40B4-BE49-F238E27FC236}">
                  <a16:creationId xmlns:a16="http://schemas.microsoft.com/office/drawing/2014/main" id="{E4A351EC-4D5E-4A3C-975F-54E2F715990B}"/>
                </a:ext>
              </a:extLst>
            </p:cNvPr>
            <p:cNvCxnSpPr>
              <a:cxnSpLocks/>
              <a:stCxn id="12" idx="3"/>
            </p:cNvCxnSpPr>
            <p:nvPr/>
          </p:nvCxnSpPr>
          <p:spPr>
            <a:xfrm flipV="1">
              <a:off x="3333008" y="4451234"/>
              <a:ext cx="2084830" cy="937018"/>
            </a:xfrm>
            <a:prstGeom prst="straightConnector1">
              <a:avLst/>
            </a:prstGeom>
            <a:ln w="19050">
              <a:solidFill>
                <a:schemeClr val="bg2">
                  <a:lumMod val="75000"/>
                </a:schemeClr>
              </a:solidFill>
              <a:prstDash val="sysDash"/>
              <a:headEnd type="none" w="lg" len="med"/>
              <a:tailEnd type="arrow" w="lg" len="med"/>
            </a:ln>
          </p:spPr>
          <p:style>
            <a:lnRef idx="2">
              <a:schemeClr val="accent1"/>
            </a:lnRef>
            <a:fillRef idx="0">
              <a:schemeClr val="accent1"/>
            </a:fillRef>
            <a:effectRef idx="1">
              <a:schemeClr val="accent1"/>
            </a:effectRef>
            <a:fontRef idx="minor">
              <a:schemeClr val="tx1"/>
            </a:fontRef>
          </p:style>
        </p:cxnSp>
      </p:grpSp>
      <p:grpSp>
        <p:nvGrpSpPr>
          <p:cNvPr id="11" name="Group 10">
            <a:extLst>
              <a:ext uri="{FF2B5EF4-FFF2-40B4-BE49-F238E27FC236}">
                <a16:creationId xmlns:a16="http://schemas.microsoft.com/office/drawing/2014/main" id="{527D7BF0-714A-4EB6-A875-484B6E57B422}"/>
              </a:ext>
            </a:extLst>
          </p:cNvPr>
          <p:cNvGrpSpPr/>
          <p:nvPr/>
        </p:nvGrpSpPr>
        <p:grpSpPr>
          <a:xfrm>
            <a:off x="5460858" y="2805839"/>
            <a:ext cx="1667438" cy="2377704"/>
            <a:chOff x="5460858" y="2805839"/>
            <a:chExt cx="1667438" cy="2377704"/>
          </a:xfrm>
        </p:grpSpPr>
        <p:grpSp>
          <p:nvGrpSpPr>
            <p:cNvPr id="3" name="Group 2">
              <a:extLst>
                <a:ext uri="{FF2B5EF4-FFF2-40B4-BE49-F238E27FC236}">
                  <a16:creationId xmlns:a16="http://schemas.microsoft.com/office/drawing/2014/main" id="{386713F6-9223-E746-ADD6-47BCC3CC2F69}"/>
                </a:ext>
              </a:extLst>
            </p:cNvPr>
            <p:cNvGrpSpPr/>
            <p:nvPr/>
          </p:nvGrpSpPr>
          <p:grpSpPr>
            <a:xfrm>
              <a:off x="5460859" y="2805839"/>
              <a:ext cx="1667437" cy="2377704"/>
              <a:chOff x="5460859" y="2528047"/>
              <a:chExt cx="1667437" cy="2377704"/>
            </a:xfrm>
          </p:grpSpPr>
          <p:sp>
            <p:nvSpPr>
              <p:cNvPr id="50" name="Oval 49">
                <a:extLst>
                  <a:ext uri="{FF2B5EF4-FFF2-40B4-BE49-F238E27FC236}">
                    <a16:creationId xmlns:a16="http://schemas.microsoft.com/office/drawing/2014/main" id="{5A9DFA3D-A77E-48D7-AA10-6CA146812BFA}"/>
                  </a:ext>
                </a:extLst>
              </p:cNvPr>
              <p:cNvSpPr/>
              <p:nvPr/>
            </p:nvSpPr>
            <p:spPr bwMode="auto">
              <a:xfrm>
                <a:off x="5460860" y="3238315"/>
                <a:ext cx="1667436" cy="1667436"/>
              </a:xfrm>
              <a:prstGeom prst="ellipse">
                <a:avLst/>
              </a:prstGeom>
              <a:solidFill>
                <a:schemeClr val="bg1"/>
              </a:solidFill>
              <a:ln w="10795" cap="flat" cmpd="sng" algn="ctr">
                <a:noFill/>
                <a:prstDash val="solid"/>
              </a:ln>
              <a:effectLst>
                <a:outerShdw blurRad="152400" sx="101000" sy="101000" algn="tl" rotWithShape="0">
                  <a:prstClr val="black">
                    <a:alpha val="29000"/>
                  </a:prstClr>
                </a:outerShdw>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54" name="TextBox 53">
                <a:extLst>
                  <a:ext uri="{FF2B5EF4-FFF2-40B4-BE49-F238E27FC236}">
                    <a16:creationId xmlns:a16="http://schemas.microsoft.com/office/drawing/2014/main" id="{8BA50515-69EC-4E7E-832D-245EBAA61A9B}"/>
                  </a:ext>
                </a:extLst>
              </p:cNvPr>
              <p:cNvSpPr txBox="1"/>
              <p:nvPr/>
            </p:nvSpPr>
            <p:spPr>
              <a:xfrm>
                <a:off x="5460859" y="2528047"/>
                <a:ext cx="1667437" cy="43088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2F2F2F"/>
                    </a:solidFill>
                    <a:effectLst/>
                    <a:uLnTx/>
                    <a:uFillTx/>
                    <a:latin typeface="Segoe UI Semibold"/>
                    <a:ea typeface="+mn-ea"/>
                    <a:cs typeface="+mn-cs"/>
                  </a:rPr>
                  <a:t>Contoso Marketing Office 365 Group</a:t>
                </a:r>
              </a:p>
            </p:txBody>
          </p:sp>
        </p:grpSp>
        <p:sp>
          <p:nvSpPr>
            <p:cNvPr id="52" name="people_12" descr="Group, partners, collaboration&#10;">
              <a:extLst>
                <a:ext uri="{FF2B5EF4-FFF2-40B4-BE49-F238E27FC236}">
                  <a16:creationId xmlns:a16="http://schemas.microsoft.com/office/drawing/2014/main" id="{495F45A0-7DEB-49B4-8C86-89F4DC2BEA8E}"/>
                </a:ext>
              </a:extLst>
            </p:cNvPr>
            <p:cNvSpPr>
              <a:spLocks noChangeAspect="1" noEditPoints="1"/>
            </p:cNvSpPr>
            <p:nvPr/>
          </p:nvSpPr>
          <p:spPr bwMode="auto">
            <a:xfrm>
              <a:off x="5934873" y="3921366"/>
              <a:ext cx="719410" cy="613784"/>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38100"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5" name="TextBox 54">
              <a:extLst>
                <a:ext uri="{FF2B5EF4-FFF2-40B4-BE49-F238E27FC236}">
                  <a16:creationId xmlns:a16="http://schemas.microsoft.com/office/drawing/2014/main" id="{A8AC4045-CCD2-4290-AC63-10498F0C2745}"/>
                </a:ext>
              </a:extLst>
            </p:cNvPr>
            <p:cNvSpPr txBox="1"/>
            <p:nvPr/>
          </p:nvSpPr>
          <p:spPr>
            <a:xfrm>
              <a:off x="5460858" y="4667470"/>
              <a:ext cx="1667437" cy="1692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a:ea typeface="+mn-ea"/>
                  <a:cs typeface="+mn-cs"/>
                </a:rPr>
                <a:t>Office 365 Group</a:t>
              </a:r>
            </a:p>
          </p:txBody>
        </p:sp>
      </p:grpSp>
      <p:grpSp>
        <p:nvGrpSpPr>
          <p:cNvPr id="85" name="Group 84">
            <a:extLst>
              <a:ext uri="{FF2B5EF4-FFF2-40B4-BE49-F238E27FC236}">
                <a16:creationId xmlns:a16="http://schemas.microsoft.com/office/drawing/2014/main" id="{569EF78A-EB3A-452B-87ED-226C1AF1E51D}"/>
              </a:ext>
            </a:extLst>
          </p:cNvPr>
          <p:cNvGrpSpPr/>
          <p:nvPr/>
        </p:nvGrpSpPr>
        <p:grpSpPr>
          <a:xfrm>
            <a:off x="7602308" y="2793564"/>
            <a:ext cx="3167557" cy="2256726"/>
            <a:chOff x="7602308" y="2515772"/>
            <a:chExt cx="3167557" cy="2256726"/>
          </a:xfrm>
        </p:grpSpPr>
        <p:sp>
          <p:nvSpPr>
            <p:cNvPr id="61" name="TextBox 60">
              <a:extLst>
                <a:ext uri="{FF2B5EF4-FFF2-40B4-BE49-F238E27FC236}">
                  <a16:creationId xmlns:a16="http://schemas.microsoft.com/office/drawing/2014/main" id="{3F2A2662-7925-40B4-BED4-8DF329E24675}"/>
                </a:ext>
              </a:extLst>
            </p:cNvPr>
            <p:cNvSpPr txBox="1"/>
            <p:nvPr/>
          </p:nvSpPr>
          <p:spPr>
            <a:xfrm>
              <a:off x="7602308" y="3656534"/>
              <a:ext cx="792126" cy="83099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0" normalizeH="0" baseline="0" noProof="0">
                  <a:ln>
                    <a:noFill/>
                  </a:ln>
                  <a:solidFill>
                    <a:srgbClr val="000000"/>
                  </a:solidFill>
                  <a:effectLst/>
                  <a:uLnTx/>
                  <a:uFillTx/>
                  <a:latin typeface="Segoe UI"/>
                  <a:ea typeface="+mn-ea"/>
                  <a:cs typeface="+mn-cs"/>
                </a:rPr>
                <a:t>=</a:t>
              </a:r>
            </a:p>
          </p:txBody>
        </p:sp>
        <p:sp>
          <p:nvSpPr>
            <p:cNvPr id="63" name="TextBox 62">
              <a:extLst>
                <a:ext uri="{FF2B5EF4-FFF2-40B4-BE49-F238E27FC236}">
                  <a16:creationId xmlns:a16="http://schemas.microsoft.com/office/drawing/2014/main" id="{EA07155D-1902-4519-A4C7-C4B5917CE8DA}"/>
                </a:ext>
              </a:extLst>
            </p:cNvPr>
            <p:cNvSpPr txBox="1"/>
            <p:nvPr/>
          </p:nvSpPr>
          <p:spPr>
            <a:xfrm>
              <a:off x="8681104" y="2515772"/>
              <a:ext cx="2031078" cy="43088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2F2F2F"/>
                  </a:solidFill>
                  <a:effectLst/>
                  <a:uLnTx/>
                  <a:uFillTx/>
                  <a:latin typeface="Segoe UI Semibold"/>
                  <a:ea typeface="+mn-ea"/>
                  <a:cs typeface="+mn-cs"/>
                </a:rPr>
                <a:t>Group automatically renewed by one lifetime</a:t>
              </a:r>
            </a:p>
          </p:txBody>
        </p:sp>
        <p:sp>
          <p:nvSpPr>
            <p:cNvPr id="65" name="TextBox 64">
              <a:extLst>
                <a:ext uri="{FF2B5EF4-FFF2-40B4-BE49-F238E27FC236}">
                  <a16:creationId xmlns:a16="http://schemas.microsoft.com/office/drawing/2014/main" id="{06E2AF6A-E8F5-48A2-BF7B-E562671A3028}"/>
                </a:ext>
              </a:extLst>
            </p:cNvPr>
            <p:cNvSpPr txBox="1"/>
            <p:nvPr/>
          </p:nvSpPr>
          <p:spPr>
            <a:xfrm>
              <a:off x="8738787" y="3975478"/>
              <a:ext cx="2031078" cy="215444"/>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2F2F2F"/>
                  </a:solidFill>
                  <a:effectLst/>
                  <a:uLnTx/>
                  <a:uFillTx/>
                  <a:latin typeface="Segoe UI"/>
                  <a:ea typeface="+mn-ea"/>
                  <a:cs typeface="+mn-cs"/>
                </a:rPr>
                <a:t>Auto-renewed!</a:t>
              </a:r>
            </a:p>
          </p:txBody>
        </p:sp>
        <p:sp>
          <p:nvSpPr>
            <p:cNvPr id="68" name="Arrow: Curved Left 67">
              <a:extLst>
                <a:ext uri="{FF2B5EF4-FFF2-40B4-BE49-F238E27FC236}">
                  <a16:creationId xmlns:a16="http://schemas.microsoft.com/office/drawing/2014/main" id="{C76390C2-36DC-4C7E-87E4-FF9908089A29}"/>
                </a:ext>
              </a:extLst>
            </p:cNvPr>
            <p:cNvSpPr/>
            <p:nvPr/>
          </p:nvSpPr>
          <p:spPr bwMode="auto">
            <a:xfrm rot="10800000">
              <a:off x="8816297" y="3461361"/>
              <a:ext cx="649068" cy="1243677"/>
            </a:xfrm>
            <a:prstGeom prst="curvedLeftArrow">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sp>
          <p:nvSpPr>
            <p:cNvPr id="70" name="Arrow: Curved Left 69">
              <a:extLst>
                <a:ext uri="{FF2B5EF4-FFF2-40B4-BE49-F238E27FC236}">
                  <a16:creationId xmlns:a16="http://schemas.microsoft.com/office/drawing/2014/main" id="{67B52A4D-C2A4-4CD0-9757-C49B63E5CA29}"/>
                </a:ext>
              </a:extLst>
            </p:cNvPr>
            <p:cNvSpPr/>
            <p:nvPr/>
          </p:nvSpPr>
          <p:spPr bwMode="auto">
            <a:xfrm>
              <a:off x="10002662" y="3528821"/>
              <a:ext cx="649068" cy="1243677"/>
            </a:xfrm>
            <a:prstGeom prst="curvedLeftArrow">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86" name="Group 85">
            <a:extLst>
              <a:ext uri="{FF2B5EF4-FFF2-40B4-BE49-F238E27FC236}">
                <a16:creationId xmlns:a16="http://schemas.microsoft.com/office/drawing/2014/main" id="{58896A2B-A1FB-4911-9F05-6BDE16DE6AC3}"/>
              </a:ext>
            </a:extLst>
          </p:cNvPr>
          <p:cNvGrpSpPr/>
          <p:nvPr/>
        </p:nvGrpSpPr>
        <p:grpSpPr>
          <a:xfrm>
            <a:off x="1007035" y="2232775"/>
            <a:ext cx="4410803" cy="1686507"/>
            <a:chOff x="1007035" y="1954983"/>
            <a:chExt cx="4410803" cy="1686507"/>
          </a:xfrm>
        </p:grpSpPr>
        <p:grpSp>
          <p:nvGrpSpPr>
            <p:cNvPr id="5" name="Group 4">
              <a:extLst>
                <a:ext uri="{FF2B5EF4-FFF2-40B4-BE49-F238E27FC236}">
                  <a16:creationId xmlns:a16="http://schemas.microsoft.com/office/drawing/2014/main" id="{6CDA4B0E-2502-4BBF-84EB-4FE29D6DE4CA}"/>
                </a:ext>
              </a:extLst>
            </p:cNvPr>
            <p:cNvGrpSpPr/>
            <p:nvPr/>
          </p:nvGrpSpPr>
          <p:grpSpPr>
            <a:xfrm>
              <a:off x="2569104" y="2008094"/>
              <a:ext cx="967086" cy="1201488"/>
              <a:chOff x="4159954" y="2489565"/>
              <a:chExt cx="887280" cy="1102340"/>
            </a:xfrm>
          </p:grpSpPr>
          <p:pic>
            <p:nvPicPr>
              <p:cNvPr id="6" name="Picture 4" descr="Related image">
                <a:extLst>
                  <a:ext uri="{FF2B5EF4-FFF2-40B4-BE49-F238E27FC236}">
                    <a16:creationId xmlns:a16="http://schemas.microsoft.com/office/drawing/2014/main" id="{1D6AA571-5CF8-4253-ABF9-02710E10AA75}"/>
                  </a:ext>
                </a:extLst>
              </p:cNvPr>
              <p:cNvPicPr>
                <a:picLocks noChangeAspect="1" noChangeArrowheads="1"/>
              </p:cNvPicPr>
              <p:nvPr/>
            </p:nvPicPr>
            <p:blipFill rotWithShape="1">
              <a:blip r:embed="rId3">
                <a:clrChange>
                  <a:clrFrom>
                    <a:srgbClr val="F2F2F2"/>
                  </a:clrFrom>
                  <a:clrTo>
                    <a:srgbClr val="F2F2F2">
                      <a:alpha val="0"/>
                    </a:srgbClr>
                  </a:clrTo>
                </a:clrChange>
                <a:extLst>
                  <a:ext uri="{28A0092B-C50C-407E-A947-70E740481C1C}">
                    <a14:useLocalDpi xmlns:a14="http://schemas.microsoft.com/office/drawing/2010/main" val="0"/>
                  </a:ext>
                </a:extLst>
              </a:blip>
              <a:srcRect l="74885" t="6950" r="12495" b="74680"/>
              <a:stretch/>
            </p:blipFill>
            <p:spPr bwMode="auto">
              <a:xfrm>
                <a:off x="4314264" y="2724495"/>
                <a:ext cx="595872" cy="86741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92F4F9AD-7E3C-4B96-8C34-17E593315A90}"/>
                  </a:ext>
                </a:extLst>
              </p:cNvPr>
              <p:cNvSpPr/>
              <p:nvPr/>
            </p:nvSpPr>
            <p:spPr>
              <a:xfrm>
                <a:off x="4159954" y="2489565"/>
                <a:ext cx="887280" cy="215444"/>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171717"/>
                    </a:solidFill>
                    <a:effectLst/>
                    <a:uLnTx/>
                    <a:uFillTx/>
                    <a:latin typeface="Calibri" panose="020F0502020204030204" pitchFamily="34" charset="0"/>
                    <a:ea typeface="Calibri" panose="020F0502020204030204" pitchFamily="34" charset="0"/>
                    <a:cs typeface="Calibri" panose="020F0502020204030204" pitchFamily="34" charset="0"/>
                  </a:rPr>
                  <a:t> </a:t>
                </a:r>
              </a:p>
            </p:txBody>
          </p:sp>
        </p:grpSp>
        <p:grpSp>
          <p:nvGrpSpPr>
            <p:cNvPr id="8" name="Group 7">
              <a:extLst>
                <a:ext uri="{FF2B5EF4-FFF2-40B4-BE49-F238E27FC236}">
                  <a16:creationId xmlns:a16="http://schemas.microsoft.com/office/drawing/2014/main" id="{4A5B3B65-E584-4DAF-9251-8FCAD73CFA79}"/>
                </a:ext>
              </a:extLst>
            </p:cNvPr>
            <p:cNvGrpSpPr/>
            <p:nvPr/>
          </p:nvGrpSpPr>
          <p:grpSpPr>
            <a:xfrm>
              <a:off x="1007035" y="2242917"/>
              <a:ext cx="1456756" cy="834220"/>
              <a:chOff x="3393232" y="2204699"/>
              <a:chExt cx="760207" cy="676845"/>
            </a:xfrm>
          </p:grpSpPr>
          <p:sp>
            <p:nvSpPr>
              <p:cNvPr id="9" name="Speech Bubble: Oval 8">
                <a:extLst>
                  <a:ext uri="{FF2B5EF4-FFF2-40B4-BE49-F238E27FC236}">
                    <a16:creationId xmlns:a16="http://schemas.microsoft.com/office/drawing/2014/main" id="{E5FED69A-974A-4C9E-A8EE-10120B06565B}"/>
                  </a:ext>
                </a:extLst>
              </p:cNvPr>
              <p:cNvSpPr/>
              <p:nvPr/>
            </p:nvSpPr>
            <p:spPr>
              <a:xfrm>
                <a:off x="3393232" y="2204699"/>
                <a:ext cx="760207" cy="676845"/>
              </a:xfrm>
              <a:prstGeom prst="wedgeEllipseCallout">
                <a:avLst>
                  <a:gd name="adj1" fmla="val 57593"/>
                  <a:gd name="adj2" fmla="val 39989"/>
                </a:avLst>
              </a:prstGeom>
              <a:solidFill>
                <a:schemeClr val="bg1"/>
              </a:solidFill>
              <a:ln w="10795" cap="flat" cmpd="sng" algn="ctr">
                <a:noFill/>
                <a:prstDash val="solid"/>
              </a:ln>
              <a:effectLst>
                <a:outerShdw blurRad="152400" sx="101000" sy="101000" algn="tl" rotWithShape="0">
                  <a:prstClr val="black">
                    <a:alpha val="29000"/>
                  </a:prstClr>
                </a:outerShdw>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0" name="TextBox 9">
                <a:extLst>
                  <a:ext uri="{FF2B5EF4-FFF2-40B4-BE49-F238E27FC236}">
                    <a16:creationId xmlns:a16="http://schemas.microsoft.com/office/drawing/2014/main" id="{C2B50E71-E4F7-4DA6-816B-6C9D20E433F4}"/>
                  </a:ext>
                </a:extLst>
              </p:cNvPr>
              <p:cNvSpPr txBox="1"/>
              <p:nvPr/>
            </p:nvSpPr>
            <p:spPr>
              <a:xfrm>
                <a:off x="3433873" y="2300681"/>
                <a:ext cx="677265" cy="486943"/>
              </a:xfrm>
              <a:prstGeom prst="rect">
                <a:avLst/>
              </a:prstGeom>
              <a:noFill/>
              <a:ln>
                <a:noFill/>
              </a:ln>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2F2F2F"/>
                    </a:solidFill>
                    <a:effectLst/>
                    <a:uLnTx/>
                    <a:uFillTx/>
                    <a:latin typeface="Segoe UI"/>
                    <a:ea typeface="+mn-ea"/>
                    <a:cs typeface="+mn-cs"/>
                  </a:rPr>
                  <a:t>Megan edits a document in SharePoint</a:t>
                </a:r>
              </a:p>
            </p:txBody>
          </p:sp>
        </p:grpSp>
        <p:cxnSp>
          <p:nvCxnSpPr>
            <p:cNvPr id="27" name="Straight Arrow Connector 26">
              <a:extLst>
                <a:ext uri="{FF2B5EF4-FFF2-40B4-BE49-F238E27FC236}">
                  <a16:creationId xmlns:a16="http://schemas.microsoft.com/office/drawing/2014/main" id="{9E46D7CC-A862-4247-ADFF-C54D8F7FFADD}"/>
                </a:ext>
              </a:extLst>
            </p:cNvPr>
            <p:cNvCxnSpPr>
              <a:cxnSpLocks/>
              <a:stCxn id="6" idx="3"/>
            </p:cNvCxnSpPr>
            <p:nvPr/>
          </p:nvCxnSpPr>
          <p:spPr>
            <a:xfrm>
              <a:off x="3386760" y="2736868"/>
              <a:ext cx="2031078" cy="904622"/>
            </a:xfrm>
            <a:prstGeom prst="straightConnector1">
              <a:avLst/>
            </a:prstGeom>
            <a:ln w="19050">
              <a:solidFill>
                <a:schemeClr val="bg2">
                  <a:lumMod val="75000"/>
                </a:schemeClr>
              </a:solidFill>
              <a:prstDash val="sysDash"/>
              <a:headEnd type="none" w="lg" len="med"/>
              <a:tailEnd type="arrow" w="lg" len="med"/>
            </a:ln>
          </p:spPr>
          <p:style>
            <a:lnRef idx="2">
              <a:schemeClr val="accent1"/>
            </a:lnRef>
            <a:fillRef idx="0">
              <a:schemeClr val="accent1"/>
            </a:fillRef>
            <a:effectRef idx="1">
              <a:schemeClr val="accent1"/>
            </a:effectRef>
            <a:fontRef idx="minor">
              <a:schemeClr val="tx1"/>
            </a:fontRef>
          </p:style>
        </p:cxnSp>
        <p:sp>
          <p:nvSpPr>
            <p:cNvPr id="83" name="TextBox 82">
              <a:extLst>
                <a:ext uri="{FF2B5EF4-FFF2-40B4-BE49-F238E27FC236}">
                  <a16:creationId xmlns:a16="http://schemas.microsoft.com/office/drawing/2014/main" id="{7826C063-E60D-457F-AAE0-0D0D6583F87A}"/>
                </a:ext>
              </a:extLst>
            </p:cNvPr>
            <p:cNvSpPr txBox="1"/>
            <p:nvPr/>
          </p:nvSpPr>
          <p:spPr>
            <a:xfrm>
              <a:off x="2021548" y="1954983"/>
              <a:ext cx="2100834" cy="215444"/>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2F2F2F"/>
                  </a:solidFill>
                  <a:effectLst/>
                  <a:uLnTx/>
                  <a:uFillTx/>
                  <a:latin typeface="Segoe UI Semibold"/>
                  <a:ea typeface="+mn-ea"/>
                  <a:cs typeface="+mn-cs"/>
                </a:rPr>
                <a:t>User Activity</a:t>
              </a:r>
            </a:p>
          </p:txBody>
        </p:sp>
      </p:grpSp>
      <p:sp>
        <p:nvSpPr>
          <p:cNvPr id="91" name="TextBox 90">
            <a:extLst>
              <a:ext uri="{FF2B5EF4-FFF2-40B4-BE49-F238E27FC236}">
                <a16:creationId xmlns:a16="http://schemas.microsoft.com/office/drawing/2014/main" id="{B4F20917-2171-41E6-9629-DBA35F1EC760}"/>
              </a:ext>
            </a:extLst>
          </p:cNvPr>
          <p:cNvSpPr txBox="1"/>
          <p:nvPr/>
        </p:nvSpPr>
        <p:spPr>
          <a:xfrm>
            <a:off x="2726635" y="1535561"/>
            <a:ext cx="6738730" cy="400110"/>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2000" dirty="0">
                <a:solidFill>
                  <a:srgbClr val="D83B01"/>
                </a:solidFill>
                <a:latin typeface="Segoe UI Semibold"/>
              </a:rPr>
              <a:t>Activity Based Expiration </a:t>
            </a:r>
          </a:p>
        </p:txBody>
      </p:sp>
    </p:spTree>
    <p:extLst>
      <p:ext uri="{BB962C8B-B14F-4D97-AF65-F5344CB8AC3E}">
        <p14:creationId xmlns:p14="http://schemas.microsoft.com/office/powerpoint/2010/main" val="25859605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86"/>
                                        </p:tgtEl>
                                        <p:attrNameLst>
                                          <p:attrName>style.visibility</p:attrName>
                                        </p:attrNameLst>
                                      </p:cBhvr>
                                      <p:to>
                                        <p:strVal val="visible"/>
                                      </p:to>
                                    </p:set>
                                    <p:animEffect transition="in" filter="wipe(left)">
                                      <p:cBhvr>
                                        <p:cTn id="11" dur="500"/>
                                        <p:tgtEl>
                                          <p:spTgt spid="86"/>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87"/>
                                        </p:tgtEl>
                                        <p:attrNameLst>
                                          <p:attrName>style.visibility</p:attrName>
                                        </p:attrNameLst>
                                      </p:cBhvr>
                                      <p:to>
                                        <p:strVal val="visible"/>
                                      </p:to>
                                    </p:set>
                                    <p:animEffect transition="in" filter="wipe(left)">
                                      <p:cBhvr>
                                        <p:cTn id="15" dur="500"/>
                                        <p:tgtEl>
                                          <p:spTgt spid="87"/>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88"/>
                                        </p:tgtEl>
                                        <p:attrNameLst>
                                          <p:attrName>style.visibility</p:attrName>
                                        </p:attrNameLst>
                                      </p:cBhvr>
                                      <p:to>
                                        <p:strVal val="visible"/>
                                      </p:to>
                                    </p:set>
                                    <p:animEffect transition="in" filter="wipe(left)">
                                      <p:cBhvr>
                                        <p:cTn id="19" dur="500"/>
                                        <p:tgtEl>
                                          <p:spTgt spid="88"/>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85"/>
                                        </p:tgtEl>
                                        <p:attrNameLst>
                                          <p:attrName>style.visibility</p:attrName>
                                        </p:attrNameLst>
                                      </p:cBhvr>
                                      <p:to>
                                        <p:strVal val="visible"/>
                                      </p:to>
                                    </p:set>
                                    <p:animEffect transition="in" filter="wipe(left)">
                                      <p:cBhvr>
                                        <p:cTn id="23" dur="500"/>
                                        <p:tgtEl>
                                          <p:spTgt spid="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Group expiration policy </a:t>
            </a:r>
          </a:p>
        </p:txBody>
      </p:sp>
      <p:sp>
        <p:nvSpPr>
          <p:cNvPr id="8" name="Text Placeholder 4"/>
          <p:cNvSpPr txBox="1">
            <a:spLocks/>
          </p:cNvSpPr>
          <p:nvPr/>
        </p:nvSpPr>
        <p:spPr>
          <a:xfrm>
            <a:off x="1606284" y="1705166"/>
            <a:ext cx="4308379" cy="3191817"/>
          </a:xfrm>
          <a:prstGeom prst="rect">
            <a:avLst/>
          </a:prstGeom>
        </p:spPr>
        <p:txBody>
          <a:bodyPr wrap="square" lIns="0" tIns="0" rIns="179285" bIns="143428" anchor="t">
            <a:spAutoFit/>
          </a:bodyPr>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600"/>
              </a:spcBef>
              <a:spcAft>
                <a:spcPts val="600"/>
              </a:spcAft>
              <a:buClrTx/>
              <a:buSzTx/>
              <a:buFont typeface="Wingdings" pitchFamily="2" charset="2"/>
              <a:buNone/>
              <a:tabLst/>
              <a:defRPr/>
            </a:pPr>
            <a:r>
              <a:rPr kumimoji="0" lang="en-US" sz="2000" b="0" i="0" u="none" strike="noStrike" kern="1200" cap="none" spc="-50" normalizeH="0" baseline="0" noProof="0">
                <a:ln w="3175">
                  <a:noFill/>
                </a:ln>
                <a:solidFill>
                  <a:srgbClr val="D83B01"/>
                </a:solidFill>
                <a:effectLst/>
                <a:uLnTx/>
                <a:uFillTx/>
                <a:latin typeface="Segoe UI Semibold"/>
                <a:ea typeface="+mn-ea"/>
                <a:cs typeface="Segoe UI" pitchFamily="34" charset="0"/>
              </a:rPr>
              <a:t>Benefits</a:t>
            </a:r>
          </a:p>
          <a:p>
            <a:pPr marL="0" marR="0" lvl="0" indent="0" algn="l" defTabSz="914363" rtl="0" eaLnBrk="1" fontAlgn="auto" latinLnBrk="0" hangingPunct="1">
              <a:lnSpc>
                <a:spcPct val="100000"/>
              </a:lnSpc>
              <a:spcBef>
                <a:spcPts val="600"/>
              </a:spcBef>
              <a:spcAft>
                <a:spcPts val="600"/>
              </a:spcAft>
              <a:buClrTx/>
              <a:buSzTx/>
              <a:buFont typeface="Wingdings" pitchFamily="2" charset="2"/>
              <a:buNone/>
              <a:tabLst/>
              <a:defRPr/>
            </a:pPr>
            <a:r>
              <a:rPr kumimoji="0" lang="en-US" sz="1600" b="0" i="0" u="none" strike="noStrike" kern="1200" cap="none" spc="0" normalizeH="0" baseline="0" noProof="0">
                <a:ln>
                  <a:noFill/>
                </a:ln>
                <a:gradFill>
                  <a:gsLst>
                    <a:gs pos="5417">
                      <a:srgbClr val="000000"/>
                    </a:gs>
                    <a:gs pos="28000">
                      <a:srgbClr val="000000"/>
                    </a:gs>
                  </a:gsLst>
                  <a:lin ang="5400000" scaled="0"/>
                </a:gradFill>
                <a:effectLst/>
                <a:uLnTx/>
                <a:uFillTx/>
                <a:latin typeface="Segoe UI"/>
                <a:ea typeface="+mn-ea"/>
                <a:cs typeface="Segoe UI Light" panose="020B0502040204020203" pitchFamily="34" charset="0"/>
              </a:rPr>
              <a:t>Auto-renewal of groups based on user activity</a:t>
            </a:r>
            <a:br>
              <a:rPr kumimoji="0" lang="en-US" sz="1600" b="0" i="0" u="none" strike="noStrike" kern="1200" cap="none" spc="0" normalizeH="0" baseline="0" noProof="0">
                <a:ln>
                  <a:noFill/>
                </a:ln>
                <a:gradFill>
                  <a:gsLst>
                    <a:gs pos="5417">
                      <a:srgbClr val="000000"/>
                    </a:gs>
                    <a:gs pos="28000">
                      <a:srgbClr val="000000"/>
                    </a:gs>
                  </a:gsLst>
                  <a:lin ang="5400000" scaled="0"/>
                </a:gradFill>
                <a:effectLst/>
                <a:uLnTx/>
                <a:uFillTx/>
                <a:latin typeface="Segoe UI"/>
                <a:ea typeface="+mn-ea"/>
                <a:cs typeface="Segoe UI Light" panose="020B0502040204020203" pitchFamily="34" charset="0"/>
              </a:rPr>
            </a:br>
            <a:r>
              <a:rPr kumimoji="0" lang="en-US" sz="1600" b="0" i="0" u="none" strike="noStrike" kern="1200" cap="none" spc="0" normalizeH="0" baseline="0" noProof="0">
                <a:ln>
                  <a:noFill/>
                </a:ln>
                <a:solidFill>
                  <a:srgbClr val="D83B01"/>
                </a:solidFill>
                <a:effectLst/>
                <a:uLnTx/>
                <a:uFillTx/>
                <a:latin typeface="Segoe UI Semibold" pitchFamily="34" charset="0"/>
                <a:ea typeface="+mn-ea"/>
                <a:cs typeface="+mn-cs"/>
              </a:rPr>
              <a:t>New!</a:t>
            </a:r>
            <a:endParaRPr kumimoji="0" lang="en-US" sz="1600" b="0" i="0" u="none" strike="noStrike" kern="1200" cap="none" spc="0" normalizeH="0" baseline="0" noProof="0">
              <a:ln>
                <a:noFill/>
              </a:ln>
              <a:gradFill>
                <a:gsLst>
                  <a:gs pos="5417">
                    <a:srgbClr val="000000"/>
                  </a:gs>
                  <a:gs pos="28000">
                    <a:srgbClr val="000000"/>
                  </a:gs>
                </a:gsLst>
                <a:lin ang="5400000" scaled="0"/>
              </a:gradFill>
              <a:effectLst/>
              <a:uLnTx/>
              <a:uFillTx/>
              <a:latin typeface="Segoe UI"/>
              <a:ea typeface="+mn-ea"/>
              <a:cs typeface="Segoe UI Light" panose="020B0502040204020203" pitchFamily="34" charset="0"/>
            </a:endParaRPr>
          </a:p>
          <a:p>
            <a:pPr marL="0" marR="0" lvl="0" indent="0" algn="l" defTabSz="914363" rtl="0" eaLnBrk="1" fontAlgn="auto" latinLnBrk="0" hangingPunct="1">
              <a:lnSpc>
                <a:spcPct val="100000"/>
              </a:lnSpc>
              <a:spcBef>
                <a:spcPts val="600"/>
              </a:spcBef>
              <a:spcAft>
                <a:spcPts val="600"/>
              </a:spcAft>
              <a:buClrTx/>
              <a:buSzTx/>
              <a:buFont typeface="Wingdings" pitchFamily="2" charset="2"/>
              <a:buNone/>
              <a:tabLst/>
              <a:defRPr/>
            </a:pPr>
            <a:r>
              <a:rPr kumimoji="0" lang="en-US" sz="1600" b="0" i="0" u="none" strike="noStrike" kern="1200" cap="none" spc="0" normalizeH="0" baseline="0" noProof="0">
                <a:ln>
                  <a:noFill/>
                </a:ln>
                <a:gradFill>
                  <a:gsLst>
                    <a:gs pos="5417">
                      <a:srgbClr val="000000"/>
                    </a:gs>
                    <a:gs pos="28000">
                      <a:srgbClr val="000000"/>
                    </a:gs>
                  </a:gsLst>
                  <a:lin ang="5400000" scaled="0"/>
                </a:gradFill>
                <a:effectLst/>
                <a:uLnTx/>
                <a:uFillTx/>
                <a:latin typeface="Segoe UI"/>
                <a:ea typeface="+mn-ea"/>
                <a:cs typeface="Segoe UI Light" panose="020B0502040204020203" pitchFamily="34" charset="0"/>
              </a:rPr>
              <a:t>Expire inactive groups older than a </a:t>
            </a:r>
            <a:br>
              <a:rPr kumimoji="0" lang="en-US" sz="1600" b="0" i="0" u="none" strike="noStrike" kern="1200" cap="none" spc="0" normalizeH="0" baseline="0" noProof="0">
                <a:ln>
                  <a:noFill/>
                </a:ln>
                <a:gradFill>
                  <a:gsLst>
                    <a:gs pos="5417">
                      <a:srgbClr val="000000"/>
                    </a:gs>
                    <a:gs pos="28000">
                      <a:srgbClr val="000000"/>
                    </a:gs>
                  </a:gsLst>
                  <a:lin ang="5400000" scaled="0"/>
                </a:gradFill>
                <a:effectLst/>
                <a:uLnTx/>
                <a:uFillTx/>
                <a:latin typeface="Segoe UI"/>
                <a:ea typeface="+mn-ea"/>
                <a:cs typeface="Segoe UI Light" panose="020B0502040204020203" pitchFamily="34" charset="0"/>
              </a:rPr>
            </a:br>
            <a:r>
              <a:rPr kumimoji="0" lang="en-US" sz="1600" b="0" i="0" u="none" strike="noStrike" kern="1200" cap="none" spc="0" normalizeH="0" baseline="0" noProof="0">
                <a:ln>
                  <a:noFill/>
                </a:ln>
                <a:gradFill>
                  <a:gsLst>
                    <a:gs pos="5417">
                      <a:srgbClr val="000000"/>
                    </a:gs>
                    <a:gs pos="28000">
                      <a:srgbClr val="000000"/>
                    </a:gs>
                  </a:gsLst>
                  <a:lin ang="5400000" scaled="0"/>
                </a:gradFill>
                <a:effectLst/>
                <a:uLnTx/>
                <a:uFillTx/>
                <a:latin typeface="Segoe UI"/>
                <a:ea typeface="+mn-ea"/>
                <a:cs typeface="Segoe UI Light" panose="020B0502040204020203" pitchFamily="34" charset="0"/>
              </a:rPr>
              <a:t>specific period</a:t>
            </a:r>
          </a:p>
          <a:p>
            <a:pPr marL="0" marR="0" lvl="0" indent="0" algn="l" defTabSz="914363" rtl="0" eaLnBrk="1" fontAlgn="auto" latinLnBrk="0" hangingPunct="1">
              <a:lnSpc>
                <a:spcPct val="100000"/>
              </a:lnSpc>
              <a:spcBef>
                <a:spcPts val="600"/>
              </a:spcBef>
              <a:spcAft>
                <a:spcPts val="600"/>
              </a:spcAft>
              <a:buClrTx/>
              <a:buSzTx/>
              <a:buFont typeface="Wingdings" pitchFamily="2" charset="2"/>
              <a:buNone/>
              <a:tabLst/>
              <a:defRPr/>
            </a:pPr>
            <a:r>
              <a:rPr kumimoji="0" lang="en-US" sz="1600" b="0" i="0" u="none" strike="noStrike" kern="1200" cap="none" spc="0" normalizeH="0" baseline="0" noProof="0">
                <a:ln>
                  <a:noFill/>
                </a:ln>
                <a:gradFill>
                  <a:gsLst>
                    <a:gs pos="5417">
                      <a:srgbClr val="000000"/>
                    </a:gs>
                    <a:gs pos="28000">
                      <a:srgbClr val="000000"/>
                    </a:gs>
                  </a:gsLst>
                  <a:lin ang="5400000" scaled="0"/>
                </a:gradFill>
                <a:effectLst/>
                <a:uLnTx/>
                <a:uFillTx/>
                <a:latin typeface="Segoe UI"/>
                <a:ea typeface="+mn-ea"/>
                <a:cs typeface="Segoe UI Light" panose="020B0502040204020203" pitchFamily="34" charset="0"/>
              </a:rPr>
              <a:t>Group owners get emails/ app notifications to take renewal action on the group</a:t>
            </a:r>
          </a:p>
          <a:p>
            <a:pPr marL="0" marR="0" lvl="0" indent="0" algn="l" defTabSz="914363" rtl="0" eaLnBrk="1" fontAlgn="auto" latinLnBrk="0" hangingPunct="1">
              <a:lnSpc>
                <a:spcPct val="100000"/>
              </a:lnSpc>
              <a:spcBef>
                <a:spcPts val="600"/>
              </a:spcBef>
              <a:spcAft>
                <a:spcPts val="600"/>
              </a:spcAft>
              <a:buClrTx/>
              <a:buSzTx/>
              <a:buFont typeface="Wingdings" pitchFamily="2" charset="2"/>
              <a:buNone/>
              <a:tabLst/>
              <a:defRPr/>
            </a:pPr>
            <a:r>
              <a:rPr kumimoji="0" lang="en-US" sz="1600" b="0" i="0" u="none" strike="noStrike" kern="1200" cap="none" spc="0" normalizeH="0" baseline="0" noProof="0">
                <a:ln>
                  <a:noFill/>
                </a:ln>
                <a:gradFill>
                  <a:gsLst>
                    <a:gs pos="5417">
                      <a:srgbClr val="000000"/>
                    </a:gs>
                    <a:gs pos="28000">
                      <a:srgbClr val="000000"/>
                    </a:gs>
                  </a:gsLst>
                  <a:lin ang="5400000" scaled="0"/>
                </a:gradFill>
                <a:effectLst/>
                <a:uLnTx/>
                <a:uFillTx/>
                <a:latin typeface="Segoe UI"/>
                <a:ea typeface="+mn-ea"/>
                <a:cs typeface="Segoe UI Light" panose="020B0502040204020203" pitchFamily="34" charset="0"/>
              </a:rPr>
              <a:t>Can set expiration policy to specific groups</a:t>
            </a:r>
          </a:p>
          <a:p>
            <a:pPr marL="0" marR="0" lvl="0" indent="0" algn="l" defTabSz="914363" rtl="0" eaLnBrk="1" fontAlgn="auto" latinLnBrk="0" hangingPunct="1">
              <a:lnSpc>
                <a:spcPct val="100000"/>
              </a:lnSpc>
              <a:spcBef>
                <a:spcPts val="600"/>
              </a:spcBef>
              <a:spcAft>
                <a:spcPts val="600"/>
              </a:spcAft>
              <a:buClrTx/>
              <a:buSzTx/>
              <a:buFont typeface="Wingdings" pitchFamily="2" charset="2"/>
              <a:buNone/>
              <a:tabLst/>
              <a:defRPr/>
            </a:pPr>
            <a:r>
              <a:rPr kumimoji="0" lang="en-US" sz="1600" b="0" i="0" u="none" strike="noStrike" kern="1200" cap="none" spc="0" normalizeH="0" baseline="0" noProof="0">
                <a:ln>
                  <a:noFill/>
                </a:ln>
                <a:gradFill>
                  <a:gsLst>
                    <a:gs pos="5417">
                      <a:srgbClr val="000000"/>
                    </a:gs>
                    <a:gs pos="28000">
                      <a:srgbClr val="000000"/>
                    </a:gs>
                  </a:gsLst>
                  <a:lin ang="5400000" scaled="0"/>
                </a:gradFill>
                <a:effectLst/>
                <a:uLnTx/>
                <a:uFillTx/>
                <a:latin typeface="Segoe UI"/>
                <a:ea typeface="+mn-ea"/>
                <a:cs typeface="Segoe UI Light" panose="020B0502040204020203" pitchFamily="34" charset="0"/>
              </a:rPr>
              <a:t>Expired groups can be restored within 30 days</a:t>
            </a:r>
          </a:p>
        </p:txBody>
      </p:sp>
      <p:sp>
        <p:nvSpPr>
          <p:cNvPr id="9" name="Text Placeholder 4"/>
          <p:cNvSpPr txBox="1">
            <a:spLocks/>
          </p:cNvSpPr>
          <p:nvPr/>
        </p:nvSpPr>
        <p:spPr>
          <a:xfrm>
            <a:off x="7092457" y="1705166"/>
            <a:ext cx="4534429" cy="3345705"/>
          </a:xfrm>
          <a:prstGeom prst="rect">
            <a:avLst/>
          </a:prstGeom>
        </p:spPr>
        <p:txBody>
          <a:bodyPr wrap="square" lIns="0" tIns="0" rIns="179285" bIns="143428" anchor="t">
            <a:spAutoFit/>
          </a:bodyPr>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600"/>
              </a:spcBef>
              <a:spcAft>
                <a:spcPts val="600"/>
              </a:spcAft>
              <a:buClrTx/>
              <a:buSzTx/>
              <a:buFont typeface="Wingdings" pitchFamily="2" charset="2"/>
              <a:buNone/>
              <a:tabLst/>
              <a:defRPr/>
            </a:pPr>
            <a:r>
              <a:rPr kumimoji="0" lang="en-US" sz="2000" b="0" i="0" u="none" strike="noStrike" kern="1200" cap="none" spc="-50" normalizeH="0" baseline="0" noProof="0">
                <a:ln w="3175">
                  <a:noFill/>
                </a:ln>
                <a:solidFill>
                  <a:srgbClr val="D83B01"/>
                </a:solidFill>
                <a:effectLst/>
                <a:uLnTx/>
                <a:uFillTx/>
                <a:latin typeface="Segoe UI Semibold"/>
                <a:ea typeface="+mn-ea"/>
                <a:cs typeface="Segoe UI" pitchFamily="34" charset="0"/>
              </a:rPr>
              <a:t>Tips</a:t>
            </a:r>
          </a:p>
          <a:p>
            <a:pPr marL="0" marR="0" lvl="0" indent="0" algn="l" defTabSz="914367" rtl="0" eaLnBrk="1" fontAlgn="auto" latinLnBrk="0" hangingPunct="1">
              <a:lnSpc>
                <a:spcPct val="100000"/>
              </a:lnSpc>
              <a:spcBef>
                <a:spcPts val="600"/>
              </a:spcBef>
              <a:spcAft>
                <a:spcPts val="600"/>
              </a:spcAft>
              <a:buClrTx/>
              <a:buSzTx/>
              <a:buFont typeface="Wingdings" pitchFamily="2" charset="2"/>
              <a:buNone/>
              <a:tabLst/>
              <a:defRPr/>
            </a:pPr>
            <a:r>
              <a:rPr kumimoji="0" lang="en-US" sz="1600" b="0" i="0" u="none" strike="noStrike" kern="1200" cap="none" spc="0" normalizeH="0" baseline="0" noProof="0">
                <a:ln>
                  <a:noFill/>
                </a:ln>
                <a:gradFill>
                  <a:gsLst>
                    <a:gs pos="5417">
                      <a:srgbClr val="000000"/>
                    </a:gs>
                    <a:gs pos="28000">
                      <a:srgbClr val="000000"/>
                    </a:gs>
                  </a:gsLst>
                  <a:lin ang="5400000" scaled="0"/>
                </a:gradFill>
                <a:effectLst/>
                <a:uLnTx/>
                <a:uFillTx/>
                <a:latin typeface="Segoe UI"/>
                <a:ea typeface="+mn-ea"/>
                <a:cs typeface="Segoe UI Light" panose="020B0502040204020203" pitchFamily="34" charset="0"/>
              </a:rPr>
              <a:t>Pilot with specific groups initially</a:t>
            </a:r>
          </a:p>
          <a:p>
            <a:pPr marL="0" marR="0" lvl="0" indent="0" algn="l" defTabSz="914363" rtl="0" eaLnBrk="1" fontAlgn="auto" latinLnBrk="0" hangingPunct="1">
              <a:lnSpc>
                <a:spcPct val="100000"/>
              </a:lnSpc>
              <a:spcBef>
                <a:spcPts val="600"/>
              </a:spcBef>
              <a:spcAft>
                <a:spcPts val="600"/>
              </a:spcAft>
              <a:buClrTx/>
              <a:buSzTx/>
              <a:buFont typeface="Wingdings" pitchFamily="2" charset="2"/>
              <a:buNone/>
              <a:tabLst/>
              <a:defRPr/>
            </a:pPr>
            <a:r>
              <a:rPr kumimoji="0" lang="en-US" sz="1600" b="0" i="0" u="none" strike="noStrike" kern="1200" cap="none" spc="0" normalizeH="0" baseline="0" noProof="0">
                <a:ln>
                  <a:noFill/>
                </a:ln>
                <a:gradFill>
                  <a:gsLst>
                    <a:gs pos="5417">
                      <a:srgbClr val="000000"/>
                    </a:gs>
                    <a:gs pos="28000">
                      <a:srgbClr val="000000"/>
                    </a:gs>
                  </a:gsLst>
                  <a:lin ang="5400000" scaled="0"/>
                </a:gradFill>
                <a:effectLst/>
                <a:uLnTx/>
                <a:uFillTx/>
                <a:latin typeface="Segoe UI"/>
                <a:ea typeface="+mn-ea"/>
                <a:cs typeface="Segoe UI Light" panose="020B0502040204020203" pitchFamily="34" charset="0"/>
              </a:rPr>
              <a:t>Choose inactive groups based on the activity report in Microsoft Admin center</a:t>
            </a:r>
          </a:p>
          <a:p>
            <a:pPr marL="0" marR="0" lvl="0" indent="0" algn="l" defTabSz="914363" rtl="0" eaLnBrk="1" fontAlgn="auto" latinLnBrk="0" hangingPunct="1">
              <a:lnSpc>
                <a:spcPct val="100000"/>
              </a:lnSpc>
              <a:spcBef>
                <a:spcPts val="600"/>
              </a:spcBef>
              <a:spcAft>
                <a:spcPts val="600"/>
              </a:spcAft>
              <a:buClrTx/>
              <a:buSzTx/>
              <a:buFont typeface="Wingdings" pitchFamily="2" charset="2"/>
              <a:buNone/>
              <a:tabLst/>
              <a:defRPr/>
            </a:pPr>
            <a:r>
              <a:rPr kumimoji="0" lang="en-US" sz="1600" b="0" i="0" u="none" strike="noStrike" kern="1200" cap="none" spc="0" normalizeH="0" baseline="0" noProof="0">
                <a:ln>
                  <a:noFill/>
                </a:ln>
                <a:gradFill>
                  <a:gsLst>
                    <a:gs pos="5417">
                      <a:srgbClr val="000000"/>
                    </a:gs>
                    <a:gs pos="28000">
                      <a:srgbClr val="000000"/>
                    </a:gs>
                  </a:gsLst>
                  <a:lin ang="5400000" scaled="0"/>
                </a:gradFill>
                <a:effectLst/>
                <a:uLnTx/>
                <a:uFillTx/>
                <a:latin typeface="Segoe UI" panose="020B0502040204020203" pitchFamily="34" charset="0"/>
                <a:ea typeface="+mn-ea"/>
                <a:cs typeface="Segoe UI" panose="020B0502040204020203" pitchFamily="34" charset="0"/>
              </a:rPr>
              <a:t>Review Audit Logs to see auto-renewed groups</a:t>
            </a:r>
          </a:p>
          <a:p>
            <a:pPr marL="0" marR="0" lvl="0" indent="0" algn="l" defTabSz="914363" rtl="0" eaLnBrk="1" fontAlgn="auto" latinLnBrk="0" hangingPunct="1">
              <a:lnSpc>
                <a:spcPct val="100000"/>
              </a:lnSpc>
              <a:spcBef>
                <a:spcPts val="600"/>
              </a:spcBef>
              <a:spcAft>
                <a:spcPts val="600"/>
              </a:spcAft>
              <a:buClrTx/>
              <a:buSzTx/>
              <a:buFont typeface="Wingdings" pitchFamily="2" charset="2"/>
              <a:buNone/>
              <a:tabLst/>
              <a:defRPr/>
            </a:pPr>
            <a:r>
              <a:rPr kumimoji="0" lang="en-US" sz="1600" b="0" i="0" u="none" strike="noStrike" kern="1200" cap="none" spc="0" normalizeH="0" baseline="0" noProof="0">
                <a:ln>
                  <a:noFill/>
                </a:ln>
                <a:gradFill>
                  <a:gsLst>
                    <a:gs pos="5417">
                      <a:srgbClr val="000000"/>
                    </a:gs>
                    <a:gs pos="28000">
                      <a:srgbClr val="000000"/>
                    </a:gs>
                  </a:gsLst>
                  <a:lin ang="5400000" scaled="0"/>
                </a:gradFill>
                <a:effectLst/>
                <a:uLnTx/>
                <a:uFillTx/>
                <a:latin typeface="Segoe UI" panose="020B0502040204020203" pitchFamily="34" charset="0"/>
                <a:ea typeface="+mn-ea"/>
                <a:cs typeface="Segoe UI" panose="020B0502040204020203" pitchFamily="34" charset="0"/>
              </a:rPr>
              <a:t>Onboard your helpdesk team</a:t>
            </a:r>
          </a:p>
          <a:p>
            <a:pPr marL="0" marR="0" lvl="0" indent="0" algn="l" defTabSz="914363" rtl="0" eaLnBrk="1" fontAlgn="auto" latinLnBrk="0" hangingPunct="1">
              <a:lnSpc>
                <a:spcPct val="100000"/>
              </a:lnSpc>
              <a:spcBef>
                <a:spcPts val="600"/>
              </a:spcBef>
              <a:spcAft>
                <a:spcPts val="600"/>
              </a:spcAft>
              <a:buClrTx/>
              <a:buSzTx/>
              <a:buFont typeface="Wingdings" pitchFamily="2" charset="2"/>
              <a:buNone/>
              <a:tabLst/>
              <a:defRPr/>
            </a:pPr>
            <a:r>
              <a:rPr kumimoji="0" lang="en-US" sz="1600" b="0" i="0" u="none" strike="noStrike" kern="1200" cap="none" spc="0" normalizeH="0" baseline="0" noProof="0">
                <a:ln>
                  <a:noFill/>
                </a:ln>
                <a:gradFill>
                  <a:gsLst>
                    <a:gs pos="5417">
                      <a:srgbClr val="000000"/>
                    </a:gs>
                    <a:gs pos="28000">
                      <a:srgbClr val="000000"/>
                    </a:gs>
                  </a:gsLst>
                  <a:lin ang="5400000" scaled="0"/>
                </a:gradFill>
                <a:effectLst/>
                <a:uLnTx/>
                <a:uFillTx/>
                <a:latin typeface="Segoe UI"/>
                <a:ea typeface="+mn-ea"/>
                <a:cs typeface="Segoe UI Light" panose="020B0502040204020203" pitchFamily="34" charset="0"/>
              </a:rPr>
              <a:t>Communicate renewal process to group owners</a:t>
            </a:r>
          </a:p>
          <a:p>
            <a:pPr marL="0" marR="0" lvl="0" indent="0" algn="l" defTabSz="914367" rtl="0" eaLnBrk="1" fontAlgn="auto" latinLnBrk="0" hangingPunct="1">
              <a:lnSpc>
                <a:spcPct val="100000"/>
              </a:lnSpc>
              <a:spcBef>
                <a:spcPts val="600"/>
              </a:spcBef>
              <a:spcAft>
                <a:spcPts val="600"/>
              </a:spcAft>
              <a:buClrTx/>
              <a:buSzTx/>
              <a:buFont typeface="Wingdings" pitchFamily="2" charset="2"/>
              <a:buNone/>
              <a:tabLst/>
              <a:defRPr/>
            </a:pPr>
            <a:r>
              <a:rPr kumimoji="0" lang="en-US" sz="1600" b="0" i="0" u="none" strike="noStrike" kern="1200" cap="none" spc="0" normalizeH="0" baseline="0" noProof="0">
                <a:ln>
                  <a:noFill/>
                </a:ln>
                <a:gradFill>
                  <a:gsLst>
                    <a:gs pos="5417">
                      <a:srgbClr val="000000"/>
                    </a:gs>
                    <a:gs pos="28000">
                      <a:srgbClr val="000000"/>
                    </a:gs>
                  </a:gsLst>
                  <a:lin ang="5400000" scaled="0"/>
                </a:gradFill>
                <a:effectLst/>
                <a:uLnTx/>
                <a:uFillTx/>
                <a:latin typeface="Segoe UI"/>
                <a:ea typeface="+mn-ea"/>
                <a:cs typeface="Segoe UI Light" panose="020B0502040204020203" pitchFamily="34" charset="0"/>
              </a:rPr>
              <a:t>Ensure groups have multiple owners &amp; configure alternate email for ownerless groups</a:t>
            </a:r>
          </a:p>
        </p:txBody>
      </p:sp>
      <p:sp>
        <p:nvSpPr>
          <p:cNvPr id="12" name="Rectangle 11">
            <a:extLst>
              <a:ext uri="{FF2B5EF4-FFF2-40B4-BE49-F238E27FC236}">
                <a16:creationId xmlns:a16="http://schemas.microsoft.com/office/drawing/2014/main" id="{A522802D-B73D-4437-8716-65DF7F294B0B}"/>
              </a:ext>
            </a:extLst>
          </p:cNvPr>
          <p:cNvSpPr/>
          <p:nvPr/>
        </p:nvSpPr>
        <p:spPr>
          <a:xfrm>
            <a:off x="1557314" y="6518318"/>
            <a:ext cx="10634686" cy="307777"/>
          </a:xfrm>
          <a:prstGeom prst="rect">
            <a:avLst/>
          </a:prstGeom>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Documentation: </a:t>
            </a:r>
            <a:r>
              <a:rPr kumimoji="0" lang="en-US" sz="14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hlinkClick r:id="rId3"/>
              </a:rPr>
              <a:t>Office 365 Group Expiration Policy</a:t>
            </a:r>
            <a:r>
              <a:rPr kumimoji="0" lang="en-US" sz="14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  |  </a:t>
            </a:r>
            <a:r>
              <a:rPr kumimoji="0" lang="fr-FR" sz="14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hlinkClick r:id="rId4"/>
              </a:rPr>
              <a:t>Configure Office 365 groups expiration</a:t>
            </a:r>
            <a:r>
              <a:rPr kumimoji="0" lang="fr-FR" sz="14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 | </a:t>
            </a:r>
            <a:r>
              <a:rPr kumimoji="0" lang="fr-FR" sz="14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hlinkClick r:id="rId5"/>
              </a:rPr>
              <a:t>Tech Community Blog</a:t>
            </a:r>
            <a:endParaRPr kumimoji="0" lang="en-US" sz="14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10" name="check 3" descr="Check, approve, completed&#10;">
            <a:extLst>
              <a:ext uri="{FF2B5EF4-FFF2-40B4-BE49-F238E27FC236}">
                <a16:creationId xmlns:a16="http://schemas.microsoft.com/office/drawing/2014/main" id="{A1321E24-7BD6-4C51-A780-5C5F1D0C1DC5}"/>
              </a:ext>
            </a:extLst>
          </p:cNvPr>
          <p:cNvSpPr>
            <a:spLocks noChangeAspect="1" noEditPoints="1"/>
          </p:cNvSpPr>
          <p:nvPr/>
        </p:nvSpPr>
        <p:spPr bwMode="auto">
          <a:xfrm>
            <a:off x="6240120" y="1705166"/>
            <a:ext cx="540991" cy="537855"/>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38100" cap="sq">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0"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000000"/>
              </a:solidFill>
              <a:effectLst/>
              <a:uLnTx/>
              <a:uFillTx/>
              <a:latin typeface="Segoe UI"/>
              <a:ea typeface="+mn-ea"/>
              <a:cs typeface="+mn-cs"/>
            </a:endParaRPr>
          </a:p>
        </p:txBody>
      </p:sp>
      <p:sp>
        <p:nvSpPr>
          <p:cNvPr id="11" name="people_12" descr="Group, partners, collaboration&#10;">
            <a:extLst>
              <a:ext uri="{FF2B5EF4-FFF2-40B4-BE49-F238E27FC236}">
                <a16:creationId xmlns:a16="http://schemas.microsoft.com/office/drawing/2014/main" id="{5290AB9A-442E-4EDA-930F-BBBF7EABAABD}"/>
              </a:ext>
            </a:extLst>
          </p:cNvPr>
          <p:cNvSpPr>
            <a:spLocks noChangeAspect="1" noEditPoints="1"/>
          </p:cNvSpPr>
          <p:nvPr/>
        </p:nvSpPr>
        <p:spPr bwMode="auto">
          <a:xfrm>
            <a:off x="588263" y="1705166"/>
            <a:ext cx="630415" cy="537855"/>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31750" cap="sq">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0"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000000"/>
              </a:solidFill>
              <a:effectLst/>
              <a:uLnTx/>
              <a:uFillTx/>
              <a:latin typeface="Segoe UI"/>
              <a:ea typeface="+mn-ea"/>
              <a:cs typeface="+mn-cs"/>
            </a:endParaRPr>
          </a:p>
        </p:txBody>
      </p:sp>
      <p:sp>
        <p:nvSpPr>
          <p:cNvPr id="13" name="Rectangle 12">
            <a:extLst>
              <a:ext uri="{FF2B5EF4-FFF2-40B4-BE49-F238E27FC236}">
                <a16:creationId xmlns:a16="http://schemas.microsoft.com/office/drawing/2014/main" id="{5ABDB8FD-D68D-4307-8ABF-50183DECF7CE}"/>
              </a:ext>
            </a:extLst>
          </p:cNvPr>
          <p:cNvSpPr/>
          <p:nvPr/>
        </p:nvSpPr>
        <p:spPr bwMode="auto">
          <a:xfrm rot="2516298">
            <a:off x="10667728" y="564470"/>
            <a:ext cx="1528856" cy="29563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rPr>
              <a:t>Now GA!</a:t>
            </a:r>
          </a:p>
        </p:txBody>
      </p:sp>
    </p:spTree>
    <p:extLst>
      <p:ext uri="{BB962C8B-B14F-4D97-AF65-F5344CB8AC3E}">
        <p14:creationId xmlns:p14="http://schemas.microsoft.com/office/powerpoint/2010/main" val="671046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2361C7-0284-4327-BA6C-E8EACF360086}"/>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36F61586-83A6-4C48-9E6D-7C3C285A71D0}"/>
              </a:ext>
            </a:extLst>
          </p:cNvPr>
          <p:cNvSpPr>
            <a:spLocks noGrp="1"/>
          </p:cNvSpPr>
          <p:nvPr>
            <p:ph type="body" sz="quarter" idx="10"/>
          </p:nvPr>
        </p:nvSpPr>
        <p:spPr/>
        <p:txBody>
          <a:bodyPr/>
          <a:lstStyle/>
          <a:p>
            <a:endParaRPr lang="en-US"/>
          </a:p>
        </p:txBody>
      </p:sp>
      <p:sp>
        <p:nvSpPr>
          <p:cNvPr id="4" name="Text Placeholder 3">
            <a:extLst>
              <a:ext uri="{FF2B5EF4-FFF2-40B4-BE49-F238E27FC236}">
                <a16:creationId xmlns:a16="http://schemas.microsoft.com/office/drawing/2014/main" id="{CDEE7D32-B5AF-4EFF-9ECB-64F97E5B33BA}"/>
              </a:ext>
            </a:extLst>
          </p:cNvPr>
          <p:cNvSpPr>
            <a:spLocks noGrp="1"/>
          </p:cNvSpPr>
          <p:nvPr>
            <p:ph type="body" sz="quarter" idx="11"/>
          </p:nvPr>
        </p:nvSpPr>
        <p:spPr/>
        <p:txBody>
          <a:bodyPr/>
          <a:lstStyle/>
          <a:p>
            <a:endParaRPr lang="en-US"/>
          </a:p>
        </p:txBody>
      </p:sp>
      <p:pic>
        <p:nvPicPr>
          <p:cNvPr id="5" name="Picture 4">
            <a:extLst>
              <a:ext uri="{FF2B5EF4-FFF2-40B4-BE49-F238E27FC236}">
                <a16:creationId xmlns:a16="http://schemas.microsoft.com/office/drawing/2014/main" id="{7358B29B-B7D8-4917-869B-495E2DA6C6AC}"/>
              </a:ext>
            </a:extLst>
          </p:cNvPr>
          <p:cNvPicPr>
            <a:picLocks noChangeAspect="1"/>
          </p:cNvPicPr>
          <p:nvPr/>
        </p:nvPicPr>
        <p:blipFill rotWithShape="1">
          <a:blip r:embed="rId2"/>
          <a:srcRect b="3704"/>
          <a:stretch/>
        </p:blipFill>
        <p:spPr>
          <a:xfrm>
            <a:off x="0" y="127000"/>
            <a:ext cx="12192000" cy="6604000"/>
          </a:xfrm>
          <a:prstGeom prst="rect">
            <a:avLst/>
          </a:prstGeom>
        </p:spPr>
      </p:pic>
    </p:spTree>
    <p:extLst>
      <p:ext uri="{BB962C8B-B14F-4D97-AF65-F5344CB8AC3E}">
        <p14:creationId xmlns:p14="http://schemas.microsoft.com/office/powerpoint/2010/main" val="3386359925"/>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13709B-6BFE-47FC-BDAC-D6668B36A071}"/>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438EE5AC-9471-4346-9EA7-0137EA360092}"/>
              </a:ext>
            </a:extLst>
          </p:cNvPr>
          <p:cNvSpPr>
            <a:spLocks noGrp="1"/>
          </p:cNvSpPr>
          <p:nvPr>
            <p:ph type="body" sz="quarter" idx="10"/>
          </p:nvPr>
        </p:nvSpPr>
        <p:spPr/>
        <p:txBody>
          <a:bodyPr/>
          <a:lstStyle/>
          <a:p>
            <a:endParaRPr lang="en-US"/>
          </a:p>
        </p:txBody>
      </p:sp>
      <p:sp>
        <p:nvSpPr>
          <p:cNvPr id="4" name="Text Placeholder 3">
            <a:extLst>
              <a:ext uri="{FF2B5EF4-FFF2-40B4-BE49-F238E27FC236}">
                <a16:creationId xmlns:a16="http://schemas.microsoft.com/office/drawing/2014/main" id="{EB0BC6A5-2C0B-432C-858F-AF5277B795C1}"/>
              </a:ext>
            </a:extLst>
          </p:cNvPr>
          <p:cNvSpPr>
            <a:spLocks noGrp="1"/>
          </p:cNvSpPr>
          <p:nvPr>
            <p:ph type="body" sz="quarter" idx="11"/>
          </p:nvPr>
        </p:nvSpPr>
        <p:spPr/>
        <p:txBody>
          <a:bodyPr/>
          <a:lstStyle/>
          <a:p>
            <a:endParaRPr lang="en-US"/>
          </a:p>
        </p:txBody>
      </p:sp>
      <p:pic>
        <p:nvPicPr>
          <p:cNvPr id="7" name="Picture 6">
            <a:extLst>
              <a:ext uri="{FF2B5EF4-FFF2-40B4-BE49-F238E27FC236}">
                <a16:creationId xmlns:a16="http://schemas.microsoft.com/office/drawing/2014/main" id="{EC919CF6-3CAD-497D-87C7-77B1A447672B}"/>
              </a:ext>
            </a:extLst>
          </p:cNvPr>
          <p:cNvPicPr>
            <a:picLocks noChangeAspect="1"/>
          </p:cNvPicPr>
          <p:nvPr/>
        </p:nvPicPr>
        <p:blipFill rotWithShape="1">
          <a:blip r:embed="rId2"/>
          <a:srcRect b="4082"/>
          <a:stretch/>
        </p:blipFill>
        <p:spPr>
          <a:xfrm>
            <a:off x="0" y="139959"/>
            <a:ext cx="12192000" cy="6578082"/>
          </a:xfrm>
          <a:prstGeom prst="rect">
            <a:avLst/>
          </a:prstGeom>
        </p:spPr>
      </p:pic>
      <p:sp>
        <p:nvSpPr>
          <p:cNvPr id="10" name="Oval 9">
            <a:extLst>
              <a:ext uri="{FF2B5EF4-FFF2-40B4-BE49-F238E27FC236}">
                <a16:creationId xmlns:a16="http://schemas.microsoft.com/office/drawing/2014/main" id="{B3B9A7E9-15FA-4529-8055-829E412D4BC5}"/>
              </a:ext>
            </a:extLst>
          </p:cNvPr>
          <p:cNvSpPr/>
          <p:nvPr/>
        </p:nvSpPr>
        <p:spPr bwMode="auto">
          <a:xfrm flipH="1">
            <a:off x="-469673" y="4267200"/>
            <a:ext cx="226292" cy="226292"/>
          </a:xfrm>
          <a:prstGeom prst="ellipse">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2" name="Straight Arrow Connector 11">
            <a:extLst>
              <a:ext uri="{FF2B5EF4-FFF2-40B4-BE49-F238E27FC236}">
                <a16:creationId xmlns:a16="http://schemas.microsoft.com/office/drawing/2014/main" id="{2FC6B5C0-B974-4C74-B990-EAFC02146893}"/>
              </a:ext>
            </a:extLst>
          </p:cNvPr>
          <p:cNvCxnSpPr>
            <a:cxnSpLocks/>
          </p:cNvCxnSpPr>
          <p:nvPr/>
        </p:nvCxnSpPr>
        <p:spPr>
          <a:xfrm flipH="1" flipV="1">
            <a:off x="2447636" y="4393923"/>
            <a:ext cx="742604" cy="445932"/>
          </a:xfrm>
          <a:prstGeom prst="straightConnector1">
            <a:avLst/>
          </a:prstGeom>
          <a:ln w="57150">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15609"/>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13709B-6BFE-47FC-BDAC-D6668B36A071}"/>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438EE5AC-9471-4346-9EA7-0137EA360092}"/>
              </a:ext>
            </a:extLst>
          </p:cNvPr>
          <p:cNvSpPr>
            <a:spLocks noGrp="1"/>
          </p:cNvSpPr>
          <p:nvPr>
            <p:ph type="body" sz="quarter" idx="10"/>
          </p:nvPr>
        </p:nvSpPr>
        <p:spPr/>
        <p:txBody>
          <a:bodyPr/>
          <a:lstStyle/>
          <a:p>
            <a:endParaRPr lang="en-US"/>
          </a:p>
        </p:txBody>
      </p:sp>
      <p:sp>
        <p:nvSpPr>
          <p:cNvPr id="4" name="Text Placeholder 3">
            <a:extLst>
              <a:ext uri="{FF2B5EF4-FFF2-40B4-BE49-F238E27FC236}">
                <a16:creationId xmlns:a16="http://schemas.microsoft.com/office/drawing/2014/main" id="{EB0BC6A5-2C0B-432C-858F-AF5277B795C1}"/>
              </a:ext>
            </a:extLst>
          </p:cNvPr>
          <p:cNvSpPr>
            <a:spLocks noGrp="1"/>
          </p:cNvSpPr>
          <p:nvPr>
            <p:ph type="body" sz="quarter" idx="11"/>
          </p:nvPr>
        </p:nvSpPr>
        <p:spPr/>
        <p:txBody>
          <a:bodyPr/>
          <a:lstStyle/>
          <a:p>
            <a:endParaRPr lang="en-US"/>
          </a:p>
        </p:txBody>
      </p:sp>
      <p:pic>
        <p:nvPicPr>
          <p:cNvPr id="6" name="Picture 5">
            <a:extLst>
              <a:ext uri="{FF2B5EF4-FFF2-40B4-BE49-F238E27FC236}">
                <a16:creationId xmlns:a16="http://schemas.microsoft.com/office/drawing/2014/main" id="{3D722535-58B5-42D2-A535-0C993A1AA7AB}"/>
              </a:ext>
            </a:extLst>
          </p:cNvPr>
          <p:cNvPicPr>
            <a:picLocks noChangeAspect="1"/>
          </p:cNvPicPr>
          <p:nvPr/>
        </p:nvPicPr>
        <p:blipFill rotWithShape="1">
          <a:blip r:embed="rId2"/>
          <a:srcRect b="4082"/>
          <a:stretch/>
        </p:blipFill>
        <p:spPr>
          <a:xfrm>
            <a:off x="0" y="139959"/>
            <a:ext cx="12192000" cy="6578082"/>
          </a:xfrm>
          <a:prstGeom prst="rect">
            <a:avLst/>
          </a:prstGeom>
        </p:spPr>
      </p:pic>
      <p:sp>
        <p:nvSpPr>
          <p:cNvPr id="5" name="Rectangle 4">
            <a:extLst>
              <a:ext uri="{FF2B5EF4-FFF2-40B4-BE49-F238E27FC236}">
                <a16:creationId xmlns:a16="http://schemas.microsoft.com/office/drawing/2014/main" id="{42044A25-2B04-4972-A692-7777683F7AF6}"/>
              </a:ext>
            </a:extLst>
          </p:cNvPr>
          <p:cNvSpPr/>
          <p:nvPr/>
        </p:nvSpPr>
        <p:spPr bwMode="auto">
          <a:xfrm>
            <a:off x="1653309" y="4384685"/>
            <a:ext cx="1607127" cy="510588"/>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8" name="Straight Arrow Connector 7">
            <a:extLst>
              <a:ext uri="{FF2B5EF4-FFF2-40B4-BE49-F238E27FC236}">
                <a16:creationId xmlns:a16="http://schemas.microsoft.com/office/drawing/2014/main" id="{470B08D6-CAD5-45CE-A8C0-C76D14BED8F0}"/>
              </a:ext>
            </a:extLst>
          </p:cNvPr>
          <p:cNvCxnSpPr>
            <a:cxnSpLocks/>
          </p:cNvCxnSpPr>
          <p:nvPr/>
        </p:nvCxnSpPr>
        <p:spPr>
          <a:xfrm flipH="1" flipV="1">
            <a:off x="3326177" y="4672307"/>
            <a:ext cx="742604" cy="445932"/>
          </a:xfrm>
          <a:prstGeom prst="straightConnector1">
            <a:avLst/>
          </a:prstGeom>
          <a:ln w="57150">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026346"/>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solidFill>
                  <a:srgbClr val="D83B01"/>
                </a:solidFill>
              </a:rPr>
              <a:t>Group Reporting</a:t>
            </a:r>
          </a:p>
        </p:txBody>
      </p:sp>
      <p:sp>
        <p:nvSpPr>
          <p:cNvPr id="8" name="Text Placeholder 4"/>
          <p:cNvSpPr txBox="1">
            <a:spLocks/>
          </p:cNvSpPr>
          <p:nvPr/>
        </p:nvSpPr>
        <p:spPr>
          <a:xfrm>
            <a:off x="1606282" y="1446519"/>
            <a:ext cx="9412461" cy="2241062"/>
          </a:xfrm>
          <a:prstGeom prst="rect">
            <a:avLst/>
          </a:prstGeom>
        </p:spPr>
        <p:txBody>
          <a:bodyPr wrap="square" lIns="0" tIns="0" rIns="179285" bIns="143428" anchor="t"/>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588"/>
              </a:spcAft>
              <a:buClrTx/>
              <a:buSzTx/>
              <a:buFont typeface="Wingdings" pitchFamily="2" charset="2"/>
              <a:buNone/>
              <a:tabLst/>
              <a:defRPr/>
            </a:pPr>
            <a:r>
              <a:rPr kumimoji="0" lang="en-US" sz="2353" b="1" i="0" u="none" strike="noStrike" kern="1200" cap="none" spc="0" normalizeH="0" baseline="0" noProof="0" dirty="0">
                <a:ln>
                  <a:noFill/>
                </a:ln>
                <a:solidFill>
                  <a:srgbClr val="D83B01"/>
                </a:solidFill>
                <a:effectLst/>
                <a:uLnTx/>
                <a:uFillTx/>
                <a:latin typeface="Segoe UI"/>
                <a:ea typeface="+mn-ea"/>
                <a:cs typeface="+mn-cs"/>
              </a:rPr>
              <a:t>Benefits</a:t>
            </a:r>
            <a:endParaRPr kumimoji="0" lang="en-US" sz="1961" b="1" i="0" u="none" strike="noStrike" kern="1200" cap="none" spc="0" normalizeH="0" baseline="0" noProof="0" dirty="0">
              <a:ln>
                <a:noFill/>
              </a:ln>
              <a:solidFill>
                <a:srgbClr val="D83B01"/>
              </a:solidFill>
              <a:effectLst/>
              <a:uLnTx/>
              <a:uFillTx/>
              <a:latin typeface="Segoe UI"/>
              <a:ea typeface="+mn-ea"/>
              <a:cs typeface="+mn-cs"/>
            </a:endParaRPr>
          </a:p>
          <a:p>
            <a:pPr marL="0" marR="0" lvl="0" indent="0" algn="l" defTabSz="914363" rtl="0" eaLnBrk="1" fontAlgn="auto" latinLnBrk="0" hangingPunct="1">
              <a:lnSpc>
                <a:spcPct val="100000"/>
              </a:lnSpc>
              <a:spcBef>
                <a:spcPts val="0"/>
              </a:spcBef>
              <a:spcAft>
                <a:spcPts val="588"/>
              </a:spcAft>
              <a:buClrTx/>
              <a:buSzTx/>
              <a:buFont typeface="Wingdings" pitchFamily="2" charset="2"/>
              <a:buNone/>
              <a:tabLst/>
              <a:defRPr/>
            </a:pPr>
            <a:r>
              <a:rPr kumimoji="0" lang="en-US" sz="1961" b="0" i="0" u="none" strike="noStrike" kern="1200" cap="none" spc="0" normalizeH="0" baseline="0" noProof="0" dirty="0">
                <a:ln>
                  <a:noFill/>
                </a:ln>
                <a:gradFill>
                  <a:gsLst>
                    <a:gs pos="5417">
                      <a:srgbClr val="000000"/>
                    </a:gs>
                    <a:gs pos="28000">
                      <a:srgbClr val="000000"/>
                    </a:gs>
                  </a:gsLst>
                  <a:lin ang="5400000" scaled="0"/>
                </a:gradFill>
                <a:effectLst/>
                <a:uLnTx/>
                <a:uFillTx/>
                <a:latin typeface="Segoe UI"/>
                <a:ea typeface="+mn-ea"/>
                <a:cs typeface="+mn-cs"/>
              </a:rPr>
              <a:t>Shows activity across the Office 365 products in the organization</a:t>
            </a:r>
          </a:p>
          <a:p>
            <a:pPr marL="0" marR="0" lvl="0" indent="0" algn="l" defTabSz="914363" rtl="0" eaLnBrk="1" fontAlgn="auto" latinLnBrk="0" hangingPunct="1">
              <a:lnSpc>
                <a:spcPct val="100000"/>
              </a:lnSpc>
              <a:spcBef>
                <a:spcPts val="0"/>
              </a:spcBef>
              <a:spcAft>
                <a:spcPts val="588"/>
              </a:spcAft>
              <a:buClrTx/>
              <a:buSzTx/>
              <a:buFont typeface="Wingdings" pitchFamily="2" charset="2"/>
              <a:buNone/>
              <a:tabLst/>
              <a:defRPr/>
            </a:pPr>
            <a:r>
              <a:rPr kumimoji="0" lang="en-US" sz="1961" b="0" i="0" u="none" strike="noStrike" kern="1200" cap="none" spc="0" normalizeH="0" baseline="0" noProof="0" dirty="0">
                <a:ln>
                  <a:noFill/>
                </a:ln>
                <a:gradFill>
                  <a:gsLst>
                    <a:gs pos="5417">
                      <a:srgbClr val="000000"/>
                    </a:gs>
                    <a:gs pos="28000">
                      <a:srgbClr val="000000"/>
                    </a:gs>
                  </a:gsLst>
                  <a:lin ang="5400000" scaled="0"/>
                </a:gradFill>
                <a:effectLst/>
                <a:uLnTx/>
                <a:uFillTx/>
                <a:latin typeface="Segoe UI"/>
                <a:ea typeface="+mn-ea"/>
                <a:cs typeface="+mn-cs"/>
              </a:rPr>
              <a:t>Includes group mailbox conversations, group site/files, membership (and guest count)</a:t>
            </a:r>
          </a:p>
          <a:p>
            <a:pPr marL="0" marR="0" lvl="0" indent="0" algn="l" defTabSz="914363" rtl="0" eaLnBrk="1" fontAlgn="auto" latinLnBrk="0" hangingPunct="1">
              <a:lnSpc>
                <a:spcPct val="100000"/>
              </a:lnSpc>
              <a:spcBef>
                <a:spcPts val="0"/>
              </a:spcBef>
              <a:spcAft>
                <a:spcPts val="588"/>
              </a:spcAft>
              <a:buClrTx/>
              <a:buSzTx/>
              <a:buFont typeface="Wingdings" pitchFamily="2" charset="2"/>
              <a:buNone/>
              <a:tabLst/>
              <a:defRPr/>
            </a:pPr>
            <a:r>
              <a:rPr kumimoji="0" lang="en-US" sz="1961" b="0" i="0" u="none" strike="noStrike" kern="1200" cap="none" spc="0" normalizeH="0" baseline="0" noProof="0" dirty="0">
                <a:ln>
                  <a:noFill/>
                </a:ln>
                <a:gradFill>
                  <a:gsLst>
                    <a:gs pos="5417">
                      <a:srgbClr val="000000"/>
                    </a:gs>
                    <a:gs pos="28000">
                      <a:srgbClr val="000000"/>
                    </a:gs>
                  </a:gsLst>
                  <a:lin ang="5400000" scaled="0"/>
                </a:gradFill>
                <a:effectLst/>
                <a:uLnTx/>
                <a:uFillTx/>
                <a:latin typeface="Segoe UI"/>
                <a:ea typeface="+mn-ea"/>
                <a:cs typeface="+mn-cs"/>
              </a:rPr>
              <a:t>Enables trend analysis over the specified timeline </a:t>
            </a:r>
          </a:p>
          <a:p>
            <a:pPr marL="0" marR="0" lvl="0" indent="0" algn="l" defTabSz="914363" rtl="0" eaLnBrk="1" fontAlgn="auto" latinLnBrk="0" hangingPunct="1">
              <a:lnSpc>
                <a:spcPct val="100000"/>
              </a:lnSpc>
              <a:spcBef>
                <a:spcPts val="0"/>
              </a:spcBef>
              <a:spcAft>
                <a:spcPts val="588"/>
              </a:spcAft>
              <a:buClrTx/>
              <a:buSzTx/>
              <a:buFont typeface="Wingdings" pitchFamily="2" charset="2"/>
              <a:buNone/>
              <a:tabLst/>
              <a:defRPr/>
            </a:pPr>
            <a:r>
              <a:rPr kumimoji="0" lang="en-US" sz="1961" b="0" i="0" u="none" strike="noStrike" kern="1200" cap="none" spc="0" normalizeH="0" baseline="0" noProof="0" dirty="0">
                <a:ln>
                  <a:noFill/>
                </a:ln>
                <a:gradFill>
                  <a:gsLst>
                    <a:gs pos="5417">
                      <a:srgbClr val="000000"/>
                    </a:gs>
                    <a:gs pos="28000">
                      <a:srgbClr val="000000"/>
                    </a:gs>
                  </a:gsLst>
                  <a:lin ang="5400000" scaled="0"/>
                </a:gradFill>
                <a:effectLst/>
                <a:uLnTx/>
                <a:uFillTx/>
                <a:latin typeface="Segoe UI"/>
                <a:ea typeface="+mn-ea"/>
                <a:cs typeface="+mn-cs"/>
              </a:rPr>
              <a:t>Leverage Power BI content packs for additional insights</a:t>
            </a:r>
          </a:p>
        </p:txBody>
      </p:sp>
      <p:sp>
        <p:nvSpPr>
          <p:cNvPr id="9" name="Text Placeholder 4"/>
          <p:cNvSpPr txBox="1">
            <a:spLocks/>
          </p:cNvSpPr>
          <p:nvPr/>
        </p:nvSpPr>
        <p:spPr>
          <a:xfrm>
            <a:off x="1606282" y="3800505"/>
            <a:ext cx="9412461" cy="2241062"/>
          </a:xfrm>
          <a:prstGeom prst="rect">
            <a:avLst/>
          </a:prstGeom>
        </p:spPr>
        <p:txBody>
          <a:bodyPr wrap="square" lIns="0" tIns="0" rIns="179285" bIns="143428" anchor="t"/>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588"/>
              </a:spcAft>
              <a:buClrTx/>
              <a:buSzTx/>
              <a:buFont typeface="Wingdings" pitchFamily="2" charset="2"/>
              <a:buNone/>
              <a:tabLst/>
              <a:defRPr/>
            </a:pPr>
            <a:r>
              <a:rPr kumimoji="0" lang="en-US" sz="2353" b="1" i="0" u="none" strike="noStrike" kern="1200" cap="none" spc="0" normalizeH="0" baseline="0" noProof="0">
                <a:ln>
                  <a:noFill/>
                </a:ln>
                <a:solidFill>
                  <a:srgbClr val="D83B01"/>
                </a:solidFill>
                <a:effectLst/>
                <a:uLnTx/>
                <a:uFillTx/>
                <a:latin typeface="Segoe UI"/>
                <a:ea typeface="+mn-ea"/>
                <a:cs typeface="+mn-cs"/>
              </a:rPr>
              <a:t>Guidance</a:t>
            </a:r>
          </a:p>
          <a:p>
            <a:pPr marL="0" marR="0" lvl="0" indent="0" algn="l" defTabSz="914363" rtl="0" eaLnBrk="1" fontAlgn="auto" latinLnBrk="0" hangingPunct="1">
              <a:lnSpc>
                <a:spcPct val="100000"/>
              </a:lnSpc>
              <a:spcBef>
                <a:spcPts val="0"/>
              </a:spcBef>
              <a:spcAft>
                <a:spcPts val="588"/>
              </a:spcAft>
              <a:buClrTx/>
              <a:buSzTx/>
              <a:buFont typeface="Wingdings" pitchFamily="2" charset="2"/>
              <a:buNone/>
              <a:tabLst/>
              <a:defRPr/>
            </a:pPr>
            <a:r>
              <a:rPr kumimoji="0" lang="en-US" sz="1961" b="0" i="0" u="none" strike="noStrike" kern="1200" cap="none" spc="0" normalizeH="0" baseline="0" noProof="0">
                <a:ln>
                  <a:noFill/>
                </a:ln>
                <a:gradFill>
                  <a:gsLst>
                    <a:gs pos="5417">
                      <a:srgbClr val="000000"/>
                    </a:gs>
                    <a:gs pos="28000">
                      <a:srgbClr val="000000"/>
                    </a:gs>
                  </a:gsLst>
                  <a:lin ang="5400000" scaled="0"/>
                </a:gradFill>
                <a:effectLst/>
                <a:uLnTx/>
                <a:uFillTx/>
                <a:latin typeface="Segoe UI"/>
                <a:ea typeface="+mn-ea"/>
                <a:cs typeface="+mn-cs"/>
              </a:rPr>
              <a:t>Monitor trends and review any usage anomalies</a:t>
            </a:r>
          </a:p>
          <a:p>
            <a:pPr marL="0" marR="0" lvl="0" indent="0" algn="l" defTabSz="914363" rtl="0" eaLnBrk="1" fontAlgn="auto" latinLnBrk="0" hangingPunct="1">
              <a:lnSpc>
                <a:spcPct val="100000"/>
              </a:lnSpc>
              <a:spcBef>
                <a:spcPts val="0"/>
              </a:spcBef>
              <a:spcAft>
                <a:spcPts val="588"/>
              </a:spcAft>
              <a:buClrTx/>
              <a:buSzTx/>
              <a:buFont typeface="Wingdings" pitchFamily="2" charset="2"/>
              <a:buNone/>
              <a:tabLst/>
              <a:defRPr/>
            </a:pPr>
            <a:r>
              <a:rPr kumimoji="0" lang="en-US" sz="1961" b="0" i="0" u="none" strike="noStrike" kern="1200" cap="none" spc="0" normalizeH="0" baseline="0" noProof="0">
                <a:ln>
                  <a:noFill/>
                </a:ln>
                <a:gradFill>
                  <a:gsLst>
                    <a:gs pos="5417">
                      <a:srgbClr val="000000"/>
                    </a:gs>
                    <a:gs pos="28000">
                      <a:srgbClr val="000000"/>
                    </a:gs>
                  </a:gsLst>
                  <a:lin ang="5400000" scaled="0"/>
                </a:gradFill>
                <a:effectLst/>
                <a:uLnTx/>
                <a:uFillTx/>
                <a:latin typeface="Segoe UI"/>
                <a:ea typeface="+mn-ea"/>
                <a:cs typeface="+mn-cs"/>
              </a:rPr>
              <a:t>Review granular insight for each office app using specific activities</a:t>
            </a:r>
          </a:p>
          <a:p>
            <a:pPr marL="0" marR="0" lvl="0" indent="0" algn="l" defTabSz="914363" rtl="0" eaLnBrk="1" fontAlgn="auto" latinLnBrk="0" hangingPunct="1">
              <a:lnSpc>
                <a:spcPct val="100000"/>
              </a:lnSpc>
              <a:spcBef>
                <a:spcPts val="0"/>
              </a:spcBef>
              <a:spcAft>
                <a:spcPts val="588"/>
              </a:spcAft>
              <a:buClrTx/>
              <a:buSzTx/>
              <a:buFont typeface="Wingdings" pitchFamily="2" charset="2"/>
              <a:buNone/>
              <a:tabLst/>
              <a:defRPr/>
            </a:pPr>
            <a:r>
              <a:rPr kumimoji="0" lang="en-US" sz="1961" b="0" i="0" u="none" strike="noStrike" kern="1200" cap="none" spc="0" normalizeH="0" baseline="0" noProof="0">
                <a:ln>
                  <a:noFill/>
                </a:ln>
                <a:gradFill>
                  <a:gsLst>
                    <a:gs pos="5417">
                      <a:srgbClr val="000000"/>
                    </a:gs>
                    <a:gs pos="28000">
                      <a:srgbClr val="000000"/>
                    </a:gs>
                  </a:gsLst>
                  <a:lin ang="5400000" scaled="0"/>
                </a:gradFill>
                <a:effectLst/>
                <a:uLnTx/>
                <a:uFillTx/>
                <a:latin typeface="Segoe UI"/>
                <a:ea typeface="+mn-ea"/>
                <a:cs typeface="+mn-cs"/>
              </a:rPr>
              <a:t>Monitor and reach out to group owners of active groups to learn uses cases and amplify them</a:t>
            </a:r>
          </a:p>
        </p:txBody>
      </p:sp>
      <p:sp>
        <p:nvSpPr>
          <p:cNvPr id="15" name="check 3" descr="Check, approve, completed&#10;">
            <a:extLst>
              <a:ext uri="{FF2B5EF4-FFF2-40B4-BE49-F238E27FC236}">
                <a16:creationId xmlns:a16="http://schemas.microsoft.com/office/drawing/2014/main" id="{C8BE92BB-E2F1-42F8-96F0-F9A9A2027BD9}"/>
              </a:ext>
            </a:extLst>
          </p:cNvPr>
          <p:cNvSpPr>
            <a:spLocks noChangeAspect="1" noEditPoints="1"/>
          </p:cNvSpPr>
          <p:nvPr/>
        </p:nvSpPr>
        <p:spPr bwMode="auto">
          <a:xfrm>
            <a:off x="539178" y="3888676"/>
            <a:ext cx="540991" cy="537855"/>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38100" cap="sq">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0"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000000"/>
              </a:solidFill>
              <a:effectLst/>
              <a:uLnTx/>
              <a:uFillTx/>
              <a:latin typeface="Segoe UI"/>
              <a:ea typeface="+mn-ea"/>
              <a:cs typeface="+mn-cs"/>
            </a:endParaRPr>
          </a:p>
        </p:txBody>
      </p:sp>
      <p:sp>
        <p:nvSpPr>
          <p:cNvPr id="17" name="people_12" descr="Group, partners, collaboration&#10;">
            <a:extLst>
              <a:ext uri="{FF2B5EF4-FFF2-40B4-BE49-F238E27FC236}">
                <a16:creationId xmlns:a16="http://schemas.microsoft.com/office/drawing/2014/main" id="{91D54E9E-69D5-4910-B792-54D28AE99F08}"/>
              </a:ext>
            </a:extLst>
          </p:cNvPr>
          <p:cNvSpPr>
            <a:spLocks noChangeAspect="1" noEditPoints="1"/>
          </p:cNvSpPr>
          <p:nvPr/>
        </p:nvSpPr>
        <p:spPr bwMode="auto">
          <a:xfrm>
            <a:off x="494465" y="1519995"/>
            <a:ext cx="630415" cy="537855"/>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31750" cap="sq">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0"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000000"/>
              </a:solidFill>
              <a:effectLst/>
              <a:uLnTx/>
              <a:uFillTx/>
              <a:latin typeface="Segoe UI"/>
              <a:ea typeface="+mn-ea"/>
              <a:cs typeface="+mn-cs"/>
            </a:endParaRPr>
          </a:p>
        </p:txBody>
      </p:sp>
      <p:sp>
        <p:nvSpPr>
          <p:cNvPr id="12" name="Rectangle 11">
            <a:extLst>
              <a:ext uri="{FF2B5EF4-FFF2-40B4-BE49-F238E27FC236}">
                <a16:creationId xmlns:a16="http://schemas.microsoft.com/office/drawing/2014/main" id="{A522802D-B73D-4437-8716-65DF7F294B0B}"/>
              </a:ext>
            </a:extLst>
          </p:cNvPr>
          <p:cNvSpPr/>
          <p:nvPr/>
        </p:nvSpPr>
        <p:spPr>
          <a:xfrm>
            <a:off x="1599303" y="5890703"/>
            <a:ext cx="10634686" cy="518925"/>
          </a:xfrm>
          <a:prstGeom prst="rect">
            <a:avLst/>
          </a:prstGeom>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372" b="0" i="0" u="none" strike="noStrike" kern="1200" cap="none" spc="0" normalizeH="0" baseline="0" noProof="0">
                <a:ln>
                  <a:noFill/>
                </a:ln>
                <a:solidFill>
                  <a:srgbClr val="000000"/>
                </a:solidFill>
                <a:effectLst/>
                <a:uLnTx/>
                <a:uFillTx/>
                <a:latin typeface="Segoe UI"/>
                <a:ea typeface="+mn-ea"/>
                <a:cs typeface="+mn-cs"/>
              </a:rPr>
              <a:t>Documentation: </a:t>
            </a:r>
            <a:r>
              <a:rPr kumimoji="0" lang="en-US" sz="1370" b="0" i="0" u="none" strike="noStrike" kern="1200" cap="none" spc="0" normalizeH="0" baseline="0" noProof="0">
                <a:ln>
                  <a:noFill/>
                </a:ln>
                <a:solidFill>
                  <a:srgbClr val="171717"/>
                </a:solidFill>
                <a:effectLst/>
                <a:uLnTx/>
                <a:uFillTx/>
                <a:latin typeface="Segoe UI" panose="020B0502040204020203" pitchFamily="34" charset="0"/>
                <a:ea typeface="+mn-ea"/>
                <a:cs typeface="+mn-cs"/>
                <a:hlinkClick r:id="rId3"/>
              </a:rPr>
              <a:t>Office 365 Reports in the admin center</a:t>
            </a:r>
            <a:r>
              <a:rPr kumimoji="0" lang="en-US" sz="1370" b="0" i="0" u="none" strike="noStrike" kern="1200" cap="none" spc="0" normalizeH="0" baseline="0" noProof="0">
                <a:ln>
                  <a:noFill/>
                </a:ln>
                <a:solidFill>
                  <a:srgbClr val="171717"/>
                </a:solidFill>
                <a:effectLst/>
                <a:uLnTx/>
                <a:uFillTx/>
                <a:latin typeface="Segoe UI" panose="020B0502040204020203" pitchFamily="34" charset="0"/>
                <a:ea typeface="+mn-ea"/>
                <a:cs typeface="+mn-cs"/>
              </a:rPr>
              <a:t> | </a:t>
            </a:r>
            <a:r>
              <a:rPr kumimoji="0" lang="en-US" sz="1370" b="0" i="0" u="none" strike="noStrike" kern="1200" cap="none" spc="0" normalizeH="0" baseline="0" noProof="0">
                <a:ln>
                  <a:noFill/>
                </a:ln>
                <a:solidFill>
                  <a:srgbClr val="171717"/>
                </a:solidFill>
                <a:effectLst/>
                <a:uLnTx/>
                <a:uFillTx/>
                <a:latin typeface="Segoe UI" panose="020B0502040204020203" pitchFamily="34" charset="0"/>
                <a:ea typeface="+mn-ea"/>
                <a:cs typeface="+mn-cs"/>
                <a:hlinkClick r:id="rId4"/>
              </a:rPr>
              <a:t>Office 365 Adoption content pack</a:t>
            </a:r>
            <a:r>
              <a:rPr kumimoji="0" lang="en-US" sz="1370" b="0" i="0" u="none" strike="noStrike" kern="1200" cap="none" spc="0" normalizeH="0" baseline="0" noProof="0">
                <a:ln>
                  <a:noFill/>
                </a:ln>
                <a:solidFill>
                  <a:srgbClr val="171717"/>
                </a:solidFill>
                <a:effectLst/>
                <a:uLnTx/>
                <a:uFillTx/>
                <a:latin typeface="Segoe UI" panose="020B0502040204020203" pitchFamily="34" charset="0"/>
                <a:ea typeface="+mn-ea"/>
                <a:cs typeface="+mn-cs"/>
              </a:rPr>
              <a:t> | </a:t>
            </a:r>
            <a:r>
              <a:rPr kumimoji="0" lang="en-US" sz="1370" b="0" i="0" u="none" strike="noStrike" kern="1200" cap="none" spc="0" normalizeH="0" baseline="0" noProof="0">
                <a:ln>
                  <a:noFill/>
                </a:ln>
                <a:solidFill>
                  <a:srgbClr val="171717"/>
                </a:solidFill>
                <a:effectLst/>
                <a:uLnTx/>
                <a:uFillTx/>
                <a:latin typeface="Segoe UI" panose="020B0502040204020203" pitchFamily="34" charset="0"/>
                <a:ea typeface="+mn-ea"/>
                <a:cs typeface="+mn-cs"/>
                <a:hlinkClick r:id="rId5"/>
              </a:rPr>
              <a:t>Azure AD content pack</a:t>
            </a:r>
            <a:endParaRPr kumimoji="0" lang="en-US" sz="1370" b="0" i="0" u="none" strike="noStrike" kern="1200" cap="none" spc="0" normalizeH="0" baseline="0" noProof="0">
              <a:ln>
                <a:noFill/>
              </a:ln>
              <a:solidFill>
                <a:srgbClr val="171717"/>
              </a:solidFill>
              <a:effectLst/>
              <a:uLnTx/>
              <a:uFillTx/>
              <a:latin typeface="Segoe UI" panose="020B0502040204020203" pitchFamily="34" charset="0"/>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372"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936280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713E7F5-B0A9-4336-AAC1-14DC687E526E}"/>
              </a:ext>
            </a:extLst>
          </p:cNvPr>
          <p:cNvPicPr>
            <a:picLocks noChangeAspect="1"/>
          </p:cNvPicPr>
          <p:nvPr/>
        </p:nvPicPr>
        <p:blipFill>
          <a:blip r:embed="rId2"/>
          <a:stretch>
            <a:fillRect/>
          </a:stretch>
        </p:blipFill>
        <p:spPr>
          <a:xfrm>
            <a:off x="0" y="30345"/>
            <a:ext cx="12192000" cy="6797310"/>
          </a:xfrm>
          <a:prstGeom prst="rect">
            <a:avLst/>
          </a:prstGeom>
        </p:spPr>
      </p:pic>
      <p:sp>
        <p:nvSpPr>
          <p:cNvPr id="2" name="Rectangle 1">
            <a:extLst>
              <a:ext uri="{FF2B5EF4-FFF2-40B4-BE49-F238E27FC236}">
                <a16:creationId xmlns:a16="http://schemas.microsoft.com/office/drawing/2014/main" id="{D46FC3AB-5BB5-499D-8964-36DB624B4555}"/>
              </a:ext>
            </a:extLst>
          </p:cNvPr>
          <p:cNvSpPr/>
          <p:nvPr/>
        </p:nvSpPr>
        <p:spPr bwMode="auto">
          <a:xfrm>
            <a:off x="4468872" y="3306965"/>
            <a:ext cx="2976957" cy="632518"/>
          </a:xfrm>
          <a:prstGeom prst="rect">
            <a:avLst/>
          </a:prstGeom>
          <a:solidFill>
            <a:srgbClr val="0078D4">
              <a:alpha val="69804"/>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400" b="1" dirty="0">
                <a:gradFill>
                  <a:gsLst>
                    <a:gs pos="0">
                      <a:srgbClr val="FFFFFF"/>
                    </a:gs>
                    <a:gs pos="100000">
                      <a:srgbClr val="FFFFFF"/>
                    </a:gs>
                  </a:gsLst>
                  <a:lin ang="5400000" scaled="0"/>
                </a:gradFill>
                <a:ea typeface="Segoe UI" pitchFamily="34" charset="0"/>
                <a:cs typeface="Segoe UI Semilight" panose="020B0402040204020203" pitchFamily="34" charset="0"/>
              </a:rPr>
              <a:t>Sample Report</a:t>
            </a:r>
          </a:p>
        </p:txBody>
      </p:sp>
    </p:spTree>
    <p:extLst>
      <p:ext uri="{BB962C8B-B14F-4D97-AF65-F5344CB8AC3E}">
        <p14:creationId xmlns:p14="http://schemas.microsoft.com/office/powerpoint/2010/main" val="3729082667"/>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Agenda</a:t>
            </a:r>
          </a:p>
        </p:txBody>
      </p:sp>
      <p:sp>
        <p:nvSpPr>
          <p:cNvPr id="7" name="Oval 6">
            <a:extLst>
              <a:ext uri="{FF2B5EF4-FFF2-40B4-BE49-F238E27FC236}">
                <a16:creationId xmlns:a16="http://schemas.microsoft.com/office/drawing/2014/main" id="{1B8D13B8-3D71-48AE-BC98-60B09587551F}"/>
              </a:ext>
            </a:extLst>
          </p:cNvPr>
          <p:cNvSpPr/>
          <p:nvPr/>
        </p:nvSpPr>
        <p:spPr bwMode="auto">
          <a:xfrm>
            <a:off x="1037493" y="3225312"/>
            <a:ext cx="422030" cy="42203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8" name="Straight Connector 7">
            <a:extLst>
              <a:ext uri="{FF2B5EF4-FFF2-40B4-BE49-F238E27FC236}">
                <a16:creationId xmlns:a16="http://schemas.microsoft.com/office/drawing/2014/main" id="{1571CE65-46E1-4A77-8C45-C329736DA3B2}"/>
              </a:ext>
            </a:extLst>
          </p:cNvPr>
          <p:cNvCxnSpPr>
            <a:cxnSpLocks/>
            <a:stCxn id="7" idx="6"/>
            <a:endCxn id="9" idx="2"/>
          </p:cNvCxnSpPr>
          <p:nvPr/>
        </p:nvCxnSpPr>
        <p:spPr>
          <a:xfrm>
            <a:off x="1459523" y="3436327"/>
            <a:ext cx="2748085" cy="0"/>
          </a:xfrm>
          <a:prstGeom prst="line">
            <a:avLst/>
          </a:prstGeom>
          <a:ln w="19050">
            <a:solidFill>
              <a:schemeClr val="accent6">
                <a:lumMod val="60000"/>
                <a:lumOff val="4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2E19B220-BCC1-4E73-B673-DAB3AF1925EC}"/>
              </a:ext>
            </a:extLst>
          </p:cNvPr>
          <p:cNvSpPr/>
          <p:nvPr/>
        </p:nvSpPr>
        <p:spPr bwMode="auto">
          <a:xfrm>
            <a:off x="4207608" y="3225312"/>
            <a:ext cx="422030" cy="42203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10" name="Straight Connector 9">
            <a:extLst>
              <a:ext uri="{FF2B5EF4-FFF2-40B4-BE49-F238E27FC236}">
                <a16:creationId xmlns:a16="http://schemas.microsoft.com/office/drawing/2014/main" id="{3D2E7DD5-AAA0-429C-AB20-62B12395D3FC}"/>
              </a:ext>
            </a:extLst>
          </p:cNvPr>
          <p:cNvCxnSpPr>
            <a:cxnSpLocks/>
            <a:stCxn id="9" idx="6"/>
            <a:endCxn id="11" idx="2"/>
          </p:cNvCxnSpPr>
          <p:nvPr/>
        </p:nvCxnSpPr>
        <p:spPr>
          <a:xfrm flipV="1">
            <a:off x="4629638" y="3421673"/>
            <a:ext cx="2748085" cy="14654"/>
          </a:xfrm>
          <a:prstGeom prst="line">
            <a:avLst/>
          </a:prstGeom>
          <a:ln w="19050">
            <a:solidFill>
              <a:schemeClr val="accent6">
                <a:lumMod val="60000"/>
                <a:lumOff val="4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76947D6A-619F-47EB-8ACC-02565FCA866D}"/>
              </a:ext>
            </a:extLst>
          </p:cNvPr>
          <p:cNvSpPr/>
          <p:nvPr/>
        </p:nvSpPr>
        <p:spPr bwMode="auto">
          <a:xfrm>
            <a:off x="7377723" y="3210658"/>
            <a:ext cx="422030" cy="42203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2" name="Oval 11">
            <a:extLst>
              <a:ext uri="{FF2B5EF4-FFF2-40B4-BE49-F238E27FC236}">
                <a16:creationId xmlns:a16="http://schemas.microsoft.com/office/drawing/2014/main" id="{8CE44FB5-F55D-4DC6-9021-3BA70B3A8077}"/>
              </a:ext>
            </a:extLst>
          </p:cNvPr>
          <p:cNvSpPr/>
          <p:nvPr/>
        </p:nvSpPr>
        <p:spPr bwMode="auto">
          <a:xfrm>
            <a:off x="10547839" y="3210658"/>
            <a:ext cx="422030" cy="42203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13" name="Straight Connector 12">
            <a:extLst>
              <a:ext uri="{FF2B5EF4-FFF2-40B4-BE49-F238E27FC236}">
                <a16:creationId xmlns:a16="http://schemas.microsoft.com/office/drawing/2014/main" id="{2919808B-7958-4F58-8731-7DCA894E4B2E}"/>
              </a:ext>
            </a:extLst>
          </p:cNvPr>
          <p:cNvCxnSpPr>
            <a:cxnSpLocks/>
            <a:stCxn id="11" idx="6"/>
            <a:endCxn id="12" idx="2"/>
          </p:cNvCxnSpPr>
          <p:nvPr/>
        </p:nvCxnSpPr>
        <p:spPr>
          <a:xfrm>
            <a:off x="7799753" y="3421673"/>
            <a:ext cx="2748086" cy="0"/>
          </a:xfrm>
          <a:prstGeom prst="line">
            <a:avLst/>
          </a:prstGeom>
          <a:ln w="19050">
            <a:solidFill>
              <a:schemeClr val="accent6">
                <a:lumMod val="60000"/>
                <a:lumOff val="4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8144C776-9678-4F6D-9D89-20CF6FE19637}"/>
              </a:ext>
            </a:extLst>
          </p:cNvPr>
          <p:cNvSpPr txBox="1"/>
          <p:nvPr/>
        </p:nvSpPr>
        <p:spPr>
          <a:xfrm>
            <a:off x="438799" y="3756999"/>
            <a:ext cx="2073901" cy="553998"/>
          </a:xfrm>
          <a:prstGeom prst="rect">
            <a:avLst/>
          </a:prstGeom>
          <a:noFill/>
        </p:spPr>
        <p:txBody>
          <a:bodyPr wrap="none" lIns="0" tIns="0" rIns="0" bIns="0" rtlCol="0">
            <a:spAutoFit/>
          </a:bodyPr>
          <a:lstStyle/>
          <a:p>
            <a:pPr algn="l"/>
            <a:r>
              <a:rPr lang="en-US" sz="1800">
                <a:solidFill>
                  <a:schemeClr val="accent6">
                    <a:lumMod val="75000"/>
                  </a:schemeClr>
                </a:solidFill>
              </a:rPr>
              <a:t>Office 365 Groups</a:t>
            </a:r>
          </a:p>
          <a:p>
            <a:pPr algn="l"/>
            <a:r>
              <a:rPr lang="en-US" sz="1800">
                <a:solidFill>
                  <a:schemeClr val="accent6">
                    <a:lumMod val="75000"/>
                  </a:schemeClr>
                </a:solidFill>
              </a:rPr>
              <a:t>Membership Service</a:t>
            </a:r>
          </a:p>
        </p:txBody>
      </p:sp>
      <p:sp>
        <p:nvSpPr>
          <p:cNvPr id="15" name="TextBox 14">
            <a:extLst>
              <a:ext uri="{FF2B5EF4-FFF2-40B4-BE49-F238E27FC236}">
                <a16:creationId xmlns:a16="http://schemas.microsoft.com/office/drawing/2014/main" id="{E514A472-2EF1-4A83-A0E8-ECB800A2B30F}"/>
              </a:ext>
            </a:extLst>
          </p:cNvPr>
          <p:cNvSpPr txBox="1"/>
          <p:nvPr/>
        </p:nvSpPr>
        <p:spPr>
          <a:xfrm>
            <a:off x="3693377" y="3757000"/>
            <a:ext cx="1450492" cy="553998"/>
          </a:xfrm>
          <a:prstGeom prst="rect">
            <a:avLst/>
          </a:prstGeom>
          <a:noFill/>
        </p:spPr>
        <p:txBody>
          <a:bodyPr wrap="square" lIns="0" tIns="0" rIns="0" bIns="0" rtlCol="0">
            <a:spAutoFit/>
          </a:bodyPr>
          <a:lstStyle/>
          <a:p>
            <a:pPr algn="ctr"/>
            <a:r>
              <a:rPr lang="en-US" sz="1800">
                <a:solidFill>
                  <a:schemeClr val="accent6">
                    <a:lumMod val="75000"/>
                  </a:schemeClr>
                </a:solidFill>
              </a:rPr>
              <a:t>End User </a:t>
            </a:r>
          </a:p>
          <a:p>
            <a:pPr algn="ctr"/>
            <a:r>
              <a:rPr lang="en-US" sz="1800">
                <a:solidFill>
                  <a:schemeClr val="accent6">
                    <a:lumMod val="75000"/>
                  </a:schemeClr>
                </a:solidFill>
              </a:rPr>
              <a:t>Innovation</a:t>
            </a:r>
          </a:p>
        </p:txBody>
      </p:sp>
      <p:sp>
        <p:nvSpPr>
          <p:cNvPr id="16" name="TextBox 15">
            <a:extLst>
              <a:ext uri="{FF2B5EF4-FFF2-40B4-BE49-F238E27FC236}">
                <a16:creationId xmlns:a16="http://schemas.microsoft.com/office/drawing/2014/main" id="{8624DA33-7948-498E-971F-4C803623DEA0}"/>
              </a:ext>
            </a:extLst>
          </p:cNvPr>
          <p:cNvSpPr txBox="1"/>
          <p:nvPr/>
        </p:nvSpPr>
        <p:spPr>
          <a:xfrm>
            <a:off x="7049808" y="3756999"/>
            <a:ext cx="1077859" cy="553998"/>
          </a:xfrm>
          <a:prstGeom prst="rect">
            <a:avLst/>
          </a:prstGeom>
          <a:noFill/>
        </p:spPr>
        <p:txBody>
          <a:bodyPr wrap="none" lIns="0" tIns="0" rIns="0" bIns="0" rtlCol="0">
            <a:spAutoFit/>
          </a:bodyPr>
          <a:lstStyle/>
          <a:p>
            <a:pPr algn="ctr"/>
            <a:r>
              <a:rPr lang="en-US" sz="1800">
                <a:solidFill>
                  <a:schemeClr val="accent6">
                    <a:lumMod val="75000"/>
                  </a:schemeClr>
                </a:solidFill>
              </a:rPr>
              <a:t>Admin</a:t>
            </a:r>
          </a:p>
          <a:p>
            <a:pPr algn="ctr"/>
            <a:r>
              <a:rPr lang="en-US" sz="1800">
                <a:solidFill>
                  <a:schemeClr val="accent6">
                    <a:lumMod val="75000"/>
                  </a:schemeClr>
                </a:solidFill>
              </a:rPr>
              <a:t>Innovation</a:t>
            </a:r>
          </a:p>
        </p:txBody>
      </p:sp>
      <p:sp>
        <p:nvSpPr>
          <p:cNvPr id="18" name="TextBox 17">
            <a:extLst>
              <a:ext uri="{FF2B5EF4-FFF2-40B4-BE49-F238E27FC236}">
                <a16:creationId xmlns:a16="http://schemas.microsoft.com/office/drawing/2014/main" id="{78057083-9FCD-49FC-9D39-C5DB307D44D3}"/>
              </a:ext>
            </a:extLst>
          </p:cNvPr>
          <p:cNvSpPr txBox="1"/>
          <p:nvPr/>
        </p:nvSpPr>
        <p:spPr>
          <a:xfrm>
            <a:off x="10381923" y="3755317"/>
            <a:ext cx="968150" cy="276999"/>
          </a:xfrm>
          <a:prstGeom prst="rect">
            <a:avLst/>
          </a:prstGeom>
          <a:noFill/>
        </p:spPr>
        <p:txBody>
          <a:bodyPr wrap="none" lIns="0" tIns="0" rIns="0" bIns="0" rtlCol="0">
            <a:spAutoFit/>
          </a:bodyPr>
          <a:lstStyle/>
          <a:p>
            <a:pPr algn="l"/>
            <a:r>
              <a:rPr lang="en-US" sz="1800">
                <a:solidFill>
                  <a:schemeClr val="accent6">
                    <a:lumMod val="75000"/>
                  </a:schemeClr>
                </a:solidFill>
              </a:rPr>
              <a:t>Roadmap</a:t>
            </a:r>
          </a:p>
        </p:txBody>
      </p:sp>
      <p:sp>
        <p:nvSpPr>
          <p:cNvPr id="2" name="TextBox 1">
            <a:extLst>
              <a:ext uri="{FF2B5EF4-FFF2-40B4-BE49-F238E27FC236}">
                <a16:creationId xmlns:a16="http://schemas.microsoft.com/office/drawing/2014/main" id="{8CA338D7-E818-4F09-8682-2095768100FF}"/>
              </a:ext>
            </a:extLst>
          </p:cNvPr>
          <p:cNvSpPr txBox="1"/>
          <p:nvPr/>
        </p:nvSpPr>
        <p:spPr>
          <a:xfrm>
            <a:off x="98545" y="6400800"/>
            <a:ext cx="804707" cy="246221"/>
          </a:xfrm>
          <a:prstGeom prst="rect">
            <a:avLst/>
          </a:prstGeom>
          <a:noFill/>
        </p:spPr>
        <p:txBody>
          <a:bodyPr wrap="none" lIns="0" tIns="0" rIns="0" bIns="0" rtlCol="0">
            <a:spAutoFit/>
          </a:bodyPr>
          <a:lstStyle/>
          <a:p>
            <a:pPr algn="l"/>
            <a:r>
              <a:rPr lang="en-US" sz="1600" dirty="0">
                <a:gradFill>
                  <a:gsLst>
                    <a:gs pos="91000">
                      <a:schemeClr val="tx1"/>
                    </a:gs>
                    <a:gs pos="0">
                      <a:schemeClr val="tx1"/>
                    </a:gs>
                  </a:gsLst>
                  <a:lin ang="5400000" scaled="0"/>
                </a:gradFill>
                <a:cs typeface="Segoe UI"/>
              </a:rPr>
              <a:t>#ADM51</a:t>
            </a:r>
          </a:p>
        </p:txBody>
      </p:sp>
    </p:spTree>
    <p:extLst>
      <p:ext uri="{BB962C8B-B14F-4D97-AF65-F5344CB8AC3E}">
        <p14:creationId xmlns:p14="http://schemas.microsoft.com/office/powerpoint/2010/main" val="16949308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par>
                          <p:cTn id="9" fill="hold">
                            <p:stCondLst>
                              <p:cond delay="0"/>
                            </p:stCondLst>
                            <p:childTnLst>
                              <p:par>
                                <p:cTn id="10" presetID="22" presetClass="entr" presetSubtype="8" fill="hold" nodeType="after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par>
                          <p:cTn id="13" fill="hold">
                            <p:stCondLst>
                              <p:cond delay="500"/>
                            </p:stCondLst>
                            <p:childTnLst>
                              <p:par>
                                <p:cTn id="14" presetID="1" presetClass="entr" presetSubtype="0" fill="hold" grpId="0" nodeType="afterEffect">
                                  <p:stCondLst>
                                    <p:cond delay="0"/>
                                  </p:stCondLst>
                                  <p:childTnLst>
                                    <p:set>
                                      <p:cBhvr>
                                        <p:cTn id="15" dur="1" fill="hold">
                                          <p:stCondLst>
                                            <p:cond delay="0"/>
                                          </p:stCondLst>
                                        </p:cTn>
                                        <p:tgtEl>
                                          <p:spTgt spid="9"/>
                                        </p:tgtEl>
                                        <p:attrNameLst>
                                          <p:attrName>style.visibility</p:attrName>
                                        </p:attrNameLst>
                                      </p:cBhvr>
                                      <p:to>
                                        <p:strVal val="visible"/>
                                      </p:to>
                                    </p:set>
                                  </p:childTnLst>
                                </p:cTn>
                              </p:par>
                            </p:childTnLst>
                          </p:cTn>
                        </p:par>
                        <p:par>
                          <p:cTn id="16" fill="hold">
                            <p:stCondLst>
                              <p:cond delay="500"/>
                            </p:stCondLst>
                            <p:childTnLst>
                              <p:par>
                                <p:cTn id="17" presetID="1" presetClass="entr" presetSubtype="0" fill="hold" grpId="0" nodeType="after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par>
                          <p:cTn id="19" fill="hold">
                            <p:stCondLst>
                              <p:cond delay="500"/>
                            </p:stCondLst>
                            <p:childTnLst>
                              <p:par>
                                <p:cTn id="20" presetID="22" presetClass="entr" presetSubtype="8" fill="hold" nodeType="after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wipe(left)">
                                      <p:cBhvr>
                                        <p:cTn id="22" dur="500"/>
                                        <p:tgtEl>
                                          <p:spTgt spid="10"/>
                                        </p:tgtEl>
                                      </p:cBhvr>
                                    </p:animEffect>
                                  </p:childTnLst>
                                </p:cTn>
                              </p:par>
                            </p:childTnLst>
                          </p:cTn>
                        </p:par>
                        <p:par>
                          <p:cTn id="23" fill="hold">
                            <p:stCondLst>
                              <p:cond delay="1000"/>
                            </p:stCondLst>
                            <p:childTnLst>
                              <p:par>
                                <p:cTn id="24" presetID="1" presetClass="entr" presetSubtype="0" fill="hold" grpId="0" nodeType="afterEffect">
                                  <p:stCondLst>
                                    <p:cond delay="0"/>
                                  </p:stCondLst>
                                  <p:childTnLst>
                                    <p:set>
                                      <p:cBhvr>
                                        <p:cTn id="25" dur="1" fill="hold">
                                          <p:stCondLst>
                                            <p:cond delay="0"/>
                                          </p:stCondLst>
                                        </p:cTn>
                                        <p:tgtEl>
                                          <p:spTgt spid="11"/>
                                        </p:tgtEl>
                                        <p:attrNameLst>
                                          <p:attrName>style.visibility</p:attrName>
                                        </p:attrNameLst>
                                      </p:cBhvr>
                                      <p:to>
                                        <p:strVal val="visible"/>
                                      </p:to>
                                    </p:set>
                                  </p:childTnLst>
                                </p:cTn>
                              </p:par>
                            </p:childTnLst>
                          </p:cTn>
                        </p:par>
                        <p:par>
                          <p:cTn id="26" fill="hold">
                            <p:stCondLst>
                              <p:cond delay="1000"/>
                            </p:stCondLst>
                            <p:childTnLst>
                              <p:par>
                                <p:cTn id="27" presetID="1" presetClass="entr" presetSubtype="0" fill="hold" grpId="0" nodeType="after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childTnLst>
                          </p:cTn>
                        </p:par>
                        <p:par>
                          <p:cTn id="29" fill="hold">
                            <p:stCondLst>
                              <p:cond delay="1000"/>
                            </p:stCondLst>
                            <p:childTnLst>
                              <p:par>
                                <p:cTn id="30" presetID="22" presetClass="entr" presetSubtype="8" fill="hold" nodeType="after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wipe(left)">
                                      <p:cBhvr>
                                        <p:cTn id="32" dur="500"/>
                                        <p:tgtEl>
                                          <p:spTgt spid="13"/>
                                        </p:tgtEl>
                                      </p:cBhvr>
                                    </p:animEffect>
                                  </p:childTnLst>
                                </p:cTn>
                              </p:par>
                            </p:childTnLst>
                          </p:cTn>
                        </p:par>
                        <p:par>
                          <p:cTn id="33" fill="hold">
                            <p:stCondLst>
                              <p:cond delay="1500"/>
                            </p:stCondLst>
                            <p:childTnLst>
                              <p:par>
                                <p:cTn id="34" presetID="1" presetClass="entr" presetSubtype="0" fill="hold" grpId="0" nodeType="afterEffect">
                                  <p:stCondLst>
                                    <p:cond delay="0"/>
                                  </p:stCondLst>
                                  <p:childTnLst>
                                    <p:set>
                                      <p:cBhvr>
                                        <p:cTn id="35" dur="1" fill="hold">
                                          <p:stCondLst>
                                            <p:cond delay="0"/>
                                          </p:stCondLst>
                                        </p:cTn>
                                        <p:tgtEl>
                                          <p:spTgt spid="12"/>
                                        </p:tgtEl>
                                        <p:attrNameLst>
                                          <p:attrName>style.visibility</p:attrName>
                                        </p:attrNameLst>
                                      </p:cBhvr>
                                      <p:to>
                                        <p:strVal val="visible"/>
                                      </p:to>
                                    </p:set>
                                  </p:childTnLst>
                                </p:cTn>
                              </p:par>
                            </p:childTnLst>
                          </p:cTn>
                        </p:par>
                        <p:par>
                          <p:cTn id="36" fill="hold">
                            <p:stCondLst>
                              <p:cond delay="1500"/>
                            </p:stCondLst>
                            <p:childTnLst>
                              <p:par>
                                <p:cTn id="37" presetID="1" presetClass="entr" presetSubtype="0" fill="hold" grpId="0" nodeType="afterEffect">
                                  <p:stCondLst>
                                    <p:cond delay="0"/>
                                  </p:stCondLst>
                                  <p:childTnLst>
                                    <p:set>
                                      <p:cBhvr>
                                        <p:cTn id="3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1" grpId="0" animBg="1"/>
      <p:bldP spid="12" grpId="0" animBg="1"/>
      <p:bldP spid="14" grpId="0"/>
      <p:bldP spid="15" grpId="0"/>
      <p:bldP spid="16" grpId="0"/>
      <p:bldP spid="18"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E1E4124E-A939-4870-8F6E-FFAD07D67FDD}"/>
              </a:ext>
            </a:extLst>
          </p:cNvPr>
          <p:cNvSpPr/>
          <p:nvPr/>
        </p:nvSpPr>
        <p:spPr bwMode="auto">
          <a:xfrm>
            <a:off x="8374454" y="2326035"/>
            <a:ext cx="2982249" cy="4207240"/>
          </a:xfrm>
          <a:prstGeom prst="rect">
            <a:avLst/>
          </a:prstGeom>
          <a:solidFill>
            <a:schemeClr val="bg1"/>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8" name="Rectangle 17">
            <a:extLst>
              <a:ext uri="{FF2B5EF4-FFF2-40B4-BE49-F238E27FC236}">
                <a16:creationId xmlns:a16="http://schemas.microsoft.com/office/drawing/2014/main" id="{1CFC17E4-4581-4EA0-A1E6-B8FF2B9B375D}"/>
              </a:ext>
            </a:extLst>
          </p:cNvPr>
          <p:cNvSpPr/>
          <p:nvPr/>
        </p:nvSpPr>
        <p:spPr bwMode="auto">
          <a:xfrm>
            <a:off x="4597781" y="2297713"/>
            <a:ext cx="2996012" cy="4207240"/>
          </a:xfrm>
          <a:prstGeom prst="rect">
            <a:avLst/>
          </a:prstGeom>
          <a:solidFill>
            <a:schemeClr val="bg1"/>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4FE3FA9E-0758-46DA-A112-1DE67B2B0575}"/>
              </a:ext>
            </a:extLst>
          </p:cNvPr>
          <p:cNvSpPr/>
          <p:nvPr/>
        </p:nvSpPr>
        <p:spPr bwMode="auto">
          <a:xfrm>
            <a:off x="817214" y="2314260"/>
            <a:ext cx="2999907" cy="4195678"/>
          </a:xfrm>
          <a:prstGeom prst="rect">
            <a:avLst/>
          </a:prstGeom>
          <a:solidFill>
            <a:schemeClr val="bg1"/>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a:xfrm>
            <a:off x="588263" y="457200"/>
            <a:ext cx="11018520" cy="553998"/>
          </a:xfrm>
        </p:spPr>
        <p:txBody>
          <a:bodyPr/>
          <a:lstStyle/>
          <a:p>
            <a:r>
              <a:rPr lang="en-US"/>
              <a:t>Admin Innovation</a:t>
            </a:r>
            <a:endParaRPr lang="en-US" sz="2000"/>
          </a:p>
        </p:txBody>
      </p:sp>
      <p:sp>
        <p:nvSpPr>
          <p:cNvPr id="3" name="Text Placeholder 2"/>
          <p:cNvSpPr>
            <a:spLocks noGrp="1"/>
          </p:cNvSpPr>
          <p:nvPr>
            <p:ph type="body" sz="quarter" idx="10"/>
          </p:nvPr>
        </p:nvSpPr>
        <p:spPr>
          <a:xfrm>
            <a:off x="917359" y="2827768"/>
            <a:ext cx="2788677" cy="3102388"/>
          </a:xfrm>
        </p:spPr>
        <p:txBody>
          <a:bodyPr/>
          <a:lstStyle/>
          <a:p>
            <a:r>
              <a:rPr lang="en-US" sz="1400"/>
              <a:t>Naming policy generally available</a:t>
            </a:r>
          </a:p>
          <a:p>
            <a:endParaRPr lang="en-US" sz="1400"/>
          </a:p>
          <a:p>
            <a:r>
              <a:rPr lang="en-US" sz="1400"/>
              <a:t>Provide expiry notifications in the context of the app</a:t>
            </a:r>
          </a:p>
          <a:p>
            <a:endParaRPr lang="en-US" sz="1400"/>
          </a:p>
          <a:p>
            <a:r>
              <a:rPr lang="en-US" sz="1400"/>
              <a:t>Assign the </a:t>
            </a:r>
            <a:r>
              <a:rPr lang="en-US" sz="1400" b="1"/>
              <a:t>Groups Administrator role</a:t>
            </a:r>
            <a:r>
              <a:rPr lang="en-US" sz="1400"/>
              <a:t> to manage groups across the organization</a:t>
            </a:r>
          </a:p>
          <a:p>
            <a:endParaRPr lang="en-US" sz="1400"/>
          </a:p>
          <a:p>
            <a:r>
              <a:rPr lang="en-US" sz="1400" b="1"/>
              <a:t>Rename the SharePoint Site URL </a:t>
            </a:r>
            <a:r>
              <a:rPr lang="en-US" sz="1400"/>
              <a:t>associated with an Office 365 Group</a:t>
            </a:r>
          </a:p>
          <a:p>
            <a:endParaRPr lang="en-US" sz="1400"/>
          </a:p>
        </p:txBody>
      </p:sp>
      <p:sp>
        <p:nvSpPr>
          <p:cNvPr id="6" name="Right Arrow 4">
            <a:extLst>
              <a:ext uri="{FF2B5EF4-FFF2-40B4-BE49-F238E27FC236}">
                <a16:creationId xmlns:a16="http://schemas.microsoft.com/office/drawing/2014/main" id="{CC33DCA9-1339-47C7-B0C2-B4B58208510D}"/>
              </a:ext>
            </a:extLst>
          </p:cNvPr>
          <p:cNvSpPr/>
          <p:nvPr/>
        </p:nvSpPr>
        <p:spPr bwMode="auto">
          <a:xfrm>
            <a:off x="0" y="1011198"/>
            <a:ext cx="11849834" cy="1076652"/>
          </a:xfrm>
          <a:prstGeom prst="rightArrow">
            <a:avLst/>
          </a:prstGeom>
          <a:solidFill>
            <a:schemeClr val="accent1"/>
          </a:solidFill>
          <a:ln>
            <a:noFill/>
          </a:ln>
          <a:effectLst/>
        </p:spPr>
        <p:txBody>
          <a:bodyPr rot="0" spcFirstLastPara="0" vertOverflow="overflow" horzOverflow="overflow" vert="horz" wrap="square" lIns="548640" tIns="45696" rIns="45696" bIns="45696" numCol="1" spcCol="0" rtlCol="0" fromWordArt="0" anchor="ctr" anchorCtr="0" forceAA="0" compatLnSpc="1">
            <a:prstTxWarp prst="textNoShape">
              <a:avLst/>
            </a:prstTxWarp>
            <a:noAutofit/>
          </a:bodyPr>
          <a:lstStyle/>
          <a:p>
            <a:pPr marL="0" marR="0" lvl="0" indent="0" algn="l" defTabSz="913474" rtl="0" eaLnBrk="1" fontAlgn="base" latinLnBrk="0" hangingPunct="1">
              <a:lnSpc>
                <a:spcPct val="100000"/>
              </a:lnSpc>
              <a:spcBef>
                <a:spcPct val="0"/>
              </a:spcBef>
              <a:spcAft>
                <a:spcPct val="0"/>
              </a:spcAft>
              <a:buClrTx/>
              <a:buSzTx/>
              <a:buFontTx/>
              <a:buNone/>
              <a:tabLst/>
              <a:defRPr/>
            </a:pPr>
            <a:r>
              <a:rPr kumimoji="0" lang="en-US" sz="1999" b="1" i="0" u="none" strike="noStrike" kern="0" cap="none" spc="0" normalizeH="0" baseline="0" noProof="0">
                <a:ln>
                  <a:noFill/>
                </a:ln>
                <a:gradFill>
                  <a:gsLst>
                    <a:gs pos="0">
                      <a:srgbClr val="FFFFFF"/>
                    </a:gs>
                    <a:gs pos="100000">
                      <a:srgbClr val="FFFFFF"/>
                    </a:gs>
                  </a:gsLst>
                  <a:lin ang="5400000" scaled="1"/>
                </a:gradFill>
                <a:effectLst/>
                <a:uLnTx/>
                <a:uFillTx/>
                <a:latin typeface="Segoe UI"/>
                <a:ea typeface="Segoe UI" panose="020B0502040204020203" pitchFamily="34" charset="0"/>
                <a:cs typeface="Segoe UI" panose="020B0502040204020203" pitchFamily="34" charset="0"/>
              </a:rPr>
              <a:t>Last 12 Months Highlights 					</a:t>
            </a:r>
            <a:endParaRPr kumimoji="0" lang="en-US" sz="2000" b="0" i="0" u="none" strike="noStrike" kern="1200" cap="none" spc="0" normalizeH="0" baseline="0" noProof="0">
              <a:ln>
                <a:noFill/>
              </a:ln>
              <a:gradFill>
                <a:gsLst>
                  <a:gs pos="0">
                    <a:srgbClr val="FFFFFF"/>
                  </a:gs>
                  <a:gs pos="100000">
                    <a:srgbClr val="FFFFFF"/>
                  </a:gs>
                </a:gsLst>
                <a:lin ang="5400000" scaled="1"/>
              </a:gradFill>
              <a:effectLst/>
              <a:uLnTx/>
              <a:uFillTx/>
              <a:latin typeface="Segoe UI"/>
              <a:ea typeface="+mn-ea"/>
              <a:cs typeface="+mn-cs"/>
            </a:endParaRPr>
          </a:p>
        </p:txBody>
      </p:sp>
      <p:sp>
        <p:nvSpPr>
          <p:cNvPr id="5" name="Text Placeholder 2">
            <a:extLst>
              <a:ext uri="{FF2B5EF4-FFF2-40B4-BE49-F238E27FC236}">
                <a16:creationId xmlns:a16="http://schemas.microsoft.com/office/drawing/2014/main" id="{DD6FD7B6-74E3-485B-BE71-37BE0D739F54}"/>
              </a:ext>
            </a:extLst>
          </p:cNvPr>
          <p:cNvSpPr txBox="1">
            <a:spLocks/>
          </p:cNvSpPr>
          <p:nvPr/>
        </p:nvSpPr>
        <p:spPr>
          <a:xfrm>
            <a:off x="4669654" y="2827768"/>
            <a:ext cx="2849732" cy="3360920"/>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400" dirty="0"/>
              <a:t>Improved Group management in Microsoft Admin Center</a:t>
            </a:r>
          </a:p>
          <a:p>
            <a:endParaRPr lang="en-US" sz="1400" dirty="0"/>
          </a:p>
          <a:p>
            <a:r>
              <a:rPr lang="en-US" sz="1400" dirty="0"/>
              <a:t>Browse and restore</a:t>
            </a:r>
            <a:r>
              <a:rPr lang="en-US" sz="1400" b="1" dirty="0"/>
              <a:t> deleted groups </a:t>
            </a:r>
          </a:p>
          <a:p>
            <a:endParaRPr lang="en-US" sz="1400" dirty="0"/>
          </a:p>
          <a:p>
            <a:r>
              <a:rPr lang="en-US" sz="1400" dirty="0"/>
              <a:t>Quickly view which groups are </a:t>
            </a:r>
            <a:r>
              <a:rPr lang="en-US" sz="1400" b="1" dirty="0"/>
              <a:t>enabled for Microsoft Teams</a:t>
            </a:r>
          </a:p>
          <a:p>
            <a:endParaRPr lang="en-US" sz="1400" dirty="0"/>
          </a:p>
          <a:p>
            <a:r>
              <a:rPr lang="en-US" sz="1400" dirty="0"/>
              <a:t>Modify properties as Global Admin </a:t>
            </a:r>
            <a:r>
              <a:rPr lang="en-US" sz="1400" b="1" dirty="0"/>
              <a:t>without Exchange License </a:t>
            </a:r>
            <a:r>
              <a:rPr lang="en-US" sz="1400" dirty="0"/>
              <a:t>assigned</a:t>
            </a:r>
          </a:p>
          <a:p>
            <a:endParaRPr lang="en-US" sz="1400" dirty="0"/>
          </a:p>
          <a:p>
            <a:r>
              <a:rPr lang="en-US" sz="1400" dirty="0"/>
              <a:t>Advanced </a:t>
            </a:r>
            <a:r>
              <a:rPr lang="en-US" sz="1400" b="1" dirty="0"/>
              <a:t>filtering and sorting </a:t>
            </a:r>
            <a:r>
              <a:rPr lang="en-US" sz="1400" dirty="0"/>
              <a:t>capabilities</a:t>
            </a:r>
          </a:p>
        </p:txBody>
      </p:sp>
      <p:sp>
        <p:nvSpPr>
          <p:cNvPr id="10" name="Rectangle 9">
            <a:extLst>
              <a:ext uri="{FF2B5EF4-FFF2-40B4-BE49-F238E27FC236}">
                <a16:creationId xmlns:a16="http://schemas.microsoft.com/office/drawing/2014/main" id="{493CC60F-E42C-4F2D-9F00-5E205619F5E3}"/>
              </a:ext>
            </a:extLst>
          </p:cNvPr>
          <p:cNvSpPr/>
          <p:nvPr/>
        </p:nvSpPr>
        <p:spPr bwMode="auto">
          <a:xfrm>
            <a:off x="4593886" y="2290328"/>
            <a:ext cx="2999907" cy="475769"/>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400" b="1">
                <a:solidFill>
                  <a:schemeClr val="tx1"/>
                </a:solidFill>
                <a:ea typeface="Segoe UI" pitchFamily="34" charset="0"/>
                <a:cs typeface="Segoe UI" pitchFamily="34" charset="0"/>
              </a:rPr>
              <a:t>Improved Admin Experiences</a:t>
            </a:r>
          </a:p>
        </p:txBody>
      </p:sp>
      <p:sp>
        <p:nvSpPr>
          <p:cNvPr id="12" name="Rectangle 11">
            <a:extLst>
              <a:ext uri="{FF2B5EF4-FFF2-40B4-BE49-F238E27FC236}">
                <a16:creationId xmlns:a16="http://schemas.microsoft.com/office/drawing/2014/main" id="{3F7C9D2F-8F82-413A-A2F0-F54ACAB4AE28}"/>
              </a:ext>
            </a:extLst>
          </p:cNvPr>
          <p:cNvSpPr/>
          <p:nvPr/>
        </p:nvSpPr>
        <p:spPr bwMode="auto">
          <a:xfrm>
            <a:off x="813317" y="2297713"/>
            <a:ext cx="3003803" cy="475769"/>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400" b="1">
                <a:solidFill>
                  <a:schemeClr val="tx1"/>
                </a:solidFill>
                <a:ea typeface="Segoe UI" pitchFamily="34" charset="0"/>
                <a:cs typeface="Segoe UI" pitchFamily="34" charset="0"/>
              </a:rPr>
              <a:t>New Management Capabilities</a:t>
            </a:r>
          </a:p>
        </p:txBody>
      </p:sp>
      <p:sp>
        <p:nvSpPr>
          <p:cNvPr id="14" name="Rectangle 13">
            <a:extLst>
              <a:ext uri="{FF2B5EF4-FFF2-40B4-BE49-F238E27FC236}">
                <a16:creationId xmlns:a16="http://schemas.microsoft.com/office/drawing/2014/main" id="{A0EEE6E0-5F0B-4C02-88BD-1BF19A7036A1}"/>
              </a:ext>
            </a:extLst>
          </p:cNvPr>
          <p:cNvSpPr/>
          <p:nvPr/>
        </p:nvSpPr>
        <p:spPr bwMode="auto">
          <a:xfrm>
            <a:off x="8374453" y="2313481"/>
            <a:ext cx="2982250" cy="475769"/>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400" b="1">
                <a:solidFill>
                  <a:schemeClr val="tx1"/>
                </a:solidFill>
                <a:ea typeface="Segoe UI" pitchFamily="34" charset="0"/>
                <a:cs typeface="Segoe UI" pitchFamily="34" charset="0"/>
              </a:rPr>
              <a:t>Managing at Scale</a:t>
            </a:r>
          </a:p>
        </p:txBody>
      </p:sp>
      <p:sp>
        <p:nvSpPr>
          <p:cNvPr id="16" name="Text Placeholder 2">
            <a:extLst>
              <a:ext uri="{FF2B5EF4-FFF2-40B4-BE49-F238E27FC236}">
                <a16:creationId xmlns:a16="http://schemas.microsoft.com/office/drawing/2014/main" id="{000E3745-FAC5-4F29-9A1B-06297C1915FD}"/>
              </a:ext>
            </a:extLst>
          </p:cNvPr>
          <p:cNvSpPr txBox="1">
            <a:spLocks/>
          </p:cNvSpPr>
          <p:nvPr/>
        </p:nvSpPr>
        <p:spPr>
          <a:xfrm>
            <a:off x="8460418" y="2827768"/>
            <a:ext cx="2814223" cy="3705630"/>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400"/>
              <a:t>Onboard users through </a:t>
            </a:r>
            <a:r>
              <a:rPr lang="en-US" sz="1400" b="1"/>
              <a:t>Entitlement Management</a:t>
            </a:r>
            <a:r>
              <a:rPr lang="en-US" sz="1400"/>
              <a:t> to quickly provide access to groups and apps</a:t>
            </a:r>
          </a:p>
          <a:p>
            <a:endParaRPr lang="en-US" sz="1400"/>
          </a:p>
          <a:p>
            <a:r>
              <a:rPr lang="en-US" sz="1400"/>
              <a:t>Define a unified set of </a:t>
            </a:r>
            <a:r>
              <a:rPr lang="en-US" sz="1400" b="1"/>
              <a:t>Microsoft Information Protection </a:t>
            </a:r>
            <a:r>
              <a:rPr lang="en-US" sz="1400"/>
              <a:t>labels which drive behavior across all groups</a:t>
            </a:r>
          </a:p>
          <a:p>
            <a:endParaRPr lang="en-US" sz="1400"/>
          </a:p>
          <a:p>
            <a:r>
              <a:rPr lang="en-US" sz="1400"/>
              <a:t>Automatically renew expiring groups based on group activity</a:t>
            </a:r>
          </a:p>
          <a:p>
            <a:endParaRPr lang="en-US" sz="1400"/>
          </a:p>
          <a:p>
            <a:r>
              <a:rPr lang="en-US" sz="1400"/>
              <a:t>Microsoft Graph updates for </a:t>
            </a:r>
            <a:r>
              <a:rPr lang="en-US" sz="1400" b="1"/>
              <a:t>hideFromOutlookClients</a:t>
            </a:r>
            <a:r>
              <a:rPr lang="en-US" sz="1400"/>
              <a:t> and </a:t>
            </a:r>
            <a:r>
              <a:rPr lang="en-US" sz="1400" b="1"/>
              <a:t>hideFromAddressLists</a:t>
            </a:r>
          </a:p>
        </p:txBody>
      </p:sp>
      <p:sp>
        <p:nvSpPr>
          <p:cNvPr id="4" name="Oval 3">
            <a:extLst>
              <a:ext uri="{FF2B5EF4-FFF2-40B4-BE49-F238E27FC236}">
                <a16:creationId xmlns:a16="http://schemas.microsoft.com/office/drawing/2014/main" id="{DF078CAF-E086-4283-ADF3-49A625850339}"/>
              </a:ext>
            </a:extLst>
          </p:cNvPr>
          <p:cNvSpPr/>
          <p:nvPr/>
        </p:nvSpPr>
        <p:spPr bwMode="auto">
          <a:xfrm>
            <a:off x="737235" y="4117176"/>
            <a:ext cx="154544" cy="14403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Oval 6">
            <a:extLst>
              <a:ext uri="{FF2B5EF4-FFF2-40B4-BE49-F238E27FC236}">
                <a16:creationId xmlns:a16="http://schemas.microsoft.com/office/drawing/2014/main" id="{36961D98-CF74-46A7-A620-E38E112CB628}"/>
              </a:ext>
            </a:extLst>
          </p:cNvPr>
          <p:cNvSpPr/>
          <p:nvPr/>
        </p:nvSpPr>
        <p:spPr bwMode="auto">
          <a:xfrm>
            <a:off x="726349" y="5045184"/>
            <a:ext cx="154544" cy="14403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Oval 7">
            <a:extLst>
              <a:ext uri="{FF2B5EF4-FFF2-40B4-BE49-F238E27FC236}">
                <a16:creationId xmlns:a16="http://schemas.microsoft.com/office/drawing/2014/main" id="{7AEFB50B-8C9C-4CB1-BC5E-70C17FDB9653}"/>
              </a:ext>
            </a:extLst>
          </p:cNvPr>
          <p:cNvSpPr/>
          <p:nvPr/>
        </p:nvSpPr>
        <p:spPr bwMode="auto">
          <a:xfrm>
            <a:off x="4503692" y="2887091"/>
            <a:ext cx="154544" cy="14403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Oval 8">
            <a:extLst>
              <a:ext uri="{FF2B5EF4-FFF2-40B4-BE49-F238E27FC236}">
                <a16:creationId xmlns:a16="http://schemas.microsoft.com/office/drawing/2014/main" id="{CA431543-84AF-4A85-9786-F035AE22938F}"/>
              </a:ext>
            </a:extLst>
          </p:cNvPr>
          <p:cNvSpPr/>
          <p:nvPr/>
        </p:nvSpPr>
        <p:spPr bwMode="auto">
          <a:xfrm>
            <a:off x="4500971" y="4117177"/>
            <a:ext cx="154544" cy="14403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Oval 10">
            <a:extLst>
              <a:ext uri="{FF2B5EF4-FFF2-40B4-BE49-F238E27FC236}">
                <a16:creationId xmlns:a16="http://schemas.microsoft.com/office/drawing/2014/main" id="{194A2C42-5AE2-4DA6-9DE5-9886EF2DC1A6}"/>
              </a:ext>
            </a:extLst>
          </p:cNvPr>
          <p:cNvSpPr/>
          <p:nvPr/>
        </p:nvSpPr>
        <p:spPr bwMode="auto">
          <a:xfrm>
            <a:off x="4508041" y="5774786"/>
            <a:ext cx="154544" cy="14403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Oval 12">
            <a:extLst>
              <a:ext uri="{FF2B5EF4-FFF2-40B4-BE49-F238E27FC236}">
                <a16:creationId xmlns:a16="http://schemas.microsoft.com/office/drawing/2014/main" id="{ABF1F9B2-34EA-4797-B37B-1B4514B7E1B0}"/>
              </a:ext>
            </a:extLst>
          </p:cNvPr>
          <p:cNvSpPr/>
          <p:nvPr/>
        </p:nvSpPr>
        <p:spPr bwMode="auto">
          <a:xfrm>
            <a:off x="8297181" y="2866551"/>
            <a:ext cx="154544" cy="14403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5" name="Oval 24">
            <a:extLst>
              <a:ext uri="{FF2B5EF4-FFF2-40B4-BE49-F238E27FC236}">
                <a16:creationId xmlns:a16="http://schemas.microsoft.com/office/drawing/2014/main" id="{2BD4F6C5-771F-41D4-A5BF-E472A27715EB}"/>
              </a:ext>
            </a:extLst>
          </p:cNvPr>
          <p:cNvSpPr/>
          <p:nvPr/>
        </p:nvSpPr>
        <p:spPr bwMode="auto">
          <a:xfrm>
            <a:off x="8297181" y="4030615"/>
            <a:ext cx="154544" cy="14403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658900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1500"/>
                                        <p:tgtEl>
                                          <p:spTgt spid="6"/>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wipe(up)">
                                      <p:cBhvr>
                                        <p:cTn id="10" dur="500"/>
                                        <p:tgtEl>
                                          <p:spTgt spid="15"/>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wipe(up)">
                                      <p:cBhvr>
                                        <p:cTn id="13" dur="500"/>
                                        <p:tgtEl>
                                          <p:spTgt spid="18"/>
                                        </p:tgtEl>
                                      </p:cBhvr>
                                    </p:animEffect>
                                  </p:childTnLst>
                                </p:cTn>
                              </p:par>
                              <p:par>
                                <p:cTn id="14" presetID="22" presetClass="entr" presetSubtype="1" fill="hold" grpId="0" nodeType="with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wipe(up)">
                                      <p:cBhvr>
                                        <p:cTn id="16" dur="500"/>
                                        <p:tgtEl>
                                          <p:spTgt spid="20"/>
                                        </p:tgtEl>
                                      </p:cBhvr>
                                    </p:animEffect>
                                  </p:childTnLst>
                                </p:cTn>
                              </p:par>
                              <p:par>
                                <p:cTn id="17" presetID="22" presetClass="entr" presetSubtype="1" fill="hold" grpId="0" nodeType="withEffect">
                                  <p:stCondLst>
                                    <p:cond delay="0"/>
                                  </p:stCondLst>
                                  <p:childTnLst>
                                    <p:set>
                                      <p:cBhvr>
                                        <p:cTn id="18" dur="1" fill="hold">
                                          <p:stCondLst>
                                            <p:cond delay="0"/>
                                          </p:stCondLst>
                                        </p:cTn>
                                        <p:tgtEl>
                                          <p:spTgt spid="3">
                                            <p:txEl>
                                              <p:pRg st="0" end="0"/>
                                            </p:txEl>
                                          </p:spTgt>
                                        </p:tgtEl>
                                        <p:attrNameLst>
                                          <p:attrName>style.visibility</p:attrName>
                                        </p:attrNameLst>
                                      </p:cBhvr>
                                      <p:to>
                                        <p:strVal val="visible"/>
                                      </p:to>
                                    </p:set>
                                    <p:animEffect transition="in" filter="wipe(up)">
                                      <p:cBhvr>
                                        <p:cTn id="19" dur="500"/>
                                        <p:tgtEl>
                                          <p:spTgt spid="3">
                                            <p:txEl>
                                              <p:pRg st="0" end="0"/>
                                            </p:txEl>
                                          </p:spTgt>
                                        </p:tgtEl>
                                      </p:cBhvr>
                                    </p:animEffect>
                                  </p:childTnLst>
                                </p:cTn>
                              </p:par>
                              <p:par>
                                <p:cTn id="20" presetID="22" presetClass="entr" presetSubtype="1" fill="hold" grpId="0" nodeType="with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wipe(up)">
                                      <p:cBhvr>
                                        <p:cTn id="22" dur="500"/>
                                        <p:tgtEl>
                                          <p:spTgt spid="3">
                                            <p:txEl>
                                              <p:pRg st="2" end="2"/>
                                            </p:txEl>
                                          </p:spTgt>
                                        </p:tgtEl>
                                      </p:cBhvr>
                                    </p:animEffect>
                                  </p:childTnLst>
                                </p:cTn>
                              </p:par>
                              <p:par>
                                <p:cTn id="23" presetID="22" presetClass="entr" presetSubtype="1" fill="hold" grpId="0"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wipe(up)">
                                      <p:cBhvr>
                                        <p:cTn id="25" dur="500"/>
                                        <p:tgtEl>
                                          <p:spTgt spid="3">
                                            <p:txEl>
                                              <p:pRg st="4" end="4"/>
                                            </p:txEl>
                                          </p:spTgt>
                                        </p:tgtEl>
                                      </p:cBhvr>
                                    </p:animEffect>
                                  </p:childTnLst>
                                </p:cTn>
                              </p:par>
                              <p:par>
                                <p:cTn id="26" presetID="22" presetClass="entr" presetSubtype="1" fill="hold" grpId="0" nodeType="withEffect">
                                  <p:stCondLst>
                                    <p:cond delay="0"/>
                                  </p:stCondLst>
                                  <p:childTnLst>
                                    <p:set>
                                      <p:cBhvr>
                                        <p:cTn id="27" dur="1" fill="hold">
                                          <p:stCondLst>
                                            <p:cond delay="0"/>
                                          </p:stCondLst>
                                        </p:cTn>
                                        <p:tgtEl>
                                          <p:spTgt spid="3">
                                            <p:txEl>
                                              <p:pRg st="6" end="6"/>
                                            </p:txEl>
                                          </p:spTgt>
                                        </p:tgtEl>
                                        <p:attrNameLst>
                                          <p:attrName>style.visibility</p:attrName>
                                        </p:attrNameLst>
                                      </p:cBhvr>
                                      <p:to>
                                        <p:strVal val="visible"/>
                                      </p:to>
                                    </p:set>
                                    <p:animEffect transition="in" filter="wipe(up)">
                                      <p:cBhvr>
                                        <p:cTn id="28" dur="500"/>
                                        <p:tgtEl>
                                          <p:spTgt spid="3">
                                            <p:txEl>
                                              <p:pRg st="6" end="6"/>
                                            </p:txEl>
                                          </p:spTgt>
                                        </p:tgtEl>
                                      </p:cBhvr>
                                    </p:animEffect>
                                  </p:childTnLst>
                                </p:cTn>
                              </p:par>
                              <p:par>
                                <p:cTn id="29" presetID="22" presetClass="entr" presetSubtype="1" fill="hold" grpId="0" nodeType="with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wipe(up)">
                                      <p:cBhvr>
                                        <p:cTn id="31" dur="500"/>
                                        <p:tgtEl>
                                          <p:spTgt spid="5"/>
                                        </p:tgtEl>
                                      </p:cBhvr>
                                    </p:animEffect>
                                  </p:childTnLst>
                                </p:cTn>
                              </p:par>
                              <p:par>
                                <p:cTn id="32" presetID="22" presetClass="entr" presetSubtype="1" fill="hold" grpId="0" nodeType="with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wipe(up)">
                                      <p:cBhvr>
                                        <p:cTn id="34" dur="500"/>
                                        <p:tgtEl>
                                          <p:spTgt spid="10"/>
                                        </p:tgtEl>
                                      </p:cBhvr>
                                    </p:animEffect>
                                  </p:childTnLst>
                                </p:cTn>
                              </p:par>
                              <p:par>
                                <p:cTn id="35" presetID="22" presetClass="entr" presetSubtype="1" fill="hold" grpId="0" nodeType="with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wipe(up)">
                                      <p:cBhvr>
                                        <p:cTn id="37" dur="500"/>
                                        <p:tgtEl>
                                          <p:spTgt spid="12"/>
                                        </p:tgtEl>
                                      </p:cBhvr>
                                    </p:animEffect>
                                  </p:childTnLst>
                                </p:cTn>
                              </p:par>
                              <p:par>
                                <p:cTn id="38" presetID="22" presetClass="entr" presetSubtype="1" fill="hold" grpId="0" nodeType="with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wipe(up)">
                                      <p:cBhvr>
                                        <p:cTn id="40" dur="500"/>
                                        <p:tgtEl>
                                          <p:spTgt spid="14"/>
                                        </p:tgtEl>
                                      </p:cBhvr>
                                    </p:animEffect>
                                  </p:childTnLst>
                                </p:cTn>
                              </p:par>
                              <p:par>
                                <p:cTn id="41" presetID="22" presetClass="entr" presetSubtype="1" fill="hold" grpId="0" nodeType="with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wipe(up)">
                                      <p:cBhvr>
                                        <p:cTn id="43" dur="500"/>
                                        <p:tgtEl>
                                          <p:spTgt spid="16"/>
                                        </p:tgtEl>
                                      </p:cBhvr>
                                    </p:animEffect>
                                  </p:childTnLst>
                                </p:cTn>
                              </p:par>
                              <p:par>
                                <p:cTn id="44" presetID="1" presetClass="entr" presetSubtype="0" fill="hold" grpId="0" nodeType="withEffect">
                                  <p:stCondLst>
                                    <p:cond delay="0"/>
                                  </p:stCondLst>
                                  <p:childTnLst>
                                    <p:set>
                                      <p:cBhvr>
                                        <p:cTn id="45" dur="1" fill="hold">
                                          <p:stCondLst>
                                            <p:cond delay="0"/>
                                          </p:stCondLst>
                                        </p:cTn>
                                        <p:tgtEl>
                                          <p:spTgt spid="4"/>
                                        </p:tgtEl>
                                        <p:attrNameLst>
                                          <p:attrName>style.visibility</p:attrName>
                                        </p:attrNameLst>
                                      </p:cBhvr>
                                      <p:to>
                                        <p:strVal val="visible"/>
                                      </p:to>
                                    </p:set>
                                  </p:childTnLst>
                                </p:cTn>
                              </p:par>
                              <p:par>
                                <p:cTn id="46" presetID="1" presetClass="entr" presetSubtype="0" fill="hold" grpId="0" nodeType="withEffect">
                                  <p:stCondLst>
                                    <p:cond delay="0"/>
                                  </p:stCondLst>
                                  <p:childTnLst>
                                    <p:set>
                                      <p:cBhvr>
                                        <p:cTn id="47" dur="1" fill="hold">
                                          <p:stCondLst>
                                            <p:cond delay="0"/>
                                          </p:stCondLst>
                                        </p:cTn>
                                        <p:tgtEl>
                                          <p:spTgt spid="7"/>
                                        </p:tgtEl>
                                        <p:attrNameLst>
                                          <p:attrName>style.visibility</p:attrName>
                                        </p:attrNameLst>
                                      </p:cBhvr>
                                      <p:to>
                                        <p:strVal val="visible"/>
                                      </p:to>
                                    </p:set>
                                  </p:childTnLst>
                                </p:cTn>
                              </p:par>
                              <p:par>
                                <p:cTn id="48" presetID="1" presetClass="entr" presetSubtype="0" fill="hold" grpId="0" nodeType="withEffect">
                                  <p:stCondLst>
                                    <p:cond delay="0"/>
                                  </p:stCondLst>
                                  <p:childTnLst>
                                    <p:set>
                                      <p:cBhvr>
                                        <p:cTn id="49" dur="1" fill="hold">
                                          <p:stCondLst>
                                            <p:cond delay="0"/>
                                          </p:stCondLst>
                                        </p:cTn>
                                        <p:tgtEl>
                                          <p:spTgt spid="8"/>
                                        </p:tgtEl>
                                        <p:attrNameLst>
                                          <p:attrName>style.visibility</p:attrName>
                                        </p:attrNameLst>
                                      </p:cBhvr>
                                      <p:to>
                                        <p:strVal val="visible"/>
                                      </p:to>
                                    </p:set>
                                  </p:childTnLst>
                                </p:cTn>
                              </p:par>
                              <p:par>
                                <p:cTn id="50" presetID="1" presetClass="entr" presetSubtype="0" fill="hold" grpId="0" nodeType="withEffect">
                                  <p:stCondLst>
                                    <p:cond delay="0"/>
                                  </p:stCondLst>
                                  <p:childTnLst>
                                    <p:set>
                                      <p:cBhvr>
                                        <p:cTn id="51" dur="1" fill="hold">
                                          <p:stCondLst>
                                            <p:cond delay="0"/>
                                          </p:stCondLst>
                                        </p:cTn>
                                        <p:tgtEl>
                                          <p:spTgt spid="9"/>
                                        </p:tgtEl>
                                        <p:attrNameLst>
                                          <p:attrName>style.visibility</p:attrName>
                                        </p:attrNameLst>
                                      </p:cBhvr>
                                      <p:to>
                                        <p:strVal val="visible"/>
                                      </p:to>
                                    </p:set>
                                  </p:childTnLst>
                                </p:cTn>
                              </p:par>
                              <p:par>
                                <p:cTn id="52" presetID="1" presetClass="entr" presetSubtype="0" fill="hold" grpId="0" nodeType="withEffect">
                                  <p:stCondLst>
                                    <p:cond delay="0"/>
                                  </p:stCondLst>
                                  <p:childTnLst>
                                    <p:set>
                                      <p:cBhvr>
                                        <p:cTn id="53" dur="1" fill="hold">
                                          <p:stCondLst>
                                            <p:cond delay="0"/>
                                          </p:stCondLst>
                                        </p:cTn>
                                        <p:tgtEl>
                                          <p:spTgt spid="11"/>
                                        </p:tgtEl>
                                        <p:attrNameLst>
                                          <p:attrName>style.visibility</p:attrName>
                                        </p:attrNameLst>
                                      </p:cBhvr>
                                      <p:to>
                                        <p:strVal val="visible"/>
                                      </p:to>
                                    </p:set>
                                  </p:childTnLst>
                                </p:cTn>
                              </p:par>
                              <p:par>
                                <p:cTn id="54" presetID="1" presetClass="entr" presetSubtype="0" fill="hold" grpId="0" nodeType="withEffect">
                                  <p:stCondLst>
                                    <p:cond delay="0"/>
                                  </p:stCondLst>
                                  <p:childTnLst>
                                    <p:set>
                                      <p:cBhvr>
                                        <p:cTn id="55" dur="1" fill="hold">
                                          <p:stCondLst>
                                            <p:cond delay="0"/>
                                          </p:stCondLst>
                                        </p:cTn>
                                        <p:tgtEl>
                                          <p:spTgt spid="25"/>
                                        </p:tgtEl>
                                        <p:attrNameLst>
                                          <p:attrName>style.visibility</p:attrName>
                                        </p:attrNameLst>
                                      </p:cBhvr>
                                      <p:to>
                                        <p:strVal val="visible"/>
                                      </p:to>
                                    </p:set>
                                  </p:childTnLst>
                                </p:cTn>
                              </p:par>
                              <p:par>
                                <p:cTn id="56" presetID="1" presetClass="entr" presetSubtype="0" fill="hold" grpId="0" nodeType="withEffect">
                                  <p:stCondLst>
                                    <p:cond delay="0"/>
                                  </p:stCondLst>
                                  <p:childTnLst>
                                    <p:set>
                                      <p:cBhvr>
                                        <p:cTn id="57"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8" grpId="0" animBg="1"/>
      <p:bldP spid="20" grpId="0" animBg="1"/>
      <p:bldP spid="3" grpId="0" build="p"/>
      <p:bldP spid="6" grpId="0" animBg="1"/>
      <p:bldP spid="5" grpId="0"/>
      <p:bldP spid="10" grpId="0" animBg="1"/>
      <p:bldP spid="12" grpId="0" animBg="1"/>
      <p:bldP spid="14" grpId="0" animBg="1"/>
      <p:bldP spid="16" grpId="0"/>
      <p:bldP spid="4" grpId="0" animBg="1"/>
      <p:bldP spid="7" grpId="0" animBg="1"/>
      <p:bldP spid="8" grpId="0" animBg="1"/>
      <p:bldP spid="9" grpId="0" animBg="1"/>
      <p:bldP spid="11" grpId="0" animBg="1"/>
      <p:bldP spid="13" grpId="0" animBg="1"/>
      <p:bldP spid="25"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5216" y="3035808"/>
            <a:ext cx="6417468" cy="498598"/>
          </a:xfrm>
        </p:spPr>
        <p:txBody>
          <a:bodyPr/>
          <a:lstStyle/>
          <a:p>
            <a:r>
              <a:rPr lang="en-US"/>
              <a:t>Roadmap</a:t>
            </a:r>
          </a:p>
        </p:txBody>
      </p:sp>
      <p:sp>
        <p:nvSpPr>
          <p:cNvPr id="3" name="Text Placeholder 4">
            <a:extLst>
              <a:ext uri="{FF2B5EF4-FFF2-40B4-BE49-F238E27FC236}">
                <a16:creationId xmlns:a16="http://schemas.microsoft.com/office/drawing/2014/main" id="{F962AF4D-842D-3941-83FA-705F3464FD40}"/>
              </a:ext>
            </a:extLst>
          </p:cNvPr>
          <p:cNvSpPr txBox="1">
            <a:spLocks/>
          </p:cNvSpPr>
          <p:nvPr/>
        </p:nvSpPr>
        <p:spPr>
          <a:xfrm>
            <a:off x="585215" y="3977319"/>
            <a:ext cx="7178219" cy="369332"/>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2400" b="0" i="0" u="none" strike="noStrike" kern="1200" cap="none" spc="0" normalizeH="0" baseline="0" noProof="0">
              <a:ln>
                <a:noFill/>
              </a:ln>
              <a:solidFill>
                <a:srgbClr val="000000"/>
              </a:solidFill>
              <a:effectLst/>
              <a:uLnTx/>
              <a:uFillTx/>
              <a:latin typeface="Segoe UI Light"/>
              <a:ea typeface="+mn-ea"/>
              <a:cs typeface="Segoe UI" panose="020B0502040204020203" pitchFamily="34" charset="0"/>
            </a:endParaRPr>
          </a:p>
        </p:txBody>
      </p:sp>
    </p:spTree>
    <p:extLst>
      <p:ext uri="{BB962C8B-B14F-4D97-AF65-F5344CB8AC3E}">
        <p14:creationId xmlns:p14="http://schemas.microsoft.com/office/powerpoint/2010/main" val="39140930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1EE72914-0CC6-4BF6-A105-026D06E64C4B}"/>
              </a:ext>
            </a:extLst>
          </p:cNvPr>
          <p:cNvSpPr/>
          <p:nvPr/>
        </p:nvSpPr>
        <p:spPr bwMode="auto">
          <a:xfrm>
            <a:off x="0" y="1874150"/>
            <a:ext cx="12192000" cy="3431535"/>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cxnSp>
        <p:nvCxnSpPr>
          <p:cNvPr id="6" name="Straight Connector 5">
            <a:extLst>
              <a:ext uri="{FF2B5EF4-FFF2-40B4-BE49-F238E27FC236}">
                <a16:creationId xmlns:a16="http://schemas.microsoft.com/office/drawing/2014/main" id="{A9756E62-7C5A-4F83-8E64-A0A032AFF566}"/>
              </a:ext>
            </a:extLst>
          </p:cNvPr>
          <p:cNvCxnSpPr>
            <a:cxnSpLocks/>
          </p:cNvCxnSpPr>
          <p:nvPr/>
        </p:nvCxnSpPr>
        <p:spPr>
          <a:xfrm>
            <a:off x="0" y="5305687"/>
            <a:ext cx="11232573" cy="0"/>
          </a:xfrm>
          <a:prstGeom prst="line">
            <a:avLst/>
          </a:prstGeom>
          <a:ln w="19050">
            <a:solidFill>
              <a:schemeClr val="accent1"/>
            </a:solidFill>
            <a:headEnd type="none" w="med" len="med"/>
            <a:tailEnd type="arrow" w="lg" len="lg"/>
          </a:ln>
        </p:spPr>
        <p:style>
          <a:lnRef idx="1">
            <a:schemeClr val="accent1"/>
          </a:lnRef>
          <a:fillRef idx="0">
            <a:schemeClr val="accent1"/>
          </a:fillRef>
          <a:effectRef idx="0">
            <a:schemeClr val="accent1"/>
          </a:effectRef>
          <a:fontRef idx="minor">
            <a:schemeClr val="tx1"/>
          </a:fontRef>
        </p:style>
      </p:cxnSp>
      <p:sp>
        <p:nvSpPr>
          <p:cNvPr id="5" name="Title 4">
            <a:extLst>
              <a:ext uri="{FF2B5EF4-FFF2-40B4-BE49-F238E27FC236}">
                <a16:creationId xmlns:a16="http://schemas.microsoft.com/office/drawing/2014/main" id="{1AA68586-155B-4117-990F-6411A3292EAA}"/>
              </a:ext>
            </a:extLst>
          </p:cNvPr>
          <p:cNvSpPr>
            <a:spLocks noGrp="1"/>
          </p:cNvSpPr>
          <p:nvPr>
            <p:ph type="title"/>
          </p:nvPr>
        </p:nvSpPr>
        <p:spPr/>
        <p:txBody>
          <a:bodyPr/>
          <a:lstStyle/>
          <a:p>
            <a:r>
              <a:rPr lang="en-US"/>
              <a:t>Office 365 Groups roadmap</a:t>
            </a:r>
          </a:p>
        </p:txBody>
      </p:sp>
      <p:sp>
        <p:nvSpPr>
          <p:cNvPr id="9" name="TextBox 8">
            <a:extLst>
              <a:ext uri="{FF2B5EF4-FFF2-40B4-BE49-F238E27FC236}">
                <a16:creationId xmlns:a16="http://schemas.microsoft.com/office/drawing/2014/main" id="{56F01F5D-C3C4-4E3E-95E8-0E5DEF7ED754}"/>
              </a:ext>
            </a:extLst>
          </p:cNvPr>
          <p:cNvSpPr txBox="1"/>
          <p:nvPr/>
        </p:nvSpPr>
        <p:spPr>
          <a:xfrm>
            <a:off x="528011" y="4069549"/>
            <a:ext cx="7116510" cy="276999"/>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Semibold"/>
                <a:ea typeface="+mn-ea"/>
                <a:cs typeface="+mn-cs"/>
              </a:rPr>
              <a:t>Teams: dynamic membership support, manage Teams page</a:t>
            </a:r>
          </a:p>
        </p:txBody>
      </p:sp>
      <p:sp>
        <p:nvSpPr>
          <p:cNvPr id="10" name="TextBox 9">
            <a:extLst>
              <a:ext uri="{FF2B5EF4-FFF2-40B4-BE49-F238E27FC236}">
                <a16:creationId xmlns:a16="http://schemas.microsoft.com/office/drawing/2014/main" id="{3A9F3DFE-B3AF-40DD-8B8F-1772FA497200}"/>
              </a:ext>
            </a:extLst>
          </p:cNvPr>
          <p:cNvSpPr txBox="1"/>
          <p:nvPr/>
        </p:nvSpPr>
        <p:spPr>
          <a:xfrm>
            <a:off x="528011" y="2311537"/>
            <a:ext cx="9493629" cy="276999"/>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Semibold"/>
                <a:ea typeface="+mn-ea"/>
                <a:cs typeface="+mn-cs"/>
              </a:rPr>
              <a:t>Expiry: in-app expiry notification and auto-extend based on activity</a:t>
            </a:r>
          </a:p>
        </p:txBody>
      </p:sp>
      <p:sp>
        <p:nvSpPr>
          <p:cNvPr id="11" name="TextBox 10">
            <a:extLst>
              <a:ext uri="{FF2B5EF4-FFF2-40B4-BE49-F238E27FC236}">
                <a16:creationId xmlns:a16="http://schemas.microsoft.com/office/drawing/2014/main" id="{88ABF588-5D49-4C1C-98B7-8D057B430AF0}"/>
              </a:ext>
            </a:extLst>
          </p:cNvPr>
          <p:cNvSpPr txBox="1"/>
          <p:nvPr/>
        </p:nvSpPr>
        <p:spPr>
          <a:xfrm>
            <a:off x="528011" y="2751040"/>
            <a:ext cx="9433886" cy="276999"/>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Semibold"/>
                <a:ea typeface="+mn-ea"/>
                <a:cs typeface="+mn-cs"/>
              </a:rPr>
              <a:t>New and improved group admin roles</a:t>
            </a:r>
          </a:p>
        </p:txBody>
      </p:sp>
      <p:sp>
        <p:nvSpPr>
          <p:cNvPr id="12" name="TextBox 11">
            <a:extLst>
              <a:ext uri="{FF2B5EF4-FFF2-40B4-BE49-F238E27FC236}">
                <a16:creationId xmlns:a16="http://schemas.microsoft.com/office/drawing/2014/main" id="{B5CDE6E3-DDD6-4493-8969-2AA56AD8DAFA}"/>
              </a:ext>
            </a:extLst>
          </p:cNvPr>
          <p:cNvSpPr txBox="1"/>
          <p:nvPr/>
        </p:nvSpPr>
        <p:spPr>
          <a:xfrm>
            <a:off x="528011" y="3190543"/>
            <a:ext cx="8430909" cy="276999"/>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Semibold"/>
                <a:ea typeface="+mn-ea"/>
                <a:cs typeface="+mn-cs"/>
              </a:rPr>
              <a:t>Admin center improvements</a:t>
            </a:r>
          </a:p>
        </p:txBody>
      </p:sp>
      <p:sp>
        <p:nvSpPr>
          <p:cNvPr id="13" name="TextBox 12">
            <a:extLst>
              <a:ext uri="{FF2B5EF4-FFF2-40B4-BE49-F238E27FC236}">
                <a16:creationId xmlns:a16="http://schemas.microsoft.com/office/drawing/2014/main" id="{25E46EC7-FFF8-423D-A469-9DFB00F7C060}"/>
              </a:ext>
            </a:extLst>
          </p:cNvPr>
          <p:cNvSpPr txBox="1"/>
          <p:nvPr/>
        </p:nvSpPr>
        <p:spPr>
          <a:xfrm>
            <a:off x="528011" y="4509054"/>
            <a:ext cx="8307349" cy="276999"/>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Semibold"/>
                <a:ea typeface="+mn-ea"/>
                <a:cs typeface="+mn-cs"/>
              </a:rPr>
              <a:t>Group driven membership</a:t>
            </a:r>
          </a:p>
        </p:txBody>
      </p:sp>
      <p:cxnSp>
        <p:nvCxnSpPr>
          <p:cNvPr id="20" name="Straight Connector 19">
            <a:extLst>
              <a:ext uri="{FF2B5EF4-FFF2-40B4-BE49-F238E27FC236}">
                <a16:creationId xmlns:a16="http://schemas.microsoft.com/office/drawing/2014/main" id="{E53678E5-7B54-4F33-B625-E5D1FE1ECC70}"/>
              </a:ext>
            </a:extLst>
          </p:cNvPr>
          <p:cNvCxnSpPr>
            <a:cxnSpLocks/>
          </p:cNvCxnSpPr>
          <p:nvPr/>
        </p:nvCxnSpPr>
        <p:spPr>
          <a:xfrm>
            <a:off x="0" y="1874150"/>
            <a:ext cx="6754091" cy="0"/>
          </a:xfrm>
          <a:prstGeom prst="line">
            <a:avLst/>
          </a:prstGeom>
          <a:ln w="19050">
            <a:solidFill>
              <a:schemeClr val="accent1"/>
            </a:solidFill>
            <a:headEnd type="none" w="med" len="med"/>
            <a:tailEnd type="arrow" w="lg" len="lg"/>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8C577B48-986F-47E3-9951-499DDB35F016}"/>
              </a:ext>
            </a:extLst>
          </p:cNvPr>
          <p:cNvSpPr txBox="1"/>
          <p:nvPr/>
        </p:nvSpPr>
        <p:spPr>
          <a:xfrm>
            <a:off x="528011" y="3630046"/>
            <a:ext cx="8047276" cy="276999"/>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Semibold"/>
                <a:ea typeface="+mn-ea"/>
                <a:cs typeface="+mn-cs"/>
              </a:rPr>
              <a:t>Unified Group classification using M</a:t>
            </a:r>
            <a:r>
              <a:rPr kumimoji="0" lang="en-US" sz="1800" b="0" i="0" u="none" strike="noStrike" kern="1200" cap="none" spc="0" normalizeH="0" baseline="0" noProof="0">
                <a:ln>
                  <a:noFill/>
                </a:ln>
                <a:solidFill>
                  <a:srgbClr val="1A1A1A"/>
                </a:solidFill>
                <a:effectLst/>
                <a:uLnTx/>
                <a:uFillTx/>
                <a:latin typeface="Segoe UI Semibold"/>
                <a:ea typeface="+mn-ea"/>
                <a:cs typeface="+mn-cs"/>
              </a:rPr>
              <a:t>icrosoft Information Protection Labels</a:t>
            </a:r>
            <a:endParaRPr kumimoji="0" lang="en-US" sz="1800" b="0" i="0" u="none" strike="noStrike" kern="1200" cap="none" spc="0" normalizeH="0" baseline="0" noProof="0">
              <a:ln>
                <a:noFill/>
              </a:ln>
              <a:solidFill>
                <a:srgbClr val="000000"/>
              </a:solidFill>
              <a:effectLst/>
              <a:uLnTx/>
              <a:uFillTx/>
              <a:latin typeface="Segoe UI Semibold"/>
              <a:ea typeface="+mn-ea"/>
              <a:cs typeface="+mn-cs"/>
            </a:endParaRPr>
          </a:p>
        </p:txBody>
      </p:sp>
      <p:grpSp>
        <p:nvGrpSpPr>
          <p:cNvPr id="15" name="Group 14">
            <a:extLst>
              <a:ext uri="{FF2B5EF4-FFF2-40B4-BE49-F238E27FC236}">
                <a16:creationId xmlns:a16="http://schemas.microsoft.com/office/drawing/2014/main" id="{64CE6706-BCD1-42D6-B964-8007C8DBF7D3}"/>
              </a:ext>
            </a:extLst>
          </p:cNvPr>
          <p:cNvGrpSpPr>
            <a:grpSpLocks noChangeAspect="1"/>
          </p:cNvGrpSpPr>
          <p:nvPr/>
        </p:nvGrpSpPr>
        <p:grpSpPr>
          <a:xfrm>
            <a:off x="9961898" y="4849728"/>
            <a:ext cx="654600" cy="365760"/>
            <a:chOff x="4705350" y="3590925"/>
            <a:chExt cx="606426" cy="357188"/>
          </a:xfrm>
          <a:noFill/>
        </p:grpSpPr>
        <p:sp>
          <p:nvSpPr>
            <p:cNvPr id="16" name="Freeform 5">
              <a:extLst>
                <a:ext uri="{FF2B5EF4-FFF2-40B4-BE49-F238E27FC236}">
                  <a16:creationId xmlns:a16="http://schemas.microsoft.com/office/drawing/2014/main" id="{A53B8CAA-9763-40C7-9BF5-40824FD23098}"/>
                </a:ext>
              </a:extLst>
            </p:cNvPr>
            <p:cNvSpPr>
              <a:spLocks/>
            </p:cNvSpPr>
            <p:nvPr/>
          </p:nvSpPr>
          <p:spPr bwMode="auto">
            <a:xfrm>
              <a:off x="4705350" y="3852863"/>
              <a:ext cx="134938" cy="95250"/>
            </a:xfrm>
            <a:custGeom>
              <a:avLst/>
              <a:gdLst>
                <a:gd name="T0" fmla="*/ 0 w 75"/>
                <a:gd name="T1" fmla="*/ 53 h 53"/>
                <a:gd name="T2" fmla="*/ 0 w 75"/>
                <a:gd name="T3" fmla="*/ 53 h 53"/>
                <a:gd name="T4" fmla="*/ 63 w 75"/>
                <a:gd name="T5" fmla="*/ 53 h 53"/>
                <a:gd name="T6" fmla="*/ 63 w 75"/>
                <a:gd name="T7" fmla="*/ 53 h 53"/>
                <a:gd name="T8" fmla="*/ 75 w 75"/>
                <a:gd name="T9" fmla="*/ 4 h 53"/>
                <a:gd name="T10" fmla="*/ 54 w 75"/>
                <a:gd name="T11" fmla="*/ 0 h 53"/>
                <a:gd name="T12" fmla="*/ 0 w 75"/>
                <a:gd name="T13" fmla="*/ 53 h 53"/>
              </a:gdLst>
              <a:ahLst/>
              <a:cxnLst>
                <a:cxn ang="0">
                  <a:pos x="T0" y="T1"/>
                </a:cxn>
                <a:cxn ang="0">
                  <a:pos x="T2" y="T3"/>
                </a:cxn>
                <a:cxn ang="0">
                  <a:pos x="T4" y="T5"/>
                </a:cxn>
                <a:cxn ang="0">
                  <a:pos x="T6" y="T7"/>
                </a:cxn>
                <a:cxn ang="0">
                  <a:pos x="T8" y="T9"/>
                </a:cxn>
                <a:cxn ang="0">
                  <a:pos x="T10" y="T11"/>
                </a:cxn>
                <a:cxn ang="0">
                  <a:pos x="T12" y="T13"/>
                </a:cxn>
              </a:cxnLst>
              <a:rect l="0" t="0" r="r" b="b"/>
              <a:pathLst>
                <a:path w="75" h="53">
                  <a:moveTo>
                    <a:pt x="0" y="53"/>
                  </a:moveTo>
                  <a:lnTo>
                    <a:pt x="0" y="53"/>
                  </a:lnTo>
                  <a:lnTo>
                    <a:pt x="63" y="53"/>
                  </a:lnTo>
                  <a:lnTo>
                    <a:pt x="63" y="53"/>
                  </a:lnTo>
                  <a:cubicBezTo>
                    <a:pt x="63" y="35"/>
                    <a:pt x="67" y="19"/>
                    <a:pt x="75" y="4"/>
                  </a:cubicBezTo>
                  <a:cubicBezTo>
                    <a:pt x="69" y="1"/>
                    <a:pt x="61" y="0"/>
                    <a:pt x="54" y="0"/>
                  </a:cubicBezTo>
                  <a:cubicBezTo>
                    <a:pt x="24" y="0"/>
                    <a:pt x="0" y="24"/>
                    <a:pt x="0" y="53"/>
                  </a:cubicBezTo>
                  <a:close/>
                </a:path>
              </a:pathLst>
            </a:custGeom>
            <a:grpFill/>
            <a:ln w="1905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7" name="Freeform 6">
              <a:extLst>
                <a:ext uri="{FF2B5EF4-FFF2-40B4-BE49-F238E27FC236}">
                  <a16:creationId xmlns:a16="http://schemas.microsoft.com/office/drawing/2014/main" id="{964E2B73-54A0-4F05-857B-0FD572C465E5}"/>
                </a:ext>
              </a:extLst>
            </p:cNvPr>
            <p:cNvSpPr>
              <a:spLocks/>
            </p:cNvSpPr>
            <p:nvPr/>
          </p:nvSpPr>
          <p:spPr bwMode="auto">
            <a:xfrm>
              <a:off x="4867275" y="3805238"/>
              <a:ext cx="246063" cy="142875"/>
            </a:xfrm>
            <a:custGeom>
              <a:avLst/>
              <a:gdLst>
                <a:gd name="T0" fmla="*/ 22 w 138"/>
                <a:gd name="T1" fmla="*/ 25 h 80"/>
                <a:gd name="T2" fmla="*/ 22 w 138"/>
                <a:gd name="T3" fmla="*/ 25 h 80"/>
                <a:gd name="T4" fmla="*/ 13 w 138"/>
                <a:gd name="T5" fmla="*/ 36 h 80"/>
                <a:gd name="T6" fmla="*/ 6 w 138"/>
                <a:gd name="T7" fmla="*/ 48 h 80"/>
                <a:gd name="T8" fmla="*/ 0 w 138"/>
                <a:gd name="T9" fmla="*/ 80 h 80"/>
                <a:gd name="T10" fmla="*/ 17 w 138"/>
                <a:gd name="T11" fmla="*/ 80 h 80"/>
                <a:gd name="T12" fmla="*/ 30 w 138"/>
                <a:gd name="T13" fmla="*/ 80 h 80"/>
                <a:gd name="T14" fmla="*/ 44 w 138"/>
                <a:gd name="T15" fmla="*/ 80 h 80"/>
                <a:gd name="T16" fmla="*/ 116 w 138"/>
                <a:gd name="T17" fmla="*/ 80 h 80"/>
                <a:gd name="T18" fmla="*/ 138 w 138"/>
                <a:gd name="T19" fmla="*/ 25 h 80"/>
                <a:gd name="T20" fmla="*/ 80 w 138"/>
                <a:gd name="T21" fmla="*/ 0 h 80"/>
                <a:gd name="T22" fmla="*/ 22 w 138"/>
                <a:gd name="T23" fmla="*/ 25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8" h="80">
                  <a:moveTo>
                    <a:pt x="22" y="25"/>
                  </a:moveTo>
                  <a:lnTo>
                    <a:pt x="22" y="25"/>
                  </a:lnTo>
                  <a:cubicBezTo>
                    <a:pt x="19" y="28"/>
                    <a:pt x="16" y="32"/>
                    <a:pt x="13" y="36"/>
                  </a:cubicBezTo>
                  <a:cubicBezTo>
                    <a:pt x="11" y="40"/>
                    <a:pt x="8" y="44"/>
                    <a:pt x="6" y="48"/>
                  </a:cubicBezTo>
                  <a:cubicBezTo>
                    <a:pt x="2" y="58"/>
                    <a:pt x="0" y="69"/>
                    <a:pt x="0" y="80"/>
                  </a:cubicBezTo>
                  <a:lnTo>
                    <a:pt x="17" y="80"/>
                  </a:lnTo>
                  <a:lnTo>
                    <a:pt x="30" y="80"/>
                  </a:lnTo>
                  <a:lnTo>
                    <a:pt x="44" y="80"/>
                  </a:lnTo>
                  <a:lnTo>
                    <a:pt x="116" y="80"/>
                  </a:lnTo>
                  <a:cubicBezTo>
                    <a:pt x="116" y="58"/>
                    <a:pt x="124" y="39"/>
                    <a:pt x="138" y="25"/>
                  </a:cubicBezTo>
                  <a:cubicBezTo>
                    <a:pt x="123" y="9"/>
                    <a:pt x="103" y="0"/>
                    <a:pt x="80" y="0"/>
                  </a:cubicBezTo>
                  <a:cubicBezTo>
                    <a:pt x="57" y="0"/>
                    <a:pt x="36" y="9"/>
                    <a:pt x="22" y="25"/>
                  </a:cubicBezTo>
                  <a:close/>
                </a:path>
              </a:pathLst>
            </a:custGeom>
            <a:grpFill/>
            <a:ln w="1905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8" name="Freeform 7">
              <a:extLst>
                <a:ext uri="{FF2B5EF4-FFF2-40B4-BE49-F238E27FC236}">
                  <a16:creationId xmlns:a16="http://schemas.microsoft.com/office/drawing/2014/main" id="{3185EC9F-6C41-4FBE-A65F-A16BAF140455}"/>
                </a:ext>
              </a:extLst>
            </p:cNvPr>
            <p:cNvSpPr>
              <a:spLocks/>
            </p:cNvSpPr>
            <p:nvPr/>
          </p:nvSpPr>
          <p:spPr bwMode="auto">
            <a:xfrm>
              <a:off x="5122863" y="3851275"/>
              <a:ext cx="188913" cy="96838"/>
            </a:xfrm>
            <a:custGeom>
              <a:avLst/>
              <a:gdLst>
                <a:gd name="T0" fmla="*/ 53 w 106"/>
                <a:gd name="T1" fmla="*/ 0 h 54"/>
                <a:gd name="T2" fmla="*/ 53 w 106"/>
                <a:gd name="T3" fmla="*/ 0 h 54"/>
                <a:gd name="T4" fmla="*/ 32 w 106"/>
                <a:gd name="T5" fmla="*/ 5 h 54"/>
                <a:gd name="T6" fmla="*/ 20 w 106"/>
                <a:gd name="T7" fmla="*/ 12 h 54"/>
                <a:gd name="T8" fmla="*/ 10 w 106"/>
                <a:gd name="T9" fmla="*/ 22 h 54"/>
                <a:gd name="T10" fmla="*/ 0 w 106"/>
                <a:gd name="T11" fmla="*/ 54 h 54"/>
                <a:gd name="T12" fmla="*/ 17 w 106"/>
                <a:gd name="T13" fmla="*/ 54 h 54"/>
                <a:gd name="T14" fmla="*/ 30 w 106"/>
                <a:gd name="T15" fmla="*/ 54 h 54"/>
                <a:gd name="T16" fmla="*/ 44 w 106"/>
                <a:gd name="T17" fmla="*/ 54 h 54"/>
                <a:gd name="T18" fmla="*/ 106 w 106"/>
                <a:gd name="T19" fmla="*/ 54 h 54"/>
                <a:gd name="T20" fmla="*/ 53 w 106"/>
                <a:gd name="T2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6" h="54">
                  <a:moveTo>
                    <a:pt x="53" y="0"/>
                  </a:moveTo>
                  <a:lnTo>
                    <a:pt x="53" y="0"/>
                  </a:lnTo>
                  <a:cubicBezTo>
                    <a:pt x="45" y="0"/>
                    <a:pt x="38" y="2"/>
                    <a:pt x="32" y="5"/>
                  </a:cubicBezTo>
                  <a:cubicBezTo>
                    <a:pt x="27" y="7"/>
                    <a:pt x="24" y="9"/>
                    <a:pt x="20" y="12"/>
                  </a:cubicBezTo>
                  <a:cubicBezTo>
                    <a:pt x="16" y="15"/>
                    <a:pt x="13" y="18"/>
                    <a:pt x="10" y="22"/>
                  </a:cubicBezTo>
                  <a:cubicBezTo>
                    <a:pt x="4" y="31"/>
                    <a:pt x="0" y="42"/>
                    <a:pt x="0" y="54"/>
                  </a:cubicBezTo>
                  <a:lnTo>
                    <a:pt x="17" y="54"/>
                  </a:lnTo>
                  <a:lnTo>
                    <a:pt x="30" y="54"/>
                  </a:lnTo>
                  <a:lnTo>
                    <a:pt x="44" y="54"/>
                  </a:lnTo>
                  <a:lnTo>
                    <a:pt x="106" y="54"/>
                  </a:lnTo>
                  <a:cubicBezTo>
                    <a:pt x="106" y="24"/>
                    <a:pt x="82" y="0"/>
                    <a:pt x="53" y="0"/>
                  </a:cubicBezTo>
                  <a:close/>
                </a:path>
              </a:pathLst>
            </a:custGeom>
            <a:grpFill/>
            <a:ln w="1905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9" name="Freeform 8">
              <a:extLst>
                <a:ext uri="{FF2B5EF4-FFF2-40B4-BE49-F238E27FC236}">
                  <a16:creationId xmlns:a16="http://schemas.microsoft.com/office/drawing/2014/main" id="{8360F2DD-2B59-4FF6-8775-A46C7E0785DC}"/>
                </a:ext>
              </a:extLst>
            </p:cNvPr>
            <p:cNvSpPr>
              <a:spLocks/>
            </p:cNvSpPr>
            <p:nvPr/>
          </p:nvSpPr>
          <p:spPr bwMode="auto">
            <a:xfrm>
              <a:off x="5157788" y="3709988"/>
              <a:ext cx="117475" cy="119063"/>
            </a:xfrm>
            <a:custGeom>
              <a:avLst/>
              <a:gdLst>
                <a:gd name="T0" fmla="*/ 31 w 66"/>
                <a:gd name="T1" fmla="*/ 66 h 67"/>
                <a:gd name="T2" fmla="*/ 31 w 66"/>
                <a:gd name="T3" fmla="*/ 66 h 67"/>
                <a:gd name="T4" fmla="*/ 33 w 66"/>
                <a:gd name="T5" fmla="*/ 67 h 67"/>
                <a:gd name="T6" fmla="*/ 35 w 66"/>
                <a:gd name="T7" fmla="*/ 66 h 67"/>
                <a:gd name="T8" fmla="*/ 57 w 66"/>
                <a:gd name="T9" fmla="*/ 56 h 67"/>
                <a:gd name="T10" fmla="*/ 66 w 66"/>
                <a:gd name="T11" fmla="*/ 33 h 67"/>
                <a:gd name="T12" fmla="*/ 33 w 66"/>
                <a:gd name="T13" fmla="*/ 0 h 67"/>
                <a:gd name="T14" fmla="*/ 0 w 66"/>
                <a:gd name="T15" fmla="*/ 33 h 67"/>
                <a:gd name="T16" fmla="*/ 9 w 66"/>
                <a:gd name="T17" fmla="*/ 56 h 67"/>
                <a:gd name="T18" fmla="*/ 31 w 66"/>
                <a:gd name="T19" fmla="*/ 66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6" h="67">
                  <a:moveTo>
                    <a:pt x="31" y="66"/>
                  </a:moveTo>
                  <a:lnTo>
                    <a:pt x="31" y="66"/>
                  </a:lnTo>
                  <a:cubicBezTo>
                    <a:pt x="31" y="66"/>
                    <a:pt x="32" y="67"/>
                    <a:pt x="33" y="67"/>
                  </a:cubicBezTo>
                  <a:cubicBezTo>
                    <a:pt x="34" y="67"/>
                    <a:pt x="34" y="66"/>
                    <a:pt x="35" y="66"/>
                  </a:cubicBezTo>
                  <a:cubicBezTo>
                    <a:pt x="44" y="66"/>
                    <a:pt x="51" y="62"/>
                    <a:pt x="57" y="56"/>
                  </a:cubicBezTo>
                  <a:cubicBezTo>
                    <a:pt x="63" y="50"/>
                    <a:pt x="66" y="42"/>
                    <a:pt x="66" y="33"/>
                  </a:cubicBezTo>
                  <a:cubicBezTo>
                    <a:pt x="66" y="15"/>
                    <a:pt x="51" y="0"/>
                    <a:pt x="33" y="0"/>
                  </a:cubicBezTo>
                  <a:cubicBezTo>
                    <a:pt x="14" y="0"/>
                    <a:pt x="0" y="15"/>
                    <a:pt x="0" y="33"/>
                  </a:cubicBezTo>
                  <a:cubicBezTo>
                    <a:pt x="0" y="42"/>
                    <a:pt x="3" y="50"/>
                    <a:pt x="9" y="56"/>
                  </a:cubicBezTo>
                  <a:cubicBezTo>
                    <a:pt x="15" y="62"/>
                    <a:pt x="22" y="66"/>
                    <a:pt x="31" y="66"/>
                  </a:cubicBezTo>
                  <a:close/>
                </a:path>
              </a:pathLst>
            </a:custGeom>
            <a:grpFill/>
            <a:ln w="1905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1" name="Freeform 9">
              <a:extLst>
                <a:ext uri="{FF2B5EF4-FFF2-40B4-BE49-F238E27FC236}">
                  <a16:creationId xmlns:a16="http://schemas.microsoft.com/office/drawing/2014/main" id="{BB7F0AEE-3681-4FE3-BBF5-2DA080833657}"/>
                </a:ext>
              </a:extLst>
            </p:cNvPr>
            <p:cNvSpPr>
              <a:spLocks/>
            </p:cNvSpPr>
            <p:nvPr/>
          </p:nvSpPr>
          <p:spPr bwMode="auto">
            <a:xfrm>
              <a:off x="4914900" y="3590925"/>
              <a:ext cx="188913" cy="190500"/>
            </a:xfrm>
            <a:custGeom>
              <a:avLst/>
              <a:gdLst>
                <a:gd name="T0" fmla="*/ 23 w 106"/>
                <a:gd name="T1" fmla="*/ 98 h 107"/>
                <a:gd name="T2" fmla="*/ 23 w 106"/>
                <a:gd name="T3" fmla="*/ 98 h 107"/>
                <a:gd name="T4" fmla="*/ 49 w 106"/>
                <a:gd name="T5" fmla="*/ 107 h 107"/>
                <a:gd name="T6" fmla="*/ 53 w 106"/>
                <a:gd name="T7" fmla="*/ 107 h 107"/>
                <a:gd name="T8" fmla="*/ 57 w 106"/>
                <a:gd name="T9" fmla="*/ 107 h 107"/>
                <a:gd name="T10" fmla="*/ 83 w 106"/>
                <a:gd name="T11" fmla="*/ 98 h 107"/>
                <a:gd name="T12" fmla="*/ 106 w 106"/>
                <a:gd name="T13" fmla="*/ 54 h 107"/>
                <a:gd name="T14" fmla="*/ 75 w 106"/>
                <a:gd name="T15" fmla="*/ 5 h 107"/>
                <a:gd name="T16" fmla="*/ 53 w 106"/>
                <a:gd name="T17" fmla="*/ 0 h 107"/>
                <a:gd name="T18" fmla="*/ 31 w 106"/>
                <a:gd name="T19" fmla="*/ 5 h 107"/>
                <a:gd name="T20" fmla="*/ 31 w 106"/>
                <a:gd name="T21" fmla="*/ 5 h 107"/>
                <a:gd name="T22" fmla="*/ 0 w 106"/>
                <a:gd name="T23" fmla="*/ 54 h 107"/>
                <a:gd name="T24" fmla="*/ 23 w 106"/>
                <a:gd name="T25" fmla="*/ 98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6" h="107">
                  <a:moveTo>
                    <a:pt x="23" y="98"/>
                  </a:moveTo>
                  <a:lnTo>
                    <a:pt x="23" y="98"/>
                  </a:lnTo>
                  <a:cubicBezTo>
                    <a:pt x="30" y="103"/>
                    <a:pt x="39" y="106"/>
                    <a:pt x="49" y="107"/>
                  </a:cubicBezTo>
                  <a:cubicBezTo>
                    <a:pt x="50" y="107"/>
                    <a:pt x="52" y="107"/>
                    <a:pt x="53" y="107"/>
                  </a:cubicBezTo>
                  <a:cubicBezTo>
                    <a:pt x="54" y="107"/>
                    <a:pt x="55" y="107"/>
                    <a:pt x="57" y="107"/>
                  </a:cubicBezTo>
                  <a:cubicBezTo>
                    <a:pt x="66" y="106"/>
                    <a:pt x="76" y="103"/>
                    <a:pt x="83" y="98"/>
                  </a:cubicBezTo>
                  <a:cubicBezTo>
                    <a:pt x="97" y="88"/>
                    <a:pt x="106" y="72"/>
                    <a:pt x="106" y="54"/>
                  </a:cubicBezTo>
                  <a:cubicBezTo>
                    <a:pt x="106" y="32"/>
                    <a:pt x="93" y="14"/>
                    <a:pt x="75" y="5"/>
                  </a:cubicBezTo>
                  <a:cubicBezTo>
                    <a:pt x="68" y="2"/>
                    <a:pt x="61" y="0"/>
                    <a:pt x="53" y="0"/>
                  </a:cubicBezTo>
                  <a:cubicBezTo>
                    <a:pt x="45" y="0"/>
                    <a:pt x="38" y="2"/>
                    <a:pt x="31" y="5"/>
                  </a:cubicBezTo>
                  <a:lnTo>
                    <a:pt x="31" y="5"/>
                  </a:lnTo>
                  <a:cubicBezTo>
                    <a:pt x="12" y="14"/>
                    <a:pt x="0" y="32"/>
                    <a:pt x="0" y="54"/>
                  </a:cubicBezTo>
                  <a:cubicBezTo>
                    <a:pt x="0" y="72"/>
                    <a:pt x="9" y="88"/>
                    <a:pt x="23" y="98"/>
                  </a:cubicBezTo>
                  <a:close/>
                </a:path>
              </a:pathLst>
            </a:custGeom>
            <a:grpFill/>
            <a:ln w="1905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3" name="Freeform 10">
              <a:extLst>
                <a:ext uri="{FF2B5EF4-FFF2-40B4-BE49-F238E27FC236}">
                  <a16:creationId xmlns:a16="http://schemas.microsoft.com/office/drawing/2014/main" id="{CE7F3398-B0A4-40F2-A97D-1A63F00592F2}"/>
                </a:ext>
              </a:extLst>
            </p:cNvPr>
            <p:cNvSpPr>
              <a:spLocks/>
            </p:cNvSpPr>
            <p:nvPr/>
          </p:nvSpPr>
          <p:spPr bwMode="auto">
            <a:xfrm>
              <a:off x="4730750" y="3686175"/>
              <a:ext cx="142875" cy="142875"/>
            </a:xfrm>
            <a:custGeom>
              <a:avLst/>
              <a:gdLst>
                <a:gd name="T0" fmla="*/ 40 w 80"/>
                <a:gd name="T1" fmla="*/ 0 h 80"/>
                <a:gd name="T2" fmla="*/ 40 w 80"/>
                <a:gd name="T3" fmla="*/ 0 h 80"/>
                <a:gd name="T4" fmla="*/ 0 w 80"/>
                <a:gd name="T5" fmla="*/ 40 h 80"/>
                <a:gd name="T6" fmla="*/ 14 w 80"/>
                <a:gd name="T7" fmla="*/ 70 h 80"/>
                <a:gd name="T8" fmla="*/ 37 w 80"/>
                <a:gd name="T9" fmla="*/ 80 h 80"/>
                <a:gd name="T10" fmla="*/ 40 w 80"/>
                <a:gd name="T11" fmla="*/ 80 h 80"/>
                <a:gd name="T12" fmla="*/ 42 w 80"/>
                <a:gd name="T13" fmla="*/ 80 h 80"/>
                <a:gd name="T14" fmla="*/ 65 w 80"/>
                <a:gd name="T15" fmla="*/ 70 h 80"/>
                <a:gd name="T16" fmla="*/ 80 w 80"/>
                <a:gd name="T17" fmla="*/ 40 h 80"/>
                <a:gd name="T18" fmla="*/ 40 w 80"/>
                <a:gd name="T19"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0" h="80">
                  <a:moveTo>
                    <a:pt x="40" y="0"/>
                  </a:moveTo>
                  <a:lnTo>
                    <a:pt x="40" y="0"/>
                  </a:lnTo>
                  <a:cubicBezTo>
                    <a:pt x="18" y="0"/>
                    <a:pt x="0" y="18"/>
                    <a:pt x="0" y="40"/>
                  </a:cubicBezTo>
                  <a:cubicBezTo>
                    <a:pt x="0" y="52"/>
                    <a:pt x="5" y="63"/>
                    <a:pt x="14" y="70"/>
                  </a:cubicBezTo>
                  <a:cubicBezTo>
                    <a:pt x="21" y="76"/>
                    <a:pt x="29" y="79"/>
                    <a:pt x="37" y="80"/>
                  </a:cubicBezTo>
                  <a:cubicBezTo>
                    <a:pt x="38" y="80"/>
                    <a:pt x="39" y="80"/>
                    <a:pt x="40" y="80"/>
                  </a:cubicBezTo>
                  <a:cubicBezTo>
                    <a:pt x="41" y="80"/>
                    <a:pt x="41" y="80"/>
                    <a:pt x="42" y="80"/>
                  </a:cubicBezTo>
                  <a:cubicBezTo>
                    <a:pt x="51" y="79"/>
                    <a:pt x="59" y="76"/>
                    <a:pt x="65" y="70"/>
                  </a:cubicBezTo>
                  <a:cubicBezTo>
                    <a:pt x="74" y="63"/>
                    <a:pt x="80" y="52"/>
                    <a:pt x="80" y="40"/>
                  </a:cubicBezTo>
                  <a:cubicBezTo>
                    <a:pt x="80" y="18"/>
                    <a:pt x="62" y="0"/>
                    <a:pt x="40" y="0"/>
                  </a:cubicBezTo>
                  <a:close/>
                </a:path>
              </a:pathLst>
            </a:custGeom>
            <a:grpFill/>
            <a:ln w="1905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sp>
        <p:nvSpPr>
          <p:cNvPr id="2" name="TextBox 1">
            <a:extLst>
              <a:ext uri="{FF2B5EF4-FFF2-40B4-BE49-F238E27FC236}">
                <a16:creationId xmlns:a16="http://schemas.microsoft.com/office/drawing/2014/main" id="{C48A27F1-249D-4E5C-A880-82D18F33EE62}"/>
              </a:ext>
            </a:extLst>
          </p:cNvPr>
          <p:cNvSpPr txBox="1"/>
          <p:nvPr/>
        </p:nvSpPr>
        <p:spPr>
          <a:xfrm>
            <a:off x="6275539" y="452862"/>
            <a:ext cx="4040260" cy="553998"/>
          </a:xfrm>
          <a:prstGeom prst="rect">
            <a:avLst/>
          </a:prstGeom>
        </p:spPr>
        <p:txBody>
          <a:bodyPr vert="horz" wrap="square" lIns="0" tIns="0" rIns="0" bIns="0" rtlCol="0" anchor="t">
            <a:spAutoFit/>
          </a:bodyPr>
          <a:lstStyle>
            <a:lvl1pPr defTabSz="932742">
              <a:lnSpc>
                <a:spcPct val="100000"/>
              </a:lnSpc>
              <a:spcBef>
                <a:spcPct val="0"/>
              </a:spcBef>
              <a:buNone/>
              <a:defRPr lang="en-US" sz="3600" b="0" cap="none" spc="-50" baseline="0" dirty="0" smtClean="0">
                <a:ln w="3175">
                  <a:noFill/>
                </a:ln>
                <a:effectLst/>
                <a:latin typeface="+mj-lt"/>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a:ln w="3175">
                  <a:noFill/>
                </a:ln>
                <a:solidFill>
                  <a:srgbClr val="00B050"/>
                </a:solidFill>
                <a:effectLst/>
                <a:uLnTx/>
                <a:uFillTx/>
                <a:latin typeface="Segoe UI Semibold"/>
                <a:ea typeface="+mn-ea"/>
                <a:cs typeface="Segoe UI" pitchFamily="34" charset="0"/>
              </a:rPr>
              <a:t>from Ignite 2018</a:t>
            </a:r>
          </a:p>
        </p:txBody>
      </p:sp>
      <p:sp>
        <p:nvSpPr>
          <p:cNvPr id="4" name="TextBox 3">
            <a:extLst>
              <a:ext uri="{FF2B5EF4-FFF2-40B4-BE49-F238E27FC236}">
                <a16:creationId xmlns:a16="http://schemas.microsoft.com/office/drawing/2014/main" id="{94DB8DDA-96AC-482D-9E06-51DD11CB2F8A}"/>
              </a:ext>
            </a:extLst>
          </p:cNvPr>
          <p:cNvSpPr txBox="1"/>
          <p:nvPr/>
        </p:nvSpPr>
        <p:spPr>
          <a:xfrm>
            <a:off x="246888" y="2291494"/>
            <a:ext cx="431208" cy="369332"/>
          </a:xfrm>
          <a:prstGeom prst="rect">
            <a:avLst/>
          </a:prstGeom>
          <a:noFill/>
        </p:spPr>
        <p:txBody>
          <a:bodyPr wrap="none" lIns="0" tIns="0" rIns="0" bIns="0" rtlCol="0">
            <a:spAutoFit/>
          </a:bodyPr>
          <a:lstStyle/>
          <a:p>
            <a:pPr marL="342900" marR="0" lvl="0" indent="-342900" algn="l" defTabSz="914367"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2400" b="1" i="0" u="none" strike="noStrike" kern="1200" cap="none" spc="0" normalizeH="0" baseline="0" noProof="0">
                <a:ln>
                  <a:noFill/>
                </a:ln>
                <a:solidFill>
                  <a:srgbClr val="00B050"/>
                </a:solidFill>
                <a:effectLst/>
                <a:uLnTx/>
                <a:uFillTx/>
                <a:latin typeface="Segoe UI"/>
                <a:ea typeface="+mn-ea"/>
                <a:cs typeface="+mn-cs"/>
              </a:rPr>
              <a:t> </a:t>
            </a:r>
          </a:p>
        </p:txBody>
      </p:sp>
      <p:sp>
        <p:nvSpPr>
          <p:cNvPr id="7" name="TextBox 6">
            <a:extLst>
              <a:ext uri="{FF2B5EF4-FFF2-40B4-BE49-F238E27FC236}">
                <a16:creationId xmlns:a16="http://schemas.microsoft.com/office/drawing/2014/main" id="{469B46C8-081B-46D0-96C6-5776DECBD59A}"/>
              </a:ext>
            </a:extLst>
          </p:cNvPr>
          <p:cNvSpPr txBox="1"/>
          <p:nvPr/>
        </p:nvSpPr>
        <p:spPr>
          <a:xfrm>
            <a:off x="246888" y="2725503"/>
            <a:ext cx="431208" cy="369332"/>
          </a:xfrm>
          <a:prstGeom prst="rect">
            <a:avLst/>
          </a:prstGeom>
          <a:noFill/>
        </p:spPr>
        <p:txBody>
          <a:bodyPr wrap="none" lIns="0" tIns="0" rIns="0" bIns="0" rtlCol="0">
            <a:spAutoFit/>
          </a:bodyPr>
          <a:lstStyle/>
          <a:p>
            <a:pPr marL="342900" marR="0" lvl="0" indent="-342900" algn="l" defTabSz="914367"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2400" b="1" i="0" u="none" strike="noStrike" kern="1200" cap="none" spc="0" normalizeH="0" baseline="0" noProof="0">
                <a:ln>
                  <a:noFill/>
                </a:ln>
                <a:solidFill>
                  <a:srgbClr val="00B050"/>
                </a:solidFill>
                <a:effectLst/>
                <a:uLnTx/>
                <a:uFillTx/>
                <a:latin typeface="Segoe UI"/>
                <a:ea typeface="+mn-ea"/>
                <a:cs typeface="+mn-cs"/>
              </a:rPr>
              <a:t> </a:t>
            </a:r>
          </a:p>
        </p:txBody>
      </p:sp>
      <p:sp>
        <p:nvSpPr>
          <p:cNvPr id="27" name="TextBox 26">
            <a:extLst>
              <a:ext uri="{FF2B5EF4-FFF2-40B4-BE49-F238E27FC236}">
                <a16:creationId xmlns:a16="http://schemas.microsoft.com/office/drawing/2014/main" id="{A8CE324A-FBF0-4E09-A3AC-4577D1ABC32E}"/>
              </a:ext>
            </a:extLst>
          </p:cNvPr>
          <p:cNvSpPr txBox="1"/>
          <p:nvPr/>
        </p:nvSpPr>
        <p:spPr>
          <a:xfrm>
            <a:off x="246888" y="3150478"/>
            <a:ext cx="431208" cy="369332"/>
          </a:xfrm>
          <a:prstGeom prst="rect">
            <a:avLst/>
          </a:prstGeom>
          <a:noFill/>
        </p:spPr>
        <p:txBody>
          <a:bodyPr wrap="none" lIns="0" tIns="0" rIns="0" bIns="0" rtlCol="0">
            <a:spAutoFit/>
          </a:bodyPr>
          <a:lstStyle/>
          <a:p>
            <a:pPr marL="342900" marR="0" lvl="0" indent="-342900" algn="l" defTabSz="914367"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2400" b="1" i="0" u="none" strike="noStrike" kern="1200" cap="none" spc="0" normalizeH="0" baseline="0" noProof="0">
                <a:ln>
                  <a:noFill/>
                </a:ln>
                <a:solidFill>
                  <a:srgbClr val="00B050"/>
                </a:solidFill>
                <a:effectLst/>
                <a:uLnTx/>
                <a:uFillTx/>
                <a:latin typeface="Segoe UI"/>
                <a:ea typeface="+mn-ea"/>
                <a:cs typeface="+mn-cs"/>
              </a:rPr>
              <a:t> </a:t>
            </a:r>
          </a:p>
        </p:txBody>
      </p:sp>
      <p:sp>
        <p:nvSpPr>
          <p:cNvPr id="29" name="TextBox 28">
            <a:extLst>
              <a:ext uri="{FF2B5EF4-FFF2-40B4-BE49-F238E27FC236}">
                <a16:creationId xmlns:a16="http://schemas.microsoft.com/office/drawing/2014/main" id="{233303DA-0F2F-4A3B-B373-80CA9715FDDE}"/>
              </a:ext>
            </a:extLst>
          </p:cNvPr>
          <p:cNvSpPr txBox="1"/>
          <p:nvPr/>
        </p:nvSpPr>
        <p:spPr>
          <a:xfrm>
            <a:off x="246888" y="3559875"/>
            <a:ext cx="431208" cy="369332"/>
          </a:xfrm>
          <a:prstGeom prst="rect">
            <a:avLst/>
          </a:prstGeom>
          <a:noFill/>
        </p:spPr>
        <p:txBody>
          <a:bodyPr wrap="none" lIns="0" tIns="0" rIns="0" bIns="0" rtlCol="0">
            <a:spAutoFit/>
          </a:bodyPr>
          <a:lstStyle/>
          <a:p>
            <a:pPr marL="342900" marR="0" lvl="0" indent="-342900" algn="l" defTabSz="914367"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2400" b="1" i="0" u="none" strike="noStrike" kern="1200" cap="none" spc="0" normalizeH="0" baseline="0" noProof="0">
                <a:ln>
                  <a:noFill/>
                </a:ln>
                <a:solidFill>
                  <a:srgbClr val="00B050"/>
                </a:solidFill>
                <a:effectLst/>
                <a:uLnTx/>
                <a:uFillTx/>
                <a:latin typeface="Segoe UI"/>
                <a:ea typeface="+mn-ea"/>
                <a:cs typeface="+mn-cs"/>
              </a:rPr>
              <a:t> </a:t>
            </a:r>
          </a:p>
        </p:txBody>
      </p:sp>
      <p:sp>
        <p:nvSpPr>
          <p:cNvPr id="31" name="TextBox 30">
            <a:extLst>
              <a:ext uri="{FF2B5EF4-FFF2-40B4-BE49-F238E27FC236}">
                <a16:creationId xmlns:a16="http://schemas.microsoft.com/office/drawing/2014/main" id="{99596822-E79B-46EA-9269-C41640AA6FA4}"/>
              </a:ext>
            </a:extLst>
          </p:cNvPr>
          <p:cNvSpPr txBox="1"/>
          <p:nvPr/>
        </p:nvSpPr>
        <p:spPr>
          <a:xfrm>
            <a:off x="246888" y="4028224"/>
            <a:ext cx="431208" cy="369332"/>
          </a:xfrm>
          <a:prstGeom prst="rect">
            <a:avLst/>
          </a:prstGeom>
          <a:noFill/>
        </p:spPr>
        <p:txBody>
          <a:bodyPr wrap="none" lIns="0" tIns="0" rIns="0" bIns="0" rtlCol="0">
            <a:spAutoFit/>
          </a:bodyPr>
          <a:lstStyle/>
          <a:p>
            <a:pPr marL="342900" marR="0" lvl="0" indent="-342900" algn="l" defTabSz="914367"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2400" b="1" i="0" u="none" strike="noStrike" kern="1200" cap="none" spc="0" normalizeH="0" baseline="0" noProof="0">
                <a:ln>
                  <a:noFill/>
                </a:ln>
                <a:solidFill>
                  <a:srgbClr val="00B050"/>
                </a:solidFill>
                <a:effectLst/>
                <a:uLnTx/>
                <a:uFillTx/>
                <a:latin typeface="Segoe UI"/>
                <a:ea typeface="+mn-ea"/>
                <a:cs typeface="+mn-cs"/>
              </a:rPr>
              <a:t> </a:t>
            </a:r>
          </a:p>
        </p:txBody>
      </p:sp>
      <p:sp>
        <p:nvSpPr>
          <p:cNvPr id="32" name="TextBox 31">
            <a:extLst>
              <a:ext uri="{FF2B5EF4-FFF2-40B4-BE49-F238E27FC236}">
                <a16:creationId xmlns:a16="http://schemas.microsoft.com/office/drawing/2014/main" id="{F877C035-B8B7-4E33-86A1-FB14BC19339D}"/>
              </a:ext>
            </a:extLst>
          </p:cNvPr>
          <p:cNvSpPr txBox="1"/>
          <p:nvPr/>
        </p:nvSpPr>
        <p:spPr>
          <a:xfrm>
            <a:off x="8298834" y="3609074"/>
            <a:ext cx="3011701" cy="276999"/>
          </a:xfrm>
          <a:prstGeom prst="rect">
            <a:avLst/>
          </a:prstGeom>
        </p:spPr>
        <p:txBody>
          <a:bodyPr vert="horz" wrap="square" lIns="0" tIns="0" rIns="0" bIns="0" rtlCol="0" anchor="t">
            <a:spAutoFit/>
          </a:bodyPr>
          <a:lstStyle>
            <a:lvl1pPr defTabSz="932742">
              <a:lnSpc>
                <a:spcPct val="100000"/>
              </a:lnSpc>
              <a:spcBef>
                <a:spcPct val="0"/>
              </a:spcBef>
              <a:buNone/>
              <a:defRPr lang="en-US" sz="3600" b="0" cap="none" spc="-50" baseline="0" dirty="0" smtClean="0">
                <a:ln w="3175">
                  <a:noFill/>
                </a:ln>
                <a:effectLst/>
                <a:latin typeface="+mj-lt"/>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800" b="0" i="1" u="none" strike="noStrike" kern="1200" cap="none" spc="-50" normalizeH="0" baseline="0" noProof="0">
                <a:ln w="3175">
                  <a:noFill/>
                </a:ln>
                <a:solidFill>
                  <a:srgbClr val="00B050"/>
                </a:solidFill>
                <a:effectLst/>
                <a:uLnTx/>
                <a:uFillTx/>
                <a:latin typeface="Segoe UI Semibold"/>
                <a:ea typeface="+mn-ea"/>
                <a:cs typeface="Segoe UI" pitchFamily="34" charset="0"/>
              </a:rPr>
              <a:t>(Public Preview)</a:t>
            </a:r>
          </a:p>
        </p:txBody>
      </p:sp>
    </p:spTree>
    <p:extLst>
      <p:ext uri="{BB962C8B-B14F-4D97-AF65-F5344CB8AC3E}">
        <p14:creationId xmlns:p14="http://schemas.microsoft.com/office/powerpoint/2010/main" val="22694432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7" grpId="0"/>
      <p:bldP spid="27" grpId="0"/>
      <p:bldP spid="29" grpId="0"/>
      <p:bldP spid="31" grpId="0"/>
      <p:bldP spid="32"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1EE72914-0CC6-4BF6-A105-026D06E64C4B}"/>
              </a:ext>
            </a:extLst>
          </p:cNvPr>
          <p:cNvSpPr/>
          <p:nvPr/>
        </p:nvSpPr>
        <p:spPr bwMode="auto">
          <a:xfrm>
            <a:off x="0" y="1650837"/>
            <a:ext cx="12192000" cy="4031119"/>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cxnSp>
        <p:nvCxnSpPr>
          <p:cNvPr id="6" name="Straight Connector 5">
            <a:extLst>
              <a:ext uri="{FF2B5EF4-FFF2-40B4-BE49-F238E27FC236}">
                <a16:creationId xmlns:a16="http://schemas.microsoft.com/office/drawing/2014/main" id="{A9756E62-7C5A-4F83-8E64-A0A032AFF566}"/>
              </a:ext>
            </a:extLst>
          </p:cNvPr>
          <p:cNvCxnSpPr>
            <a:cxnSpLocks/>
          </p:cNvCxnSpPr>
          <p:nvPr/>
        </p:nvCxnSpPr>
        <p:spPr>
          <a:xfrm>
            <a:off x="0" y="5681959"/>
            <a:ext cx="11232573" cy="0"/>
          </a:xfrm>
          <a:prstGeom prst="line">
            <a:avLst/>
          </a:prstGeom>
          <a:ln w="19050">
            <a:solidFill>
              <a:schemeClr val="accent1"/>
            </a:solidFill>
            <a:headEnd type="none" w="med" len="med"/>
            <a:tailEnd type="arrow" w="lg" len="lg"/>
          </a:ln>
        </p:spPr>
        <p:style>
          <a:lnRef idx="1">
            <a:schemeClr val="accent1"/>
          </a:lnRef>
          <a:fillRef idx="0">
            <a:schemeClr val="accent1"/>
          </a:fillRef>
          <a:effectRef idx="0">
            <a:schemeClr val="accent1"/>
          </a:effectRef>
          <a:fontRef idx="minor">
            <a:schemeClr val="tx1"/>
          </a:fontRef>
        </p:style>
      </p:cxnSp>
      <p:sp>
        <p:nvSpPr>
          <p:cNvPr id="5" name="Title 4">
            <a:extLst>
              <a:ext uri="{FF2B5EF4-FFF2-40B4-BE49-F238E27FC236}">
                <a16:creationId xmlns:a16="http://schemas.microsoft.com/office/drawing/2014/main" id="{1AA68586-155B-4117-990F-6411A3292EAA}"/>
              </a:ext>
            </a:extLst>
          </p:cNvPr>
          <p:cNvSpPr>
            <a:spLocks noGrp="1"/>
          </p:cNvSpPr>
          <p:nvPr>
            <p:ph type="title"/>
          </p:nvPr>
        </p:nvSpPr>
        <p:spPr/>
        <p:txBody>
          <a:bodyPr/>
          <a:lstStyle/>
          <a:p>
            <a:r>
              <a:rPr lang="en-US"/>
              <a:t>Office 365 Groups roadmap</a:t>
            </a:r>
          </a:p>
        </p:txBody>
      </p:sp>
      <p:sp>
        <p:nvSpPr>
          <p:cNvPr id="10" name="TextBox 9">
            <a:extLst>
              <a:ext uri="{FF2B5EF4-FFF2-40B4-BE49-F238E27FC236}">
                <a16:creationId xmlns:a16="http://schemas.microsoft.com/office/drawing/2014/main" id="{3A9F3DFE-B3AF-40DD-8B8F-1772FA497200}"/>
              </a:ext>
            </a:extLst>
          </p:cNvPr>
          <p:cNvSpPr txBox="1"/>
          <p:nvPr/>
        </p:nvSpPr>
        <p:spPr>
          <a:xfrm>
            <a:off x="509628" y="3707984"/>
            <a:ext cx="9493629" cy="276999"/>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Semibold"/>
                <a:ea typeface="+mn-ea"/>
                <a:cs typeface="+mn-cs"/>
              </a:rPr>
              <a:t>Information Barrier support for Office 365 Groups</a:t>
            </a:r>
          </a:p>
        </p:txBody>
      </p:sp>
      <p:sp>
        <p:nvSpPr>
          <p:cNvPr id="11" name="TextBox 10">
            <a:extLst>
              <a:ext uri="{FF2B5EF4-FFF2-40B4-BE49-F238E27FC236}">
                <a16:creationId xmlns:a16="http://schemas.microsoft.com/office/drawing/2014/main" id="{88ABF588-5D49-4C1C-98B7-8D057B430AF0}"/>
              </a:ext>
            </a:extLst>
          </p:cNvPr>
          <p:cNvSpPr txBox="1"/>
          <p:nvPr/>
        </p:nvSpPr>
        <p:spPr>
          <a:xfrm>
            <a:off x="509628" y="2402417"/>
            <a:ext cx="9433886" cy="276999"/>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Semibold"/>
                <a:ea typeface="+mn-ea"/>
                <a:cs typeface="+mn-cs"/>
              </a:rPr>
              <a:t>Expanded capabilities for Groups Administrator role</a:t>
            </a:r>
          </a:p>
        </p:txBody>
      </p:sp>
      <p:sp>
        <p:nvSpPr>
          <p:cNvPr id="12" name="TextBox 11">
            <a:extLst>
              <a:ext uri="{FF2B5EF4-FFF2-40B4-BE49-F238E27FC236}">
                <a16:creationId xmlns:a16="http://schemas.microsoft.com/office/drawing/2014/main" id="{B5CDE6E3-DDD6-4493-8969-2AA56AD8DAFA}"/>
              </a:ext>
            </a:extLst>
          </p:cNvPr>
          <p:cNvSpPr txBox="1"/>
          <p:nvPr/>
        </p:nvSpPr>
        <p:spPr>
          <a:xfrm>
            <a:off x="509628" y="2837606"/>
            <a:ext cx="8430909" cy="276999"/>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Semibold"/>
                <a:ea typeface="+mn-ea"/>
                <a:cs typeface="+mn-cs"/>
              </a:rPr>
              <a:t>Additional Microsoft Admin Center enhancements</a:t>
            </a:r>
          </a:p>
        </p:txBody>
      </p:sp>
      <p:sp>
        <p:nvSpPr>
          <p:cNvPr id="13" name="TextBox 12">
            <a:extLst>
              <a:ext uri="{FF2B5EF4-FFF2-40B4-BE49-F238E27FC236}">
                <a16:creationId xmlns:a16="http://schemas.microsoft.com/office/drawing/2014/main" id="{25E46EC7-FFF8-423D-A469-9DFB00F7C060}"/>
              </a:ext>
            </a:extLst>
          </p:cNvPr>
          <p:cNvSpPr txBox="1"/>
          <p:nvPr/>
        </p:nvSpPr>
        <p:spPr>
          <a:xfrm>
            <a:off x="509628" y="4578362"/>
            <a:ext cx="8307349" cy="276999"/>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Semibold"/>
                <a:ea typeface="+mn-ea"/>
                <a:cs typeface="+mn-cs"/>
              </a:rPr>
              <a:t>Group driven membership</a:t>
            </a:r>
          </a:p>
        </p:txBody>
      </p:sp>
      <p:cxnSp>
        <p:nvCxnSpPr>
          <p:cNvPr id="20" name="Straight Connector 19">
            <a:extLst>
              <a:ext uri="{FF2B5EF4-FFF2-40B4-BE49-F238E27FC236}">
                <a16:creationId xmlns:a16="http://schemas.microsoft.com/office/drawing/2014/main" id="{E53678E5-7B54-4F33-B625-E5D1FE1ECC70}"/>
              </a:ext>
            </a:extLst>
          </p:cNvPr>
          <p:cNvCxnSpPr>
            <a:cxnSpLocks/>
          </p:cNvCxnSpPr>
          <p:nvPr/>
        </p:nvCxnSpPr>
        <p:spPr>
          <a:xfrm>
            <a:off x="0" y="1650837"/>
            <a:ext cx="6754091" cy="0"/>
          </a:xfrm>
          <a:prstGeom prst="line">
            <a:avLst/>
          </a:prstGeom>
          <a:ln w="19050">
            <a:solidFill>
              <a:schemeClr val="accent1"/>
            </a:solidFill>
            <a:headEnd type="none" w="med" len="med"/>
            <a:tailEnd type="arrow" w="lg" len="lg"/>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BEC52594-14B9-4F32-9576-EC839FF9A2E5}"/>
              </a:ext>
            </a:extLst>
          </p:cNvPr>
          <p:cNvSpPr txBox="1"/>
          <p:nvPr/>
        </p:nvSpPr>
        <p:spPr>
          <a:xfrm>
            <a:off x="509628" y="3272795"/>
            <a:ext cx="9433886" cy="276999"/>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Semibold"/>
                <a:ea typeface="+mn-ea"/>
                <a:cs typeface="+mn-cs"/>
              </a:rPr>
              <a:t>Improvements to Dynamic Groups at scale</a:t>
            </a:r>
          </a:p>
        </p:txBody>
      </p:sp>
      <p:sp>
        <p:nvSpPr>
          <p:cNvPr id="4" name="TextBox 3">
            <a:extLst>
              <a:ext uri="{FF2B5EF4-FFF2-40B4-BE49-F238E27FC236}">
                <a16:creationId xmlns:a16="http://schemas.microsoft.com/office/drawing/2014/main" id="{813FBB22-5453-402B-9F44-564AF0F90A53}"/>
              </a:ext>
            </a:extLst>
          </p:cNvPr>
          <p:cNvSpPr txBox="1"/>
          <p:nvPr/>
        </p:nvSpPr>
        <p:spPr>
          <a:xfrm>
            <a:off x="509628" y="4143173"/>
            <a:ext cx="9493629" cy="276999"/>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Semibold"/>
                <a:ea typeface="+mn-ea"/>
                <a:cs typeface="+mn-cs"/>
              </a:rPr>
              <a:t>Native Mode for Yammer</a:t>
            </a:r>
          </a:p>
        </p:txBody>
      </p:sp>
      <p:sp>
        <p:nvSpPr>
          <p:cNvPr id="31" name="TextBox 30">
            <a:extLst>
              <a:ext uri="{FF2B5EF4-FFF2-40B4-BE49-F238E27FC236}">
                <a16:creationId xmlns:a16="http://schemas.microsoft.com/office/drawing/2014/main" id="{EB788B52-3913-48D3-8052-19BDD99899FB}"/>
              </a:ext>
            </a:extLst>
          </p:cNvPr>
          <p:cNvSpPr txBox="1"/>
          <p:nvPr/>
        </p:nvSpPr>
        <p:spPr>
          <a:xfrm>
            <a:off x="509627" y="1967228"/>
            <a:ext cx="10941637" cy="276999"/>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Semibold"/>
                <a:ea typeface="+mn-ea"/>
                <a:cs typeface="+mn-cs"/>
              </a:rPr>
              <a:t>Office 365 Groups classification using M</a:t>
            </a:r>
            <a:r>
              <a:rPr kumimoji="0" lang="en-US" sz="1800" b="0" i="0" u="none" strike="noStrike" kern="1200" cap="none" spc="0" normalizeH="0" baseline="0" noProof="0">
                <a:ln>
                  <a:noFill/>
                </a:ln>
                <a:solidFill>
                  <a:srgbClr val="1A1A1A"/>
                </a:solidFill>
                <a:effectLst/>
                <a:uLnTx/>
                <a:uFillTx/>
                <a:latin typeface="Segoe UI Semibold"/>
                <a:ea typeface="+mn-ea"/>
                <a:cs typeface="+mn-cs"/>
              </a:rPr>
              <a:t>icrosoft Information Protection Labels (General Availability)</a:t>
            </a:r>
            <a:endParaRPr kumimoji="0" lang="en-US" sz="1800" b="0" i="0" u="none" strike="noStrike" kern="1200" cap="none" spc="0" normalizeH="0" baseline="0" noProof="0">
              <a:ln>
                <a:noFill/>
              </a:ln>
              <a:solidFill>
                <a:srgbClr val="000000"/>
              </a:solidFill>
              <a:effectLst/>
              <a:uLnTx/>
              <a:uFillTx/>
              <a:latin typeface="Segoe UI Semibold"/>
              <a:ea typeface="+mn-ea"/>
              <a:cs typeface="+mn-cs"/>
            </a:endParaRPr>
          </a:p>
        </p:txBody>
      </p:sp>
      <p:sp>
        <p:nvSpPr>
          <p:cNvPr id="32" name="TextBox 31">
            <a:extLst>
              <a:ext uri="{FF2B5EF4-FFF2-40B4-BE49-F238E27FC236}">
                <a16:creationId xmlns:a16="http://schemas.microsoft.com/office/drawing/2014/main" id="{A4590585-CE87-4937-92DA-5C42F24A8A78}"/>
              </a:ext>
            </a:extLst>
          </p:cNvPr>
          <p:cNvSpPr txBox="1"/>
          <p:nvPr/>
        </p:nvSpPr>
        <p:spPr>
          <a:xfrm>
            <a:off x="509628" y="5013549"/>
            <a:ext cx="8085732" cy="276999"/>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Semibold"/>
                <a:ea typeface="+mn-ea"/>
                <a:cs typeface="+mn-cs"/>
              </a:rPr>
              <a:t>Share messages between Outlook and Teams</a:t>
            </a:r>
          </a:p>
        </p:txBody>
      </p:sp>
      <p:grpSp>
        <p:nvGrpSpPr>
          <p:cNvPr id="23" name="Group 22">
            <a:extLst>
              <a:ext uri="{FF2B5EF4-FFF2-40B4-BE49-F238E27FC236}">
                <a16:creationId xmlns:a16="http://schemas.microsoft.com/office/drawing/2014/main" id="{08D35D7B-109B-4E3A-882B-1B73052E03FE}"/>
              </a:ext>
            </a:extLst>
          </p:cNvPr>
          <p:cNvGrpSpPr>
            <a:grpSpLocks noChangeAspect="1"/>
          </p:cNvGrpSpPr>
          <p:nvPr/>
        </p:nvGrpSpPr>
        <p:grpSpPr>
          <a:xfrm>
            <a:off x="9961898" y="5174883"/>
            <a:ext cx="654600" cy="365760"/>
            <a:chOff x="4705350" y="3590925"/>
            <a:chExt cx="606426" cy="357188"/>
          </a:xfrm>
          <a:noFill/>
        </p:grpSpPr>
        <p:sp>
          <p:nvSpPr>
            <p:cNvPr id="24" name="Freeform 5">
              <a:extLst>
                <a:ext uri="{FF2B5EF4-FFF2-40B4-BE49-F238E27FC236}">
                  <a16:creationId xmlns:a16="http://schemas.microsoft.com/office/drawing/2014/main" id="{9F78DB10-1CAD-44F2-AE8A-B2ABBD9CDCC4}"/>
                </a:ext>
              </a:extLst>
            </p:cNvPr>
            <p:cNvSpPr>
              <a:spLocks/>
            </p:cNvSpPr>
            <p:nvPr/>
          </p:nvSpPr>
          <p:spPr bwMode="auto">
            <a:xfrm>
              <a:off x="4705350" y="3852863"/>
              <a:ext cx="134938" cy="95250"/>
            </a:xfrm>
            <a:custGeom>
              <a:avLst/>
              <a:gdLst>
                <a:gd name="T0" fmla="*/ 0 w 75"/>
                <a:gd name="T1" fmla="*/ 53 h 53"/>
                <a:gd name="T2" fmla="*/ 0 w 75"/>
                <a:gd name="T3" fmla="*/ 53 h 53"/>
                <a:gd name="T4" fmla="*/ 63 w 75"/>
                <a:gd name="T5" fmla="*/ 53 h 53"/>
                <a:gd name="T6" fmla="*/ 63 w 75"/>
                <a:gd name="T7" fmla="*/ 53 h 53"/>
                <a:gd name="T8" fmla="*/ 75 w 75"/>
                <a:gd name="T9" fmla="*/ 4 h 53"/>
                <a:gd name="T10" fmla="*/ 54 w 75"/>
                <a:gd name="T11" fmla="*/ 0 h 53"/>
                <a:gd name="T12" fmla="*/ 0 w 75"/>
                <a:gd name="T13" fmla="*/ 53 h 53"/>
              </a:gdLst>
              <a:ahLst/>
              <a:cxnLst>
                <a:cxn ang="0">
                  <a:pos x="T0" y="T1"/>
                </a:cxn>
                <a:cxn ang="0">
                  <a:pos x="T2" y="T3"/>
                </a:cxn>
                <a:cxn ang="0">
                  <a:pos x="T4" y="T5"/>
                </a:cxn>
                <a:cxn ang="0">
                  <a:pos x="T6" y="T7"/>
                </a:cxn>
                <a:cxn ang="0">
                  <a:pos x="T8" y="T9"/>
                </a:cxn>
                <a:cxn ang="0">
                  <a:pos x="T10" y="T11"/>
                </a:cxn>
                <a:cxn ang="0">
                  <a:pos x="T12" y="T13"/>
                </a:cxn>
              </a:cxnLst>
              <a:rect l="0" t="0" r="r" b="b"/>
              <a:pathLst>
                <a:path w="75" h="53">
                  <a:moveTo>
                    <a:pt x="0" y="53"/>
                  </a:moveTo>
                  <a:lnTo>
                    <a:pt x="0" y="53"/>
                  </a:lnTo>
                  <a:lnTo>
                    <a:pt x="63" y="53"/>
                  </a:lnTo>
                  <a:lnTo>
                    <a:pt x="63" y="53"/>
                  </a:lnTo>
                  <a:cubicBezTo>
                    <a:pt x="63" y="35"/>
                    <a:pt x="67" y="19"/>
                    <a:pt x="75" y="4"/>
                  </a:cubicBezTo>
                  <a:cubicBezTo>
                    <a:pt x="69" y="1"/>
                    <a:pt x="61" y="0"/>
                    <a:pt x="54" y="0"/>
                  </a:cubicBezTo>
                  <a:cubicBezTo>
                    <a:pt x="24" y="0"/>
                    <a:pt x="0" y="24"/>
                    <a:pt x="0" y="53"/>
                  </a:cubicBezTo>
                  <a:close/>
                </a:path>
              </a:pathLst>
            </a:custGeom>
            <a:grpFill/>
            <a:ln w="1905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7" name="Freeform 6">
              <a:extLst>
                <a:ext uri="{FF2B5EF4-FFF2-40B4-BE49-F238E27FC236}">
                  <a16:creationId xmlns:a16="http://schemas.microsoft.com/office/drawing/2014/main" id="{B8134943-BC28-403C-9AFD-7817CB5F38FE}"/>
                </a:ext>
              </a:extLst>
            </p:cNvPr>
            <p:cNvSpPr>
              <a:spLocks/>
            </p:cNvSpPr>
            <p:nvPr/>
          </p:nvSpPr>
          <p:spPr bwMode="auto">
            <a:xfrm>
              <a:off x="4867275" y="3805238"/>
              <a:ext cx="246063" cy="142875"/>
            </a:xfrm>
            <a:custGeom>
              <a:avLst/>
              <a:gdLst>
                <a:gd name="T0" fmla="*/ 22 w 138"/>
                <a:gd name="T1" fmla="*/ 25 h 80"/>
                <a:gd name="T2" fmla="*/ 22 w 138"/>
                <a:gd name="T3" fmla="*/ 25 h 80"/>
                <a:gd name="T4" fmla="*/ 13 w 138"/>
                <a:gd name="T5" fmla="*/ 36 h 80"/>
                <a:gd name="T6" fmla="*/ 6 w 138"/>
                <a:gd name="T7" fmla="*/ 48 h 80"/>
                <a:gd name="T8" fmla="*/ 0 w 138"/>
                <a:gd name="T9" fmla="*/ 80 h 80"/>
                <a:gd name="T10" fmla="*/ 17 w 138"/>
                <a:gd name="T11" fmla="*/ 80 h 80"/>
                <a:gd name="T12" fmla="*/ 30 w 138"/>
                <a:gd name="T13" fmla="*/ 80 h 80"/>
                <a:gd name="T14" fmla="*/ 44 w 138"/>
                <a:gd name="T15" fmla="*/ 80 h 80"/>
                <a:gd name="T16" fmla="*/ 116 w 138"/>
                <a:gd name="T17" fmla="*/ 80 h 80"/>
                <a:gd name="T18" fmla="*/ 138 w 138"/>
                <a:gd name="T19" fmla="*/ 25 h 80"/>
                <a:gd name="T20" fmla="*/ 80 w 138"/>
                <a:gd name="T21" fmla="*/ 0 h 80"/>
                <a:gd name="T22" fmla="*/ 22 w 138"/>
                <a:gd name="T23" fmla="*/ 25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8" h="80">
                  <a:moveTo>
                    <a:pt x="22" y="25"/>
                  </a:moveTo>
                  <a:lnTo>
                    <a:pt x="22" y="25"/>
                  </a:lnTo>
                  <a:cubicBezTo>
                    <a:pt x="19" y="28"/>
                    <a:pt x="16" y="32"/>
                    <a:pt x="13" y="36"/>
                  </a:cubicBezTo>
                  <a:cubicBezTo>
                    <a:pt x="11" y="40"/>
                    <a:pt x="8" y="44"/>
                    <a:pt x="6" y="48"/>
                  </a:cubicBezTo>
                  <a:cubicBezTo>
                    <a:pt x="2" y="58"/>
                    <a:pt x="0" y="69"/>
                    <a:pt x="0" y="80"/>
                  </a:cubicBezTo>
                  <a:lnTo>
                    <a:pt x="17" y="80"/>
                  </a:lnTo>
                  <a:lnTo>
                    <a:pt x="30" y="80"/>
                  </a:lnTo>
                  <a:lnTo>
                    <a:pt x="44" y="80"/>
                  </a:lnTo>
                  <a:lnTo>
                    <a:pt x="116" y="80"/>
                  </a:lnTo>
                  <a:cubicBezTo>
                    <a:pt x="116" y="58"/>
                    <a:pt x="124" y="39"/>
                    <a:pt x="138" y="25"/>
                  </a:cubicBezTo>
                  <a:cubicBezTo>
                    <a:pt x="123" y="9"/>
                    <a:pt x="103" y="0"/>
                    <a:pt x="80" y="0"/>
                  </a:cubicBezTo>
                  <a:cubicBezTo>
                    <a:pt x="57" y="0"/>
                    <a:pt x="36" y="9"/>
                    <a:pt x="22" y="25"/>
                  </a:cubicBezTo>
                  <a:close/>
                </a:path>
              </a:pathLst>
            </a:custGeom>
            <a:grpFill/>
            <a:ln w="1905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8" name="Freeform 7">
              <a:extLst>
                <a:ext uri="{FF2B5EF4-FFF2-40B4-BE49-F238E27FC236}">
                  <a16:creationId xmlns:a16="http://schemas.microsoft.com/office/drawing/2014/main" id="{A38F9131-1500-4627-B4C0-2D399EF4060F}"/>
                </a:ext>
              </a:extLst>
            </p:cNvPr>
            <p:cNvSpPr>
              <a:spLocks/>
            </p:cNvSpPr>
            <p:nvPr/>
          </p:nvSpPr>
          <p:spPr bwMode="auto">
            <a:xfrm>
              <a:off x="5122863" y="3851275"/>
              <a:ext cx="188913" cy="96838"/>
            </a:xfrm>
            <a:custGeom>
              <a:avLst/>
              <a:gdLst>
                <a:gd name="T0" fmla="*/ 53 w 106"/>
                <a:gd name="T1" fmla="*/ 0 h 54"/>
                <a:gd name="T2" fmla="*/ 53 w 106"/>
                <a:gd name="T3" fmla="*/ 0 h 54"/>
                <a:gd name="T4" fmla="*/ 32 w 106"/>
                <a:gd name="T5" fmla="*/ 5 h 54"/>
                <a:gd name="T6" fmla="*/ 20 w 106"/>
                <a:gd name="T7" fmla="*/ 12 h 54"/>
                <a:gd name="T8" fmla="*/ 10 w 106"/>
                <a:gd name="T9" fmla="*/ 22 h 54"/>
                <a:gd name="T10" fmla="*/ 0 w 106"/>
                <a:gd name="T11" fmla="*/ 54 h 54"/>
                <a:gd name="T12" fmla="*/ 17 w 106"/>
                <a:gd name="T13" fmla="*/ 54 h 54"/>
                <a:gd name="T14" fmla="*/ 30 w 106"/>
                <a:gd name="T15" fmla="*/ 54 h 54"/>
                <a:gd name="T16" fmla="*/ 44 w 106"/>
                <a:gd name="T17" fmla="*/ 54 h 54"/>
                <a:gd name="T18" fmla="*/ 106 w 106"/>
                <a:gd name="T19" fmla="*/ 54 h 54"/>
                <a:gd name="T20" fmla="*/ 53 w 106"/>
                <a:gd name="T2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6" h="54">
                  <a:moveTo>
                    <a:pt x="53" y="0"/>
                  </a:moveTo>
                  <a:lnTo>
                    <a:pt x="53" y="0"/>
                  </a:lnTo>
                  <a:cubicBezTo>
                    <a:pt x="45" y="0"/>
                    <a:pt x="38" y="2"/>
                    <a:pt x="32" y="5"/>
                  </a:cubicBezTo>
                  <a:cubicBezTo>
                    <a:pt x="27" y="7"/>
                    <a:pt x="24" y="9"/>
                    <a:pt x="20" y="12"/>
                  </a:cubicBezTo>
                  <a:cubicBezTo>
                    <a:pt x="16" y="15"/>
                    <a:pt x="13" y="18"/>
                    <a:pt x="10" y="22"/>
                  </a:cubicBezTo>
                  <a:cubicBezTo>
                    <a:pt x="4" y="31"/>
                    <a:pt x="0" y="42"/>
                    <a:pt x="0" y="54"/>
                  </a:cubicBezTo>
                  <a:lnTo>
                    <a:pt x="17" y="54"/>
                  </a:lnTo>
                  <a:lnTo>
                    <a:pt x="30" y="54"/>
                  </a:lnTo>
                  <a:lnTo>
                    <a:pt x="44" y="54"/>
                  </a:lnTo>
                  <a:lnTo>
                    <a:pt x="106" y="54"/>
                  </a:lnTo>
                  <a:cubicBezTo>
                    <a:pt x="106" y="24"/>
                    <a:pt x="82" y="0"/>
                    <a:pt x="53" y="0"/>
                  </a:cubicBezTo>
                  <a:close/>
                </a:path>
              </a:pathLst>
            </a:custGeom>
            <a:grpFill/>
            <a:ln w="1905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5" name="Freeform 8">
              <a:extLst>
                <a:ext uri="{FF2B5EF4-FFF2-40B4-BE49-F238E27FC236}">
                  <a16:creationId xmlns:a16="http://schemas.microsoft.com/office/drawing/2014/main" id="{EC02A176-4261-4677-A5E3-70DC564B97A2}"/>
                </a:ext>
              </a:extLst>
            </p:cNvPr>
            <p:cNvSpPr>
              <a:spLocks/>
            </p:cNvSpPr>
            <p:nvPr/>
          </p:nvSpPr>
          <p:spPr bwMode="auto">
            <a:xfrm>
              <a:off x="5157788" y="3709988"/>
              <a:ext cx="117475" cy="119063"/>
            </a:xfrm>
            <a:custGeom>
              <a:avLst/>
              <a:gdLst>
                <a:gd name="T0" fmla="*/ 31 w 66"/>
                <a:gd name="T1" fmla="*/ 66 h 67"/>
                <a:gd name="T2" fmla="*/ 31 w 66"/>
                <a:gd name="T3" fmla="*/ 66 h 67"/>
                <a:gd name="T4" fmla="*/ 33 w 66"/>
                <a:gd name="T5" fmla="*/ 67 h 67"/>
                <a:gd name="T6" fmla="*/ 35 w 66"/>
                <a:gd name="T7" fmla="*/ 66 h 67"/>
                <a:gd name="T8" fmla="*/ 57 w 66"/>
                <a:gd name="T9" fmla="*/ 56 h 67"/>
                <a:gd name="T10" fmla="*/ 66 w 66"/>
                <a:gd name="T11" fmla="*/ 33 h 67"/>
                <a:gd name="T12" fmla="*/ 33 w 66"/>
                <a:gd name="T13" fmla="*/ 0 h 67"/>
                <a:gd name="T14" fmla="*/ 0 w 66"/>
                <a:gd name="T15" fmla="*/ 33 h 67"/>
                <a:gd name="T16" fmla="*/ 9 w 66"/>
                <a:gd name="T17" fmla="*/ 56 h 67"/>
                <a:gd name="T18" fmla="*/ 31 w 66"/>
                <a:gd name="T19" fmla="*/ 66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6" h="67">
                  <a:moveTo>
                    <a:pt x="31" y="66"/>
                  </a:moveTo>
                  <a:lnTo>
                    <a:pt x="31" y="66"/>
                  </a:lnTo>
                  <a:cubicBezTo>
                    <a:pt x="31" y="66"/>
                    <a:pt x="32" y="67"/>
                    <a:pt x="33" y="67"/>
                  </a:cubicBezTo>
                  <a:cubicBezTo>
                    <a:pt x="34" y="67"/>
                    <a:pt x="34" y="66"/>
                    <a:pt x="35" y="66"/>
                  </a:cubicBezTo>
                  <a:cubicBezTo>
                    <a:pt x="44" y="66"/>
                    <a:pt x="51" y="62"/>
                    <a:pt x="57" y="56"/>
                  </a:cubicBezTo>
                  <a:cubicBezTo>
                    <a:pt x="63" y="50"/>
                    <a:pt x="66" y="42"/>
                    <a:pt x="66" y="33"/>
                  </a:cubicBezTo>
                  <a:cubicBezTo>
                    <a:pt x="66" y="15"/>
                    <a:pt x="51" y="0"/>
                    <a:pt x="33" y="0"/>
                  </a:cubicBezTo>
                  <a:cubicBezTo>
                    <a:pt x="14" y="0"/>
                    <a:pt x="0" y="15"/>
                    <a:pt x="0" y="33"/>
                  </a:cubicBezTo>
                  <a:cubicBezTo>
                    <a:pt x="0" y="42"/>
                    <a:pt x="3" y="50"/>
                    <a:pt x="9" y="56"/>
                  </a:cubicBezTo>
                  <a:cubicBezTo>
                    <a:pt x="15" y="62"/>
                    <a:pt x="22" y="66"/>
                    <a:pt x="31" y="66"/>
                  </a:cubicBezTo>
                  <a:close/>
                </a:path>
              </a:pathLst>
            </a:custGeom>
            <a:grpFill/>
            <a:ln w="1905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6" name="Freeform 9">
              <a:extLst>
                <a:ext uri="{FF2B5EF4-FFF2-40B4-BE49-F238E27FC236}">
                  <a16:creationId xmlns:a16="http://schemas.microsoft.com/office/drawing/2014/main" id="{EB30065F-9D26-4D71-BD0C-1E0EC2468EF2}"/>
                </a:ext>
              </a:extLst>
            </p:cNvPr>
            <p:cNvSpPr>
              <a:spLocks/>
            </p:cNvSpPr>
            <p:nvPr/>
          </p:nvSpPr>
          <p:spPr bwMode="auto">
            <a:xfrm>
              <a:off x="4914900" y="3590925"/>
              <a:ext cx="188913" cy="190500"/>
            </a:xfrm>
            <a:custGeom>
              <a:avLst/>
              <a:gdLst>
                <a:gd name="T0" fmla="*/ 23 w 106"/>
                <a:gd name="T1" fmla="*/ 98 h 107"/>
                <a:gd name="T2" fmla="*/ 23 w 106"/>
                <a:gd name="T3" fmla="*/ 98 h 107"/>
                <a:gd name="T4" fmla="*/ 49 w 106"/>
                <a:gd name="T5" fmla="*/ 107 h 107"/>
                <a:gd name="T6" fmla="*/ 53 w 106"/>
                <a:gd name="T7" fmla="*/ 107 h 107"/>
                <a:gd name="T8" fmla="*/ 57 w 106"/>
                <a:gd name="T9" fmla="*/ 107 h 107"/>
                <a:gd name="T10" fmla="*/ 83 w 106"/>
                <a:gd name="T11" fmla="*/ 98 h 107"/>
                <a:gd name="T12" fmla="*/ 106 w 106"/>
                <a:gd name="T13" fmla="*/ 54 h 107"/>
                <a:gd name="T14" fmla="*/ 75 w 106"/>
                <a:gd name="T15" fmla="*/ 5 h 107"/>
                <a:gd name="T16" fmla="*/ 53 w 106"/>
                <a:gd name="T17" fmla="*/ 0 h 107"/>
                <a:gd name="T18" fmla="*/ 31 w 106"/>
                <a:gd name="T19" fmla="*/ 5 h 107"/>
                <a:gd name="T20" fmla="*/ 31 w 106"/>
                <a:gd name="T21" fmla="*/ 5 h 107"/>
                <a:gd name="T22" fmla="*/ 0 w 106"/>
                <a:gd name="T23" fmla="*/ 54 h 107"/>
                <a:gd name="T24" fmla="*/ 23 w 106"/>
                <a:gd name="T25" fmla="*/ 98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6" h="107">
                  <a:moveTo>
                    <a:pt x="23" y="98"/>
                  </a:moveTo>
                  <a:lnTo>
                    <a:pt x="23" y="98"/>
                  </a:lnTo>
                  <a:cubicBezTo>
                    <a:pt x="30" y="103"/>
                    <a:pt x="39" y="106"/>
                    <a:pt x="49" y="107"/>
                  </a:cubicBezTo>
                  <a:cubicBezTo>
                    <a:pt x="50" y="107"/>
                    <a:pt x="52" y="107"/>
                    <a:pt x="53" y="107"/>
                  </a:cubicBezTo>
                  <a:cubicBezTo>
                    <a:pt x="54" y="107"/>
                    <a:pt x="55" y="107"/>
                    <a:pt x="57" y="107"/>
                  </a:cubicBezTo>
                  <a:cubicBezTo>
                    <a:pt x="66" y="106"/>
                    <a:pt x="76" y="103"/>
                    <a:pt x="83" y="98"/>
                  </a:cubicBezTo>
                  <a:cubicBezTo>
                    <a:pt x="97" y="88"/>
                    <a:pt x="106" y="72"/>
                    <a:pt x="106" y="54"/>
                  </a:cubicBezTo>
                  <a:cubicBezTo>
                    <a:pt x="106" y="32"/>
                    <a:pt x="93" y="14"/>
                    <a:pt x="75" y="5"/>
                  </a:cubicBezTo>
                  <a:cubicBezTo>
                    <a:pt x="68" y="2"/>
                    <a:pt x="61" y="0"/>
                    <a:pt x="53" y="0"/>
                  </a:cubicBezTo>
                  <a:cubicBezTo>
                    <a:pt x="45" y="0"/>
                    <a:pt x="38" y="2"/>
                    <a:pt x="31" y="5"/>
                  </a:cubicBezTo>
                  <a:lnTo>
                    <a:pt x="31" y="5"/>
                  </a:lnTo>
                  <a:cubicBezTo>
                    <a:pt x="12" y="14"/>
                    <a:pt x="0" y="32"/>
                    <a:pt x="0" y="54"/>
                  </a:cubicBezTo>
                  <a:cubicBezTo>
                    <a:pt x="0" y="72"/>
                    <a:pt x="9" y="88"/>
                    <a:pt x="23" y="98"/>
                  </a:cubicBezTo>
                  <a:close/>
                </a:path>
              </a:pathLst>
            </a:custGeom>
            <a:grpFill/>
            <a:ln w="1905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7" name="Freeform 10">
              <a:extLst>
                <a:ext uri="{FF2B5EF4-FFF2-40B4-BE49-F238E27FC236}">
                  <a16:creationId xmlns:a16="http://schemas.microsoft.com/office/drawing/2014/main" id="{823045A6-8D06-4CAE-88B2-B35E38B9B068}"/>
                </a:ext>
              </a:extLst>
            </p:cNvPr>
            <p:cNvSpPr>
              <a:spLocks/>
            </p:cNvSpPr>
            <p:nvPr/>
          </p:nvSpPr>
          <p:spPr bwMode="auto">
            <a:xfrm>
              <a:off x="4730750" y="3686175"/>
              <a:ext cx="142875" cy="142875"/>
            </a:xfrm>
            <a:custGeom>
              <a:avLst/>
              <a:gdLst>
                <a:gd name="T0" fmla="*/ 40 w 80"/>
                <a:gd name="T1" fmla="*/ 0 h 80"/>
                <a:gd name="T2" fmla="*/ 40 w 80"/>
                <a:gd name="T3" fmla="*/ 0 h 80"/>
                <a:gd name="T4" fmla="*/ 0 w 80"/>
                <a:gd name="T5" fmla="*/ 40 h 80"/>
                <a:gd name="T6" fmla="*/ 14 w 80"/>
                <a:gd name="T7" fmla="*/ 70 h 80"/>
                <a:gd name="T8" fmla="*/ 37 w 80"/>
                <a:gd name="T9" fmla="*/ 80 h 80"/>
                <a:gd name="T10" fmla="*/ 40 w 80"/>
                <a:gd name="T11" fmla="*/ 80 h 80"/>
                <a:gd name="T12" fmla="*/ 42 w 80"/>
                <a:gd name="T13" fmla="*/ 80 h 80"/>
                <a:gd name="T14" fmla="*/ 65 w 80"/>
                <a:gd name="T15" fmla="*/ 70 h 80"/>
                <a:gd name="T16" fmla="*/ 80 w 80"/>
                <a:gd name="T17" fmla="*/ 40 h 80"/>
                <a:gd name="T18" fmla="*/ 40 w 80"/>
                <a:gd name="T19"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0" h="80">
                  <a:moveTo>
                    <a:pt x="40" y="0"/>
                  </a:moveTo>
                  <a:lnTo>
                    <a:pt x="40" y="0"/>
                  </a:lnTo>
                  <a:cubicBezTo>
                    <a:pt x="18" y="0"/>
                    <a:pt x="0" y="18"/>
                    <a:pt x="0" y="40"/>
                  </a:cubicBezTo>
                  <a:cubicBezTo>
                    <a:pt x="0" y="52"/>
                    <a:pt x="5" y="63"/>
                    <a:pt x="14" y="70"/>
                  </a:cubicBezTo>
                  <a:cubicBezTo>
                    <a:pt x="21" y="76"/>
                    <a:pt x="29" y="79"/>
                    <a:pt x="37" y="80"/>
                  </a:cubicBezTo>
                  <a:cubicBezTo>
                    <a:pt x="38" y="80"/>
                    <a:pt x="39" y="80"/>
                    <a:pt x="40" y="80"/>
                  </a:cubicBezTo>
                  <a:cubicBezTo>
                    <a:pt x="41" y="80"/>
                    <a:pt x="41" y="80"/>
                    <a:pt x="42" y="80"/>
                  </a:cubicBezTo>
                  <a:cubicBezTo>
                    <a:pt x="51" y="79"/>
                    <a:pt x="59" y="76"/>
                    <a:pt x="65" y="70"/>
                  </a:cubicBezTo>
                  <a:cubicBezTo>
                    <a:pt x="74" y="63"/>
                    <a:pt x="80" y="52"/>
                    <a:pt x="80" y="40"/>
                  </a:cubicBezTo>
                  <a:cubicBezTo>
                    <a:pt x="80" y="18"/>
                    <a:pt x="62" y="0"/>
                    <a:pt x="40" y="0"/>
                  </a:cubicBezTo>
                  <a:close/>
                </a:path>
              </a:pathLst>
            </a:custGeom>
            <a:grpFill/>
            <a:ln w="1905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spTree>
    <p:extLst>
      <p:ext uri="{BB962C8B-B14F-4D97-AF65-F5344CB8AC3E}">
        <p14:creationId xmlns:p14="http://schemas.microsoft.com/office/powerpoint/2010/main" val="2345187708"/>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5216" y="3035808"/>
            <a:ext cx="6417468" cy="498598"/>
          </a:xfrm>
        </p:spPr>
        <p:txBody>
          <a:bodyPr/>
          <a:lstStyle/>
          <a:p>
            <a:r>
              <a:rPr lang="en-US"/>
              <a:t>Closing</a:t>
            </a:r>
          </a:p>
        </p:txBody>
      </p:sp>
      <p:sp>
        <p:nvSpPr>
          <p:cNvPr id="3" name="Text Placeholder 4">
            <a:extLst>
              <a:ext uri="{FF2B5EF4-FFF2-40B4-BE49-F238E27FC236}">
                <a16:creationId xmlns:a16="http://schemas.microsoft.com/office/drawing/2014/main" id="{F962AF4D-842D-3941-83FA-705F3464FD40}"/>
              </a:ext>
            </a:extLst>
          </p:cNvPr>
          <p:cNvSpPr txBox="1">
            <a:spLocks/>
          </p:cNvSpPr>
          <p:nvPr/>
        </p:nvSpPr>
        <p:spPr>
          <a:xfrm>
            <a:off x="585215" y="3977319"/>
            <a:ext cx="7178219" cy="369332"/>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2400" b="0" i="0" u="none" strike="noStrike" kern="1200" cap="none" spc="0" normalizeH="0" baseline="0" noProof="0">
              <a:ln>
                <a:noFill/>
              </a:ln>
              <a:solidFill>
                <a:srgbClr val="000000"/>
              </a:solidFill>
              <a:effectLst/>
              <a:uLnTx/>
              <a:uFillTx/>
              <a:latin typeface="Segoe UI Light"/>
              <a:ea typeface="+mn-ea"/>
              <a:cs typeface="Segoe UI" panose="020B0502040204020203" pitchFamily="34" charset="0"/>
            </a:endParaRPr>
          </a:p>
        </p:txBody>
      </p:sp>
    </p:spTree>
    <p:extLst>
      <p:ext uri="{BB962C8B-B14F-4D97-AF65-F5344CB8AC3E}">
        <p14:creationId xmlns:p14="http://schemas.microsoft.com/office/powerpoint/2010/main" val="3641308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DF4E20A-4C32-42BE-BD56-B5D9726C82EC}"/>
              </a:ext>
            </a:extLst>
          </p:cNvPr>
          <p:cNvSpPr>
            <a:spLocks noGrp="1"/>
          </p:cNvSpPr>
          <p:nvPr>
            <p:ph type="title"/>
          </p:nvPr>
        </p:nvSpPr>
        <p:spPr>
          <a:xfrm>
            <a:off x="341907" y="1130510"/>
            <a:ext cx="4508390" cy="5245352"/>
          </a:xfrm>
        </p:spPr>
        <p:txBody>
          <a:bodyPr/>
          <a:lstStyle/>
          <a:p>
            <a:r>
              <a:rPr lang="en-US" sz="2000">
                <a:cs typeface="Segoe UI"/>
              </a:rPr>
              <a:t>Create a governance plan </a:t>
            </a:r>
            <a:r>
              <a:rPr lang="en-US" sz="2000">
                <a:cs typeface="Segoe UI"/>
                <a:hlinkClick r:id="rId2"/>
              </a:rPr>
              <a:t>https://aka.ms/GroupsGP</a:t>
            </a:r>
            <a:br>
              <a:rPr lang="en-US" sz="2000"/>
            </a:br>
            <a:br>
              <a:rPr lang="en-US" sz="2000"/>
            </a:br>
            <a:r>
              <a:rPr lang="en-US" sz="2000">
                <a:cs typeface="Segoe UI"/>
              </a:rPr>
              <a:t>Enable self-service </a:t>
            </a:r>
            <a:r>
              <a:rPr lang="en-US" sz="2000">
                <a:cs typeface="Segoe UI"/>
                <a:hlinkClick r:id="rId3"/>
              </a:rPr>
              <a:t>https://aka.ms/GroupsSS</a:t>
            </a:r>
            <a:br>
              <a:rPr lang="en-US" sz="2000"/>
            </a:br>
            <a:br>
              <a:rPr lang="en-US" sz="2000"/>
            </a:br>
            <a:r>
              <a:rPr lang="en-US" sz="2000">
                <a:cs typeface="Segoe UI"/>
              </a:rPr>
              <a:t>Engage FastTrack </a:t>
            </a:r>
            <a:r>
              <a:rPr lang="en-US" sz="2000">
                <a:cs typeface="Segoe UI"/>
                <a:hlinkClick r:id="rId4"/>
              </a:rPr>
              <a:t>https://microsoft.com/FastTrack</a:t>
            </a:r>
            <a:br>
              <a:rPr lang="en-US" sz="2000"/>
            </a:br>
            <a:br>
              <a:rPr lang="en-US" sz="2000"/>
            </a:br>
            <a:r>
              <a:rPr lang="en-US" sz="2000">
                <a:cs typeface="Segoe UI"/>
              </a:rPr>
              <a:t>Enable analytics to understand usage </a:t>
            </a:r>
            <a:r>
              <a:rPr lang="en-US" sz="2000">
                <a:cs typeface="Segoe UI"/>
                <a:hlinkClick r:id="rId5"/>
              </a:rPr>
              <a:t>https://aka.ms/UsageAnalytics</a:t>
            </a:r>
            <a:br>
              <a:rPr lang="en-US" sz="2000"/>
            </a:br>
            <a:br>
              <a:rPr lang="en-US" sz="2000"/>
            </a:br>
            <a:r>
              <a:rPr lang="en-US" sz="2000">
                <a:cs typeface="Segoe UI"/>
              </a:rPr>
              <a:t>Connect with community  </a:t>
            </a:r>
            <a:r>
              <a:rPr lang="en-US" sz="2000">
                <a:cs typeface="Segoe UI"/>
                <a:hlinkClick r:id="rId6"/>
              </a:rPr>
              <a:t>https://aka.ms/M365TC</a:t>
            </a:r>
            <a:br>
              <a:rPr lang="en-US" sz="2000"/>
            </a:br>
            <a:br>
              <a:rPr lang="en-US" sz="2000"/>
            </a:br>
            <a:r>
              <a:rPr lang="en-US" sz="2000">
                <a:cs typeface="Segoe UI"/>
              </a:rPr>
              <a:t>Check out our blog </a:t>
            </a:r>
            <a:r>
              <a:rPr lang="en-US" sz="2000">
                <a:cs typeface="Segoe UI"/>
                <a:hlinkClick r:id="rId7"/>
              </a:rPr>
              <a:t>https://aka.ms/M365TCBlog</a:t>
            </a:r>
            <a:endParaRPr lang="en-US" sz="3200">
              <a:cs typeface="Segoe UI"/>
            </a:endParaRPr>
          </a:p>
        </p:txBody>
      </p:sp>
      <p:sp>
        <p:nvSpPr>
          <p:cNvPr id="10" name="Rectangle 9">
            <a:extLst>
              <a:ext uri="{FF2B5EF4-FFF2-40B4-BE49-F238E27FC236}">
                <a16:creationId xmlns:a16="http://schemas.microsoft.com/office/drawing/2014/main" id="{67F4CEF7-82B7-47CD-A072-7E407E5859FD}"/>
              </a:ext>
            </a:extLst>
          </p:cNvPr>
          <p:cNvSpPr/>
          <p:nvPr/>
        </p:nvSpPr>
        <p:spPr bwMode="auto">
          <a:xfrm>
            <a:off x="1" y="0"/>
            <a:ext cx="5334000" cy="866692"/>
          </a:xfrm>
          <a:prstGeom prst="rect">
            <a:avLst/>
          </a:prstGeom>
          <a:solidFill>
            <a:srgbClr val="74ADB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4000" b="0" i="0" u="none" strike="noStrike" kern="1200" cap="none" spc="0" normalizeH="0" baseline="0" noProof="0">
                <a:ln>
                  <a:noFill/>
                </a:ln>
                <a:gradFill>
                  <a:gsLst>
                    <a:gs pos="0">
                      <a:srgbClr val="FFFFFF"/>
                    </a:gs>
                    <a:gs pos="100000">
                      <a:srgbClr val="FFFFFF"/>
                    </a:gs>
                  </a:gsLst>
                  <a:lin ang="5400000" scaled="0"/>
                </a:gradFill>
                <a:effectLst>
                  <a:outerShdw blurRad="38100" dist="38100" dir="2700000" algn="tl">
                    <a:srgbClr val="000000">
                      <a:alpha val="43137"/>
                    </a:srgbClr>
                  </a:outerShdw>
                </a:effectLst>
                <a:uLnTx/>
                <a:uFillTx/>
                <a:latin typeface="Segoe UI"/>
                <a:ea typeface="Segoe UI" pitchFamily="34" charset="0"/>
                <a:cs typeface="Segoe UI" pitchFamily="34" charset="0"/>
              </a:rPr>
              <a:t>Call to Action</a:t>
            </a:r>
          </a:p>
        </p:txBody>
      </p:sp>
      <p:pic>
        <p:nvPicPr>
          <p:cNvPr id="3" name="Picture 2" descr="A person holding a sign&#10;&#10;Description automatically generated">
            <a:extLst>
              <a:ext uri="{FF2B5EF4-FFF2-40B4-BE49-F238E27FC236}">
                <a16:creationId xmlns:a16="http://schemas.microsoft.com/office/drawing/2014/main" id="{DF2CE53E-E7BF-409F-9209-BF46B32FD8EA}"/>
              </a:ext>
            </a:extLst>
          </p:cNvPr>
          <p:cNvPicPr>
            <a:picLocks noChangeAspect="1"/>
          </p:cNvPicPr>
          <p:nvPr/>
        </p:nvPicPr>
        <p:blipFill rotWithShape="1">
          <a:blip r:embed="rId8"/>
          <a:srcRect l="15946" t="-1143" r="16170" b="1143"/>
          <a:stretch/>
        </p:blipFill>
        <p:spPr>
          <a:xfrm>
            <a:off x="5234730" y="-83891"/>
            <a:ext cx="7087899" cy="6955415"/>
          </a:xfrm>
          <a:prstGeom prst="rect">
            <a:avLst/>
          </a:prstGeom>
        </p:spPr>
      </p:pic>
    </p:spTree>
    <p:extLst>
      <p:ext uri="{BB962C8B-B14F-4D97-AF65-F5344CB8AC3E}">
        <p14:creationId xmlns:p14="http://schemas.microsoft.com/office/powerpoint/2010/main" val="246721342"/>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8263" y="457200"/>
            <a:ext cx="11018520" cy="923330"/>
          </a:xfrm>
        </p:spPr>
        <p:txBody>
          <a:bodyPr/>
          <a:lstStyle/>
          <a:p>
            <a:r>
              <a:rPr lang="en-US" sz="3600" spc="-147"/>
              <a:t>FastTrack</a:t>
            </a:r>
            <a:br>
              <a:rPr lang="en-US" sz="3600" spc="-147">
                <a:solidFill>
                  <a:srgbClr val="000000"/>
                </a:solidFill>
              </a:rPr>
            </a:br>
            <a:r>
              <a:rPr lang="en-US" sz="2400" spc="0">
                <a:solidFill>
                  <a:srgbClr val="000000"/>
                </a:solidFill>
                <a:latin typeface="+mn-lt"/>
                <a:cs typeface="Segoe UI Semilight" panose="020B0402040204020203" pitchFamily="34" charset="0"/>
              </a:rPr>
              <a:t>Your advisor to help deploy Microsoft 365</a:t>
            </a:r>
            <a:endParaRPr lang="en-US" sz="3600" spc="0">
              <a:solidFill>
                <a:srgbClr val="000000"/>
              </a:solidFill>
              <a:latin typeface="+mn-lt"/>
              <a:cs typeface="Segoe UI Semilight" panose="020B0402040204020203" pitchFamily="34" charset="0"/>
            </a:endParaRPr>
          </a:p>
        </p:txBody>
      </p:sp>
      <p:sp>
        <p:nvSpPr>
          <p:cNvPr id="8" name="Text Placeholder 3">
            <a:extLst>
              <a:ext uri="{FF2B5EF4-FFF2-40B4-BE49-F238E27FC236}">
                <a16:creationId xmlns:a16="http://schemas.microsoft.com/office/drawing/2014/main" id="{5B8BA617-E4B7-4C2D-A111-3F746D05F551}"/>
              </a:ext>
            </a:extLst>
          </p:cNvPr>
          <p:cNvSpPr>
            <a:spLocks noGrp="1"/>
          </p:cNvSpPr>
          <p:nvPr>
            <p:ph type="body" sz="quarter" idx="10"/>
          </p:nvPr>
        </p:nvSpPr>
        <p:spPr>
          <a:xfrm>
            <a:off x="590868" y="2019300"/>
            <a:ext cx="7279342" cy="4154984"/>
          </a:xfrm>
        </p:spPr>
        <p:txBody>
          <a:bodyPr/>
          <a:lstStyle/>
          <a:p>
            <a:pPr fontAlgn="base">
              <a:spcBef>
                <a:spcPts val="600"/>
              </a:spcBef>
              <a:spcAft>
                <a:spcPts val="600"/>
              </a:spcAft>
            </a:pPr>
            <a:r>
              <a:rPr lang="en-US" sz="1800">
                <a:solidFill>
                  <a:srgbClr val="2C292A"/>
                </a:solidFill>
                <a:latin typeface="Segoe UI" panose="020B0502040204020203" pitchFamily="34" charset="0"/>
              </a:rPr>
              <a:t>Onboard to Microsoft 365 services and migrate your data</a:t>
            </a:r>
            <a:r>
              <a:rPr lang="en-US" sz="1800">
                <a:solidFill>
                  <a:srgbClr val="505050"/>
                </a:solidFill>
                <a:latin typeface="Segoe UI" panose="020B0502040204020203" pitchFamily="34" charset="0"/>
              </a:rPr>
              <a:t>​</a:t>
            </a:r>
          </a:p>
          <a:p>
            <a:pPr fontAlgn="base">
              <a:spcBef>
                <a:spcPts val="600"/>
              </a:spcBef>
              <a:spcAft>
                <a:spcPts val="600"/>
              </a:spcAft>
            </a:pPr>
            <a:r>
              <a:rPr lang="en-US" sz="1800">
                <a:solidFill>
                  <a:srgbClr val="2C292A"/>
                </a:solidFill>
                <a:latin typeface="Segoe UI" panose="020B0502040204020203" pitchFamily="34" charset="0"/>
              </a:rPr>
              <a:t>Configure identity and security capabilities </a:t>
            </a:r>
            <a:r>
              <a:rPr lang="en-US" sz="1800">
                <a:solidFill>
                  <a:srgbClr val="505050"/>
                </a:solidFill>
                <a:latin typeface="Segoe UI" panose="020B0502040204020203" pitchFamily="34" charset="0"/>
              </a:rPr>
              <a:t>​</a:t>
            </a:r>
          </a:p>
          <a:p>
            <a:pPr fontAlgn="base">
              <a:spcBef>
                <a:spcPts val="600"/>
              </a:spcBef>
              <a:spcAft>
                <a:spcPts val="600"/>
              </a:spcAft>
            </a:pPr>
            <a:r>
              <a:rPr lang="en-US" sz="1800">
                <a:solidFill>
                  <a:schemeClr val="accent3"/>
                </a:solidFill>
                <a:latin typeface="+mj-lt"/>
              </a:rPr>
              <a:t>New!</a:t>
            </a:r>
            <a:r>
              <a:rPr lang="en-US" sz="1800">
                <a:solidFill>
                  <a:srgbClr val="0070C0"/>
                </a:solidFill>
                <a:latin typeface="Segoe UI" panose="020B0502040204020203" pitchFamily="34" charset="0"/>
              </a:rPr>
              <a:t> </a:t>
            </a:r>
            <a:r>
              <a:rPr lang="en-US" sz="1800">
                <a:solidFill>
                  <a:srgbClr val="2C292A"/>
                </a:solidFill>
                <a:latin typeface="Segoe UI" panose="020B0502040204020203" pitchFamily="34" charset="0"/>
              </a:rPr>
              <a:t>Guide Windows 10 deployment </a:t>
            </a:r>
            <a:r>
              <a:rPr lang="en-US" sz="1800">
                <a:solidFill>
                  <a:srgbClr val="505050"/>
                </a:solidFill>
                <a:latin typeface="Segoe UI" panose="020B0502040204020203" pitchFamily="34" charset="0"/>
              </a:rPr>
              <a:t>​</a:t>
            </a:r>
          </a:p>
          <a:p>
            <a:pPr fontAlgn="base">
              <a:spcBef>
                <a:spcPts val="600"/>
              </a:spcBef>
              <a:spcAft>
                <a:spcPts val="600"/>
              </a:spcAft>
            </a:pPr>
            <a:r>
              <a:rPr lang="en-US" sz="1800">
                <a:solidFill>
                  <a:srgbClr val="2C292A"/>
                </a:solidFill>
                <a:latin typeface="Segoe UI" panose="020B0502040204020203" pitchFamily="34" charset="0"/>
              </a:rPr>
              <a:t>Deliver app </a:t>
            </a:r>
            <a:r>
              <a:rPr lang="en-US" sz="1800" err="1">
                <a:solidFill>
                  <a:srgbClr val="2C292A"/>
                </a:solidFill>
                <a:latin typeface="Segoe UI" panose="020B0502040204020203" pitchFamily="34" charset="0"/>
              </a:rPr>
              <a:t>compat</a:t>
            </a:r>
            <a:r>
              <a:rPr lang="en-US" sz="1800">
                <a:solidFill>
                  <a:srgbClr val="2C292A"/>
                </a:solidFill>
                <a:latin typeface="Segoe UI" panose="020B0502040204020203" pitchFamily="34" charset="0"/>
              </a:rPr>
              <a:t> services</a:t>
            </a:r>
            <a:r>
              <a:rPr lang="en-US" sz="1800">
                <a:solidFill>
                  <a:srgbClr val="505050"/>
                </a:solidFill>
                <a:latin typeface="Segoe UI" panose="020B0502040204020203" pitchFamily="34" charset="0"/>
              </a:rPr>
              <a:t>​</a:t>
            </a:r>
          </a:p>
          <a:p>
            <a:pPr fontAlgn="base">
              <a:spcBef>
                <a:spcPts val="600"/>
              </a:spcBef>
              <a:spcAft>
                <a:spcPts val="600"/>
              </a:spcAft>
            </a:pPr>
            <a:r>
              <a:rPr lang="en-US" sz="1800">
                <a:solidFill>
                  <a:srgbClr val="2C292A"/>
                </a:solidFill>
                <a:latin typeface="Segoe UI" panose="020B0502040204020203" pitchFamily="34" charset="0"/>
              </a:rPr>
              <a:t>Deploy chat-based collaboration and productivity apps</a:t>
            </a:r>
            <a:r>
              <a:rPr lang="en-US" sz="1800">
                <a:solidFill>
                  <a:srgbClr val="505050"/>
                </a:solidFill>
                <a:latin typeface="Segoe UI" panose="020B0502040204020203" pitchFamily="34" charset="0"/>
              </a:rPr>
              <a:t>​</a:t>
            </a:r>
          </a:p>
          <a:p>
            <a:pPr fontAlgn="base">
              <a:spcBef>
                <a:spcPts val="600"/>
              </a:spcBef>
              <a:spcAft>
                <a:spcPts val="600"/>
              </a:spcAft>
            </a:pPr>
            <a:r>
              <a:rPr lang="en-US" sz="1800">
                <a:solidFill>
                  <a:srgbClr val="2C292A"/>
                </a:solidFill>
                <a:latin typeface="Segoe UI" panose="020B0502040204020203" pitchFamily="34" charset="0"/>
              </a:rPr>
              <a:t>Gain customer user adoption and realize business value</a:t>
            </a:r>
            <a:r>
              <a:rPr lang="en-US" sz="1800">
                <a:solidFill>
                  <a:srgbClr val="505050"/>
                </a:solidFill>
                <a:latin typeface="Segoe UI" panose="020B0502040204020203" pitchFamily="34" charset="0"/>
              </a:rPr>
              <a:t>​</a:t>
            </a:r>
          </a:p>
          <a:p>
            <a:pPr fontAlgn="base">
              <a:spcBef>
                <a:spcPts val="600"/>
              </a:spcBef>
              <a:spcAft>
                <a:spcPts val="600"/>
              </a:spcAft>
            </a:pPr>
            <a:endParaRPr lang="en-US" sz="1800">
              <a:solidFill>
                <a:srgbClr val="2C292A"/>
              </a:solidFill>
              <a:latin typeface="Segoe UI" panose="020B0502040204020203" pitchFamily="34" charset="0"/>
            </a:endParaRPr>
          </a:p>
          <a:p>
            <a:pPr fontAlgn="base">
              <a:spcBef>
                <a:spcPts val="600"/>
              </a:spcBef>
              <a:spcAft>
                <a:spcPts val="600"/>
              </a:spcAft>
            </a:pPr>
            <a:endParaRPr lang="en-US" sz="1800">
              <a:solidFill>
                <a:srgbClr val="2C292A"/>
              </a:solidFill>
              <a:latin typeface="Segoe UI" panose="020B0502040204020203" pitchFamily="34" charset="0"/>
            </a:endParaRPr>
          </a:p>
          <a:p>
            <a:pPr fontAlgn="base">
              <a:spcBef>
                <a:spcPts val="600"/>
              </a:spcBef>
              <a:spcAft>
                <a:spcPts val="600"/>
              </a:spcAft>
            </a:pPr>
            <a:r>
              <a:rPr lang="en-US" sz="1800" i="1">
                <a:solidFill>
                  <a:srgbClr val="2C292A"/>
                </a:solidFill>
                <a:latin typeface="Segoe UI" panose="020B0502040204020203" pitchFamily="34" charset="0"/>
              </a:rPr>
              <a:t>Delivered by Microsoft or approved partners</a:t>
            </a:r>
            <a:r>
              <a:rPr lang="en-US" sz="1800" i="1">
                <a:solidFill>
                  <a:srgbClr val="505050"/>
                </a:solidFill>
                <a:latin typeface="Segoe UI" panose="020B0502040204020203" pitchFamily="34" charset="0"/>
              </a:rPr>
              <a:t>​</a:t>
            </a:r>
          </a:p>
          <a:p>
            <a:pPr fontAlgn="base">
              <a:spcBef>
                <a:spcPts val="600"/>
              </a:spcBef>
              <a:spcAft>
                <a:spcPts val="600"/>
              </a:spcAft>
            </a:pPr>
            <a:r>
              <a:rPr lang="en-US" sz="1800" i="1">
                <a:solidFill>
                  <a:srgbClr val="2C292A"/>
                </a:solidFill>
                <a:latin typeface="Segoe UI" panose="020B0502040204020203" pitchFamily="34" charset="0"/>
              </a:rPr>
              <a:t>Included in your eligible subscription at no additional cost</a:t>
            </a:r>
            <a:r>
              <a:rPr lang="en-US" sz="1800" i="1">
                <a:solidFill>
                  <a:srgbClr val="505050"/>
                </a:solidFill>
                <a:latin typeface="Segoe UI" panose="020B0502040204020203" pitchFamily="34" charset="0"/>
              </a:rPr>
              <a:t>​</a:t>
            </a:r>
          </a:p>
        </p:txBody>
      </p:sp>
      <p:pic>
        <p:nvPicPr>
          <p:cNvPr id="7" name="Picture 6" descr="Picture of people working.">
            <a:extLst>
              <a:ext uri="{FF2B5EF4-FFF2-40B4-BE49-F238E27FC236}">
                <a16:creationId xmlns:a16="http://schemas.microsoft.com/office/drawing/2014/main" id="{58369FAB-ADCD-49DA-B5D5-8EC86E937F84}"/>
              </a:ext>
            </a:extLst>
          </p:cNvPr>
          <p:cNvPicPr>
            <a:picLocks noChangeAspect="1"/>
          </p:cNvPicPr>
          <p:nvPr/>
        </p:nvPicPr>
        <p:blipFill>
          <a:blip r:embed="rId3"/>
          <a:stretch>
            <a:fillRect/>
          </a:stretch>
        </p:blipFill>
        <p:spPr>
          <a:xfrm>
            <a:off x="7870209" y="0"/>
            <a:ext cx="4321790" cy="6858000"/>
          </a:xfrm>
          <a:prstGeom prst="rect">
            <a:avLst/>
          </a:prstGeom>
        </p:spPr>
      </p:pic>
      <p:sp>
        <p:nvSpPr>
          <p:cNvPr id="9" name="Rectangle 8">
            <a:extLst>
              <a:ext uri="{FF2B5EF4-FFF2-40B4-BE49-F238E27FC236}">
                <a16:creationId xmlns:a16="http://schemas.microsoft.com/office/drawing/2014/main" id="{DB5B71FD-3D4C-420A-ADC5-FF919D413146}"/>
              </a:ext>
            </a:extLst>
          </p:cNvPr>
          <p:cNvSpPr/>
          <p:nvPr/>
        </p:nvSpPr>
        <p:spPr>
          <a:xfrm>
            <a:off x="8273412" y="6235380"/>
            <a:ext cx="3515385" cy="400110"/>
          </a:xfrm>
          <a:prstGeom prst="rect">
            <a:avLst/>
          </a:prstGeom>
        </p:spPr>
        <p:txBody>
          <a:bodyPr wrap="square" lIns="0" rIns="0">
            <a:spAutoFit/>
          </a:bodyPr>
          <a:lstStyle/>
          <a:p>
            <a:pPr marL="0" marR="0" lvl="0" indent="0" algn="ctr" defTabSz="896042"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www.Microsoft.com/FastTrack</a:t>
            </a:r>
          </a:p>
        </p:txBody>
      </p:sp>
      <p:sp>
        <p:nvSpPr>
          <p:cNvPr id="6" name="Freeform: Shape 5">
            <a:extLst>
              <a:ext uri="{FF2B5EF4-FFF2-40B4-BE49-F238E27FC236}">
                <a16:creationId xmlns:a16="http://schemas.microsoft.com/office/drawing/2014/main" id="{6CBD7777-0C7B-4FCA-B47D-320B8756BB69}"/>
              </a:ext>
            </a:extLst>
          </p:cNvPr>
          <p:cNvSpPr/>
          <p:nvPr/>
        </p:nvSpPr>
        <p:spPr bwMode="auto">
          <a:xfrm>
            <a:off x="7865165" y="-6626"/>
            <a:ext cx="4346713" cy="2491409"/>
          </a:xfrm>
          <a:custGeom>
            <a:avLst/>
            <a:gdLst>
              <a:gd name="connsiteX0" fmla="*/ 6626 w 4346713"/>
              <a:gd name="connsiteY0" fmla="*/ 1696278 h 2491409"/>
              <a:gd name="connsiteX1" fmla="*/ 4346713 w 4346713"/>
              <a:gd name="connsiteY1" fmla="*/ 0 h 2491409"/>
              <a:gd name="connsiteX2" fmla="*/ 4306957 w 4346713"/>
              <a:gd name="connsiteY2" fmla="*/ 801756 h 2491409"/>
              <a:gd name="connsiteX3" fmla="*/ 0 w 4346713"/>
              <a:gd name="connsiteY3" fmla="*/ 2491409 h 2491409"/>
            </a:gdLst>
            <a:ahLst/>
            <a:cxnLst>
              <a:cxn ang="0">
                <a:pos x="connsiteX0" y="connsiteY0"/>
              </a:cxn>
              <a:cxn ang="0">
                <a:pos x="connsiteX1" y="connsiteY1"/>
              </a:cxn>
              <a:cxn ang="0">
                <a:pos x="connsiteX2" y="connsiteY2"/>
              </a:cxn>
              <a:cxn ang="0">
                <a:pos x="connsiteX3" y="connsiteY3"/>
              </a:cxn>
            </a:cxnLst>
            <a:rect l="l" t="t" r="r" b="b"/>
            <a:pathLst>
              <a:path w="4346713" h="2491409">
                <a:moveTo>
                  <a:pt x="6626" y="1696278"/>
                </a:moveTo>
                <a:lnTo>
                  <a:pt x="4346713" y="0"/>
                </a:lnTo>
                <a:lnTo>
                  <a:pt x="4306957" y="801756"/>
                </a:lnTo>
                <a:lnTo>
                  <a:pt x="0" y="2491409"/>
                </a:lnTo>
              </a:path>
            </a:pathLst>
          </a:cu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 name="TextBox 4">
            <a:extLst>
              <a:ext uri="{FF2B5EF4-FFF2-40B4-BE49-F238E27FC236}">
                <a16:creationId xmlns:a16="http://schemas.microsoft.com/office/drawing/2014/main" id="{85C6A9DC-BB18-401E-9635-91A61B5C291A}"/>
              </a:ext>
            </a:extLst>
          </p:cNvPr>
          <p:cNvSpPr txBox="1"/>
          <p:nvPr/>
        </p:nvSpPr>
        <p:spPr>
          <a:xfrm rot="20269663">
            <a:off x="8053637" y="858553"/>
            <a:ext cx="4634346" cy="43088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FFFFFF"/>
                </a:solidFill>
                <a:effectLst/>
                <a:uLnTx/>
                <a:uFillTx/>
                <a:latin typeface="Segoe UI"/>
                <a:ea typeface="+mn-ea"/>
                <a:cs typeface="+mn-cs"/>
              </a:rPr>
              <a:t>Visit our FastTrack booth</a:t>
            </a:r>
          </a:p>
        </p:txBody>
      </p:sp>
    </p:spTree>
    <p:extLst>
      <p:ext uri="{BB962C8B-B14F-4D97-AF65-F5344CB8AC3E}">
        <p14:creationId xmlns:p14="http://schemas.microsoft.com/office/powerpoint/2010/main" val="4215992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AFBEB8E5-863A-4E2A-8D15-62C16E525C9A}"/>
              </a:ext>
            </a:extLst>
          </p:cNvPr>
          <p:cNvSpPr/>
          <p:nvPr/>
        </p:nvSpPr>
        <p:spPr bwMode="auto">
          <a:xfrm>
            <a:off x="0" y="-2"/>
            <a:ext cx="6921661" cy="6858001"/>
          </a:xfrm>
          <a:prstGeom prst="rect">
            <a:avLst/>
          </a:prstGeom>
          <a:solidFill>
            <a:schemeClr val="bg1"/>
          </a:solidFill>
          <a:ln w="10795" cap="flat" cmpd="sng" algn="ctr">
            <a:noFill/>
            <a:prstDash val="solid"/>
          </a:ln>
          <a:effectLst>
            <a:outerShdw blurRad="152400" sx="101000" sy="101000" algn="tl" rotWithShape="0">
              <a:prstClr val="black">
                <a:alpha val="29000"/>
              </a:prstClr>
            </a:outerShdw>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Title 2">
            <a:extLst>
              <a:ext uri="{FF2B5EF4-FFF2-40B4-BE49-F238E27FC236}">
                <a16:creationId xmlns:a16="http://schemas.microsoft.com/office/drawing/2014/main" id="{0658AFF9-AAF2-4EE7-8589-524D92D8AFBA}"/>
              </a:ext>
            </a:extLst>
          </p:cNvPr>
          <p:cNvSpPr>
            <a:spLocks noGrp="1"/>
          </p:cNvSpPr>
          <p:nvPr>
            <p:ph type="title"/>
          </p:nvPr>
        </p:nvSpPr>
        <p:spPr>
          <a:xfrm>
            <a:off x="588263" y="457200"/>
            <a:ext cx="11018520" cy="553998"/>
          </a:xfrm>
        </p:spPr>
        <p:txBody>
          <a:bodyPr/>
          <a:lstStyle/>
          <a:p>
            <a:r>
              <a:rPr lang="en-US"/>
              <a:t>Next steps</a:t>
            </a:r>
          </a:p>
        </p:txBody>
      </p:sp>
      <p:sp>
        <p:nvSpPr>
          <p:cNvPr id="16" name="Rectangle 15">
            <a:extLst>
              <a:ext uri="{FF2B5EF4-FFF2-40B4-BE49-F238E27FC236}">
                <a16:creationId xmlns:a16="http://schemas.microsoft.com/office/drawing/2014/main" id="{D796EE6A-BD6E-4010-B93E-6454219E2DD0}"/>
              </a:ext>
            </a:extLst>
          </p:cNvPr>
          <p:cNvSpPr/>
          <p:nvPr/>
        </p:nvSpPr>
        <p:spPr>
          <a:xfrm>
            <a:off x="588263" y="1246914"/>
            <a:ext cx="6046453" cy="1209562"/>
          </a:xfrm>
          <a:prstGeom prst="rect">
            <a:avLst/>
          </a:prstGeom>
        </p:spPr>
        <p:txBody>
          <a:bodyPr wrap="square" lIns="0" tIns="0" rIns="0" bIns="0" anchor="t" anchorCtr="0">
            <a:spAutoFit/>
          </a:bodyPr>
          <a:lstStyle/>
          <a:p>
            <a:pPr marL="0" marR="0" lvl="0" indent="0" algn="l" defTabSz="914367" rtl="0" eaLnBrk="1" fontAlgn="auto" latinLnBrk="0" hangingPunct="1">
              <a:lnSpc>
                <a:spcPct val="90000"/>
              </a:lnSpc>
              <a:spcBef>
                <a:spcPts val="0"/>
              </a:spcBef>
              <a:spcAft>
                <a:spcPts val="1765"/>
              </a:spcAft>
              <a:buClrTx/>
              <a:buSzTx/>
              <a:buFontTx/>
              <a:buNone/>
              <a:tabLst/>
              <a:defRPr/>
            </a:pPr>
            <a:r>
              <a:rPr kumimoji="0" lang="en-US" sz="1800" b="0" i="0" u="none" strike="noStrike" kern="1200" cap="none" spc="-29" normalizeH="0" baseline="0" noProof="0">
                <a:ln>
                  <a:noFill/>
                </a:ln>
                <a:solidFill>
                  <a:srgbClr val="000000"/>
                </a:solidFill>
                <a:effectLst/>
                <a:uLnTx/>
                <a:uFillTx/>
                <a:latin typeface="Segoe UI"/>
                <a:ea typeface="+mn-ea"/>
                <a:cs typeface="Bodoni Std Bold Italic"/>
              </a:rPr>
              <a:t>Create a plan to enable self-service with governance</a:t>
            </a:r>
          </a:p>
          <a:p>
            <a:pPr marL="0" marR="0" lvl="0" indent="0" algn="l" defTabSz="914367" rtl="0" eaLnBrk="1" fontAlgn="auto" latinLnBrk="0" hangingPunct="1">
              <a:lnSpc>
                <a:spcPct val="90000"/>
              </a:lnSpc>
              <a:spcBef>
                <a:spcPts val="0"/>
              </a:spcBef>
              <a:spcAft>
                <a:spcPts val="1765"/>
              </a:spcAft>
              <a:buClrTx/>
              <a:buSzTx/>
              <a:buFontTx/>
              <a:buNone/>
              <a:tabLst/>
              <a:defRPr/>
            </a:pPr>
            <a:r>
              <a:rPr kumimoji="0" lang="en-US" sz="1800" b="0" i="0" u="none" strike="noStrike" kern="1200" cap="none" spc="-29" normalizeH="0" baseline="0" noProof="0">
                <a:ln>
                  <a:noFill/>
                </a:ln>
                <a:solidFill>
                  <a:srgbClr val="000000"/>
                </a:solidFill>
                <a:effectLst/>
                <a:uLnTx/>
                <a:uFillTx/>
                <a:latin typeface="Segoe UI"/>
                <a:ea typeface="+mn-ea"/>
                <a:cs typeface="Bodoni Std Bold Italic"/>
              </a:rPr>
              <a:t>Drive Teamwork app usage with FastTrack resources</a:t>
            </a:r>
          </a:p>
          <a:p>
            <a:pPr marL="0" marR="0" lvl="0" indent="0" algn="l" defTabSz="914367" rtl="0" eaLnBrk="1" fontAlgn="auto" latinLnBrk="0" hangingPunct="1">
              <a:lnSpc>
                <a:spcPct val="90000"/>
              </a:lnSpc>
              <a:spcBef>
                <a:spcPts val="0"/>
              </a:spcBef>
              <a:spcAft>
                <a:spcPts val="1765"/>
              </a:spcAft>
              <a:buClrTx/>
              <a:buSzTx/>
              <a:buFontTx/>
              <a:buNone/>
              <a:tabLst/>
              <a:defRPr/>
            </a:pPr>
            <a:r>
              <a:rPr kumimoji="0" lang="en-US" sz="1800" b="0" i="0" u="none" strike="noStrike" kern="1200" cap="none" spc="-29" normalizeH="0" baseline="0" noProof="0">
                <a:ln>
                  <a:noFill/>
                </a:ln>
                <a:solidFill>
                  <a:srgbClr val="000000"/>
                </a:solidFill>
                <a:effectLst/>
                <a:uLnTx/>
                <a:uFillTx/>
                <a:latin typeface="Segoe UI"/>
                <a:ea typeface="+mn-ea"/>
                <a:cs typeface="Bodoni Std Bold Italic"/>
              </a:rPr>
              <a:t>Submit session evaluations </a:t>
            </a:r>
            <a:r>
              <a:rPr kumimoji="0" lang="en-US" sz="1800" b="0" i="0" u="none" strike="noStrike" kern="1200" cap="none" spc="-29" normalizeH="0" baseline="0" noProof="0">
                <a:ln>
                  <a:noFill/>
                </a:ln>
                <a:solidFill>
                  <a:srgbClr val="000000"/>
                </a:solidFill>
                <a:effectLst/>
                <a:uLnTx/>
                <a:uFillTx/>
                <a:latin typeface="Segoe UI"/>
                <a:ea typeface="+mn-ea"/>
                <a:cs typeface="Bodoni Std Bold Italic"/>
                <a:sym typeface="Wingdings" panose="05000000000000000000" pitchFamily="2" charset="2"/>
              </a:rPr>
              <a:t></a:t>
            </a:r>
            <a:endParaRPr kumimoji="0" lang="en-US" sz="1800" b="0" i="0" u="none" strike="noStrike" kern="1200" cap="none" spc="-29" normalizeH="0" baseline="0" noProof="0">
              <a:ln>
                <a:noFill/>
              </a:ln>
              <a:solidFill>
                <a:srgbClr val="000000"/>
              </a:solidFill>
              <a:effectLst/>
              <a:uLnTx/>
              <a:uFillTx/>
              <a:latin typeface="Segoe UI"/>
              <a:ea typeface="+mn-ea"/>
              <a:cs typeface="Bodoni Std Bold Italic"/>
            </a:endParaRPr>
          </a:p>
        </p:txBody>
      </p:sp>
      <p:graphicFrame>
        <p:nvGraphicFramePr>
          <p:cNvPr id="18" name="Table 17">
            <a:extLst>
              <a:ext uri="{FF2B5EF4-FFF2-40B4-BE49-F238E27FC236}">
                <a16:creationId xmlns:a16="http://schemas.microsoft.com/office/drawing/2014/main" id="{DB45A027-C3AD-4898-9ECB-B9DABAD1DFD4}"/>
              </a:ext>
            </a:extLst>
          </p:cNvPr>
          <p:cNvGraphicFramePr>
            <a:graphicFrameLocks noGrp="1"/>
          </p:cNvGraphicFramePr>
          <p:nvPr/>
        </p:nvGraphicFramePr>
        <p:xfrm>
          <a:off x="588263" y="2894838"/>
          <a:ext cx="4275153" cy="1894960"/>
        </p:xfrm>
        <a:graphic>
          <a:graphicData uri="http://schemas.openxmlformats.org/drawingml/2006/table">
            <a:tbl>
              <a:tblPr>
                <a:tableStyleId>{2D5ABB26-0587-4C30-8999-92F81FD0307C}</a:tableStyleId>
              </a:tblPr>
              <a:tblGrid>
                <a:gridCol w="1657682">
                  <a:extLst>
                    <a:ext uri="{9D8B030D-6E8A-4147-A177-3AD203B41FA5}">
                      <a16:colId xmlns:a16="http://schemas.microsoft.com/office/drawing/2014/main" val="2695336379"/>
                    </a:ext>
                  </a:extLst>
                </a:gridCol>
                <a:gridCol w="2617471">
                  <a:extLst>
                    <a:ext uri="{9D8B030D-6E8A-4147-A177-3AD203B41FA5}">
                      <a16:colId xmlns:a16="http://schemas.microsoft.com/office/drawing/2014/main" val="1744310670"/>
                    </a:ext>
                  </a:extLst>
                </a:gridCol>
              </a:tblGrid>
              <a:tr h="236870">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400" b="0" u="none" strike="noStrike" kern="1200" cap="none" spc="0" normalizeH="0" baseline="0" noProof="0">
                          <a:ln>
                            <a:noFill/>
                          </a:ln>
                          <a:solidFill>
                            <a:schemeClr val="accent3"/>
                          </a:solidFill>
                          <a:effectLst/>
                          <a:uLnTx/>
                          <a:uFillTx/>
                          <a:latin typeface="+mj-lt"/>
                        </a:rPr>
                        <a:t>Key resources</a:t>
                      </a:r>
                      <a:endParaRPr kumimoji="0" lang="en-US" sz="1400" b="0" i="0" u="none" strike="noStrike" kern="1200" cap="none" spc="0" normalizeH="0" baseline="0" noProof="0">
                        <a:ln>
                          <a:noFill/>
                        </a:ln>
                        <a:solidFill>
                          <a:schemeClr val="accent3"/>
                        </a:solidFill>
                        <a:effectLst/>
                        <a:uLnTx/>
                        <a:uFillTx/>
                        <a:latin typeface="+mj-lt"/>
                        <a:ea typeface="+mn-ea"/>
                        <a:cs typeface="+mn-cs"/>
                      </a:endParaRPr>
                    </a:p>
                  </a:txBody>
                  <a:tcPr marL="0" marR="0" marT="0" marB="0">
                    <a:noFill/>
                  </a:tcPr>
                </a:tc>
                <a:tc>
                  <a:txBody>
                    <a:bodyPr/>
                    <a:lstStyle/>
                    <a:p>
                      <a:endParaRPr lang="en-US" sz="1400"/>
                    </a:p>
                  </a:txBody>
                  <a:tcPr marL="0" marR="0" marT="0" marB="0">
                    <a:noFill/>
                  </a:tcPr>
                </a:tc>
                <a:extLst>
                  <a:ext uri="{0D108BD9-81ED-4DB2-BD59-A6C34878D82A}">
                    <a16:rowId xmlns:a16="http://schemas.microsoft.com/office/drawing/2014/main" val="2288682825"/>
                  </a:ext>
                </a:extLst>
              </a:tr>
              <a:tr h="236870">
                <a:tc>
                  <a:txBody>
                    <a:bodyPr/>
                    <a:lstStyle/>
                    <a:p>
                      <a:r>
                        <a:rPr kumimoji="0" lang="en-US" sz="1400" u="none" strike="noStrike" kern="1200" cap="none" spc="0" normalizeH="0" baseline="0" noProof="0">
                          <a:ln>
                            <a:noFill/>
                          </a:ln>
                          <a:effectLst/>
                          <a:uLnTx/>
                          <a:uFillTx/>
                        </a:rPr>
                        <a:t>Documentation</a:t>
                      </a:r>
                      <a:endParaRPr lang="en-US" sz="1400"/>
                    </a:p>
                  </a:txBody>
                  <a:tcPr marL="0" marR="0" marT="0" marB="0">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400" u="none" strike="noStrike" kern="1200" cap="none" spc="0" normalizeH="0" baseline="0" noProof="0">
                          <a:ln>
                            <a:noFill/>
                          </a:ln>
                          <a:effectLst/>
                          <a:uLnTx/>
                          <a:uFillTx/>
                          <a:hlinkClick r:id="rId3"/>
                        </a:rPr>
                        <a:t>aka.ms/O365g</a:t>
                      </a:r>
                      <a:r>
                        <a:rPr kumimoji="0" lang="en-US" sz="1400" u="none" strike="noStrike" kern="1200" cap="none" spc="0" normalizeH="0" baseline="0" noProof="0">
                          <a:ln>
                            <a:noFill/>
                          </a:ln>
                          <a:effectLst/>
                          <a:uLnTx/>
                          <a:uFillTx/>
                        </a:rPr>
                        <a:t> </a:t>
                      </a:r>
                      <a:endParaRPr lang="en-US" sz="1400">
                        <a:gradFill>
                          <a:gsLst>
                            <a:gs pos="1250">
                              <a:srgbClr val="505050"/>
                            </a:gs>
                            <a:gs pos="100000">
                              <a:srgbClr val="505050"/>
                            </a:gs>
                          </a:gsLst>
                          <a:lin ang="5400000" scaled="0"/>
                        </a:gradFill>
                      </a:endParaRPr>
                    </a:p>
                  </a:txBody>
                  <a:tcPr marL="0" marR="0" marT="0" marB="0">
                    <a:noFill/>
                  </a:tcPr>
                </a:tc>
                <a:extLst>
                  <a:ext uri="{0D108BD9-81ED-4DB2-BD59-A6C34878D82A}">
                    <a16:rowId xmlns:a16="http://schemas.microsoft.com/office/drawing/2014/main" val="2688499052"/>
                  </a:ext>
                </a:extLst>
              </a:tr>
              <a:tr h="236870">
                <a:tc>
                  <a:txBody>
                    <a:bodyPr/>
                    <a:lstStyle/>
                    <a:p>
                      <a:r>
                        <a:rPr kumimoji="0" lang="en-US" sz="1400" u="none" strike="noStrike" kern="1200" cap="none" spc="0" normalizeH="0" baseline="0" noProof="0">
                          <a:ln>
                            <a:noFill/>
                          </a:ln>
                          <a:effectLst/>
                          <a:uLnTx/>
                          <a:uFillTx/>
                        </a:rPr>
                        <a:t>Questions</a:t>
                      </a:r>
                      <a:endParaRPr lang="en-US" sz="1400"/>
                    </a:p>
                  </a:txBody>
                  <a:tcPr marL="0" marR="0" marT="0" marB="0">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400" u="none" strike="noStrike" kern="1200" cap="none" spc="0" normalizeH="0" baseline="0" noProof="0">
                          <a:ln>
                            <a:noFill/>
                          </a:ln>
                          <a:effectLst/>
                          <a:uLnTx/>
                          <a:uFillTx/>
                          <a:hlinkClick r:id="rId4"/>
                        </a:rPr>
                        <a:t>aka.ms/O365ng</a:t>
                      </a:r>
                      <a:r>
                        <a:rPr kumimoji="0" lang="en-US" sz="1400" u="none" strike="noStrike" kern="1200" cap="none" spc="0" normalizeH="0" baseline="0" noProof="0">
                          <a:ln>
                            <a:noFill/>
                          </a:ln>
                          <a:effectLst/>
                          <a:uLnTx/>
                          <a:uFillTx/>
                        </a:rPr>
                        <a:t> </a:t>
                      </a:r>
                      <a:endParaRPr kumimoji="0" lang="en-US" sz="1400" b="0" i="0" u="none" strike="noStrike" kern="1200" cap="none" spc="0" normalizeH="0" baseline="0" noProof="0">
                        <a:ln>
                          <a:noFill/>
                        </a:ln>
                        <a:gradFill>
                          <a:gsLst>
                            <a:gs pos="1250">
                              <a:srgbClr val="505050"/>
                            </a:gs>
                            <a:gs pos="100000">
                              <a:srgbClr val="505050"/>
                            </a:gs>
                          </a:gsLst>
                          <a:lin ang="5400000" scaled="0"/>
                        </a:gradFill>
                        <a:effectLst/>
                        <a:uLnTx/>
                        <a:uFillTx/>
                        <a:ea typeface="+mn-ea"/>
                        <a:cs typeface="+mn-cs"/>
                      </a:endParaRPr>
                    </a:p>
                  </a:txBody>
                  <a:tcPr marL="0" marR="0" marT="0" marB="0">
                    <a:noFill/>
                  </a:tcPr>
                </a:tc>
                <a:extLst>
                  <a:ext uri="{0D108BD9-81ED-4DB2-BD59-A6C34878D82A}">
                    <a16:rowId xmlns:a16="http://schemas.microsoft.com/office/drawing/2014/main" val="133197588"/>
                  </a:ext>
                </a:extLst>
              </a:tr>
              <a:tr h="236870">
                <a:tc>
                  <a:txBody>
                    <a:bodyPr/>
                    <a:lstStyle/>
                    <a:p>
                      <a:r>
                        <a:rPr lang="en-US" sz="1400"/>
                        <a:t>User voice</a:t>
                      </a:r>
                    </a:p>
                  </a:txBody>
                  <a:tcPr marL="0" marR="0" marT="0" marB="0">
                    <a:noFill/>
                  </a:tcPr>
                </a:tc>
                <a:tc>
                  <a:txBody>
                    <a:bodyPr/>
                    <a:lstStyle/>
                    <a:p>
                      <a:r>
                        <a:rPr lang="en-US" sz="1400">
                          <a:hlinkClick r:id="rId5"/>
                        </a:rPr>
                        <a:t>aka.ms/O365uv</a:t>
                      </a:r>
                      <a:endParaRPr lang="en-US" sz="1400"/>
                    </a:p>
                  </a:txBody>
                  <a:tcPr marL="0" marR="0" marT="0" marB="0">
                    <a:noFill/>
                  </a:tcPr>
                </a:tc>
                <a:extLst>
                  <a:ext uri="{0D108BD9-81ED-4DB2-BD59-A6C34878D82A}">
                    <a16:rowId xmlns:a16="http://schemas.microsoft.com/office/drawing/2014/main" val="818358047"/>
                  </a:ext>
                </a:extLst>
              </a:tr>
              <a:tr h="236870">
                <a:tc>
                  <a:txBody>
                    <a:bodyPr/>
                    <a:lstStyle/>
                    <a:p>
                      <a:r>
                        <a:rPr kumimoji="0" lang="en-US" sz="1400" u="none" strike="noStrike" kern="1200" cap="none" spc="0" normalizeH="0" baseline="0" noProof="0">
                          <a:ln>
                            <a:noFill/>
                          </a:ln>
                          <a:effectLst/>
                          <a:uLnTx/>
                          <a:uFillTx/>
                        </a:rPr>
                        <a:t>FastTrack</a:t>
                      </a:r>
                      <a:endParaRPr lang="en-US" sz="1400"/>
                    </a:p>
                  </a:txBody>
                  <a:tcPr marL="0" marR="0" marT="0" marB="0">
                    <a:noFill/>
                  </a:tcPr>
                </a:tc>
                <a:tc>
                  <a:txBody>
                    <a:bodyPr/>
                    <a:lstStyle/>
                    <a:p>
                      <a:r>
                        <a:rPr kumimoji="0" lang="en-US" sz="1400" u="none" strike="noStrike" kern="1200" cap="none" spc="0" normalizeH="0" baseline="0" noProof="0">
                          <a:ln>
                            <a:noFill/>
                          </a:ln>
                          <a:effectLst/>
                          <a:uLnTx/>
                          <a:uFillTx/>
                          <a:hlinkClick r:id="rId6"/>
                        </a:rPr>
                        <a:t>fasttrack.microsoft.com/office</a:t>
                      </a:r>
                      <a:endParaRPr lang="en-US" sz="1400"/>
                    </a:p>
                  </a:txBody>
                  <a:tcPr marL="0" marR="0" marT="0" marB="0">
                    <a:noFill/>
                  </a:tcPr>
                </a:tc>
                <a:extLst>
                  <a:ext uri="{0D108BD9-81ED-4DB2-BD59-A6C34878D82A}">
                    <a16:rowId xmlns:a16="http://schemas.microsoft.com/office/drawing/2014/main" val="1190796382"/>
                  </a:ext>
                </a:extLst>
              </a:tr>
              <a:tr h="236870">
                <a:tc>
                  <a:txBody>
                    <a:bodyPr/>
                    <a:lstStyle/>
                    <a:p>
                      <a:r>
                        <a:rPr lang="en-US" sz="1400"/>
                        <a:t>Microsoft Graph</a:t>
                      </a:r>
                    </a:p>
                  </a:txBody>
                  <a:tcPr marL="0" marR="0" marT="0" marB="0">
                    <a:noFill/>
                  </a:tcPr>
                </a:tc>
                <a:tc>
                  <a:txBody>
                    <a:bodyPr/>
                    <a:lstStyle/>
                    <a:p>
                      <a:r>
                        <a:rPr lang="en-US" sz="1400">
                          <a:hlinkClick r:id="rId7"/>
                        </a:rPr>
                        <a:t>aka.ms/O365GGraph</a:t>
                      </a:r>
                      <a:r>
                        <a:rPr lang="en-US" sz="1400"/>
                        <a:t> </a:t>
                      </a:r>
                    </a:p>
                  </a:txBody>
                  <a:tcPr marL="0" marR="0" marT="0" marB="0">
                    <a:noFill/>
                  </a:tcPr>
                </a:tc>
                <a:extLst>
                  <a:ext uri="{0D108BD9-81ED-4DB2-BD59-A6C34878D82A}">
                    <a16:rowId xmlns:a16="http://schemas.microsoft.com/office/drawing/2014/main" val="3226689949"/>
                  </a:ext>
                </a:extLst>
              </a:tr>
              <a:tr h="236870">
                <a:tc>
                  <a:txBody>
                    <a:bodyPr/>
                    <a:lstStyle/>
                    <a:p>
                      <a:r>
                        <a:rPr kumimoji="0" lang="en-US" sz="1400" u="none" strike="noStrike" kern="1200" cap="none" spc="0" normalizeH="0" baseline="0" noProof="0">
                          <a:ln>
                            <a:noFill/>
                          </a:ln>
                          <a:effectLst/>
                          <a:uLnTx/>
                          <a:uFillTx/>
                        </a:rPr>
                        <a:t>Roadmap</a:t>
                      </a:r>
                      <a:endParaRPr lang="en-US" sz="1400"/>
                    </a:p>
                  </a:txBody>
                  <a:tcPr marL="0" marR="0" marT="0" marB="0">
                    <a:noFill/>
                  </a:tcPr>
                </a:tc>
                <a:tc>
                  <a:txBody>
                    <a:bodyPr/>
                    <a:lstStyle/>
                    <a:p>
                      <a:r>
                        <a:rPr kumimoji="0" lang="en-US" sz="1400" u="none" strike="noStrike" kern="1200" cap="none" spc="0" normalizeH="0" baseline="0" noProof="0">
                          <a:ln>
                            <a:noFill/>
                          </a:ln>
                          <a:effectLst/>
                          <a:uLnTx/>
                          <a:uFillTx/>
                          <a:hlinkClick r:id="rId8"/>
                        </a:rPr>
                        <a:t>office.com/roadmap</a:t>
                      </a:r>
                      <a:endParaRPr lang="en-US" sz="1400"/>
                    </a:p>
                  </a:txBody>
                  <a:tcPr marL="0" marR="0" marT="0" marB="0">
                    <a:noFill/>
                  </a:tcPr>
                </a:tc>
                <a:extLst>
                  <a:ext uri="{0D108BD9-81ED-4DB2-BD59-A6C34878D82A}">
                    <a16:rowId xmlns:a16="http://schemas.microsoft.com/office/drawing/2014/main" val="787322351"/>
                  </a:ext>
                </a:extLst>
              </a:tr>
              <a:tr h="236870">
                <a:tc>
                  <a:txBody>
                    <a:bodyPr/>
                    <a:lstStyle/>
                    <a:p>
                      <a:r>
                        <a:rPr lang="en-US" sz="1400"/>
                        <a:t>Governance Toolkit</a:t>
                      </a:r>
                    </a:p>
                  </a:txBody>
                  <a:tcPr marL="0" marR="0" marT="0" marB="0">
                    <a:noFill/>
                  </a:tcPr>
                </a:tc>
                <a:tc>
                  <a:txBody>
                    <a:bodyPr/>
                    <a:lstStyle/>
                    <a:p>
                      <a:r>
                        <a:rPr lang="en-US" sz="1400">
                          <a:hlinkClick r:id="rId9"/>
                        </a:rPr>
                        <a:t>github.com/</a:t>
                      </a:r>
                      <a:r>
                        <a:rPr lang="en-US" sz="1400" err="1">
                          <a:hlinkClick r:id="rId9"/>
                        </a:rPr>
                        <a:t>martinagrom</a:t>
                      </a:r>
                      <a:endParaRPr lang="en-US" sz="1400"/>
                    </a:p>
                  </a:txBody>
                  <a:tcPr marL="0" marR="0" marT="0" marB="0">
                    <a:noFill/>
                  </a:tcPr>
                </a:tc>
                <a:extLst>
                  <a:ext uri="{0D108BD9-81ED-4DB2-BD59-A6C34878D82A}">
                    <a16:rowId xmlns:a16="http://schemas.microsoft.com/office/drawing/2014/main" val="1949243608"/>
                  </a:ext>
                </a:extLst>
              </a:tr>
            </a:tbl>
          </a:graphicData>
        </a:graphic>
      </p:graphicFrame>
      <p:sp>
        <p:nvSpPr>
          <p:cNvPr id="20" name="Rectangle 19">
            <a:extLst>
              <a:ext uri="{FF2B5EF4-FFF2-40B4-BE49-F238E27FC236}">
                <a16:creationId xmlns:a16="http://schemas.microsoft.com/office/drawing/2014/main" id="{E5AA8063-364A-4BBC-BDAD-042576D34FDE}"/>
              </a:ext>
            </a:extLst>
          </p:cNvPr>
          <p:cNvSpPr/>
          <p:nvPr/>
        </p:nvSpPr>
        <p:spPr>
          <a:xfrm>
            <a:off x="588263" y="5228158"/>
            <a:ext cx="3574740" cy="387798"/>
          </a:xfrm>
          <a:prstGeom prst="rect">
            <a:avLst/>
          </a:prstGeom>
        </p:spPr>
        <p:txBody>
          <a:bodyPr wrap="square" lIns="0" tIns="0" rIns="0" bIns="0" anchor="t" anchorCtr="0">
            <a:spAutoFit/>
          </a:bodyPr>
          <a:lstStyle/>
          <a:p>
            <a:pPr marL="0" marR="0" lvl="0" indent="0" algn="l" defTabSz="914367" rtl="0" eaLnBrk="1" fontAlgn="auto" latinLnBrk="0" hangingPunct="1">
              <a:lnSpc>
                <a:spcPct val="90000"/>
              </a:lnSpc>
              <a:spcBef>
                <a:spcPts val="0"/>
              </a:spcBef>
              <a:spcAft>
                <a:spcPts val="1765"/>
              </a:spcAft>
              <a:buClrTx/>
              <a:buSzTx/>
              <a:buFontTx/>
              <a:buNone/>
              <a:tabLst/>
              <a:defRPr/>
            </a:pPr>
            <a:r>
              <a:rPr kumimoji="0" lang="en-US" sz="2800" b="0" i="0" u="none" strike="noStrike" kern="1200" cap="none" spc="-29" normalizeH="0" baseline="0" noProof="0">
                <a:ln>
                  <a:noFill/>
                </a:ln>
                <a:solidFill>
                  <a:srgbClr val="D83B01"/>
                </a:solidFill>
                <a:effectLst/>
                <a:uLnTx/>
                <a:uFillTx/>
                <a:latin typeface="Segoe UI Semibold"/>
                <a:ea typeface="+mn-ea"/>
                <a:cs typeface="Bodoni Std Bold Italic"/>
              </a:rPr>
              <a:t>Thank you!</a:t>
            </a:r>
          </a:p>
        </p:txBody>
      </p:sp>
      <p:pic>
        <p:nvPicPr>
          <p:cNvPr id="11" name="Picture 10" descr="Microsoft Ignite cube graphic">
            <a:extLst>
              <a:ext uri="{FF2B5EF4-FFF2-40B4-BE49-F238E27FC236}">
                <a16:creationId xmlns:a16="http://schemas.microsoft.com/office/drawing/2014/main" id="{6399AEFF-CE6E-4F74-8AE2-8B51CE9FF053}"/>
              </a:ext>
              <a:ext uri="{C183D7F6-B498-43B3-948B-1728B52AA6E4}">
                <adec:decorative xmlns:adec="http://schemas.microsoft.com/office/drawing/2017/decorative" val="0"/>
              </a:ext>
            </a:extLst>
          </p:cNvPr>
          <p:cNvPicPr>
            <a:picLocks noChangeAspect="1"/>
          </p:cNvPicPr>
          <p:nvPr/>
        </p:nvPicPr>
        <p:blipFill rotWithShape="1">
          <a:blip r:embed="rId10" cstate="email">
            <a:extLst>
              <a:ext uri="{28A0092B-C50C-407E-A947-70E740481C1C}">
                <a14:useLocalDpi xmlns:a14="http://schemas.microsoft.com/office/drawing/2010/main"/>
              </a:ext>
            </a:extLst>
          </a:blip>
          <a:srcRect/>
          <a:stretch/>
        </p:blipFill>
        <p:spPr>
          <a:xfrm>
            <a:off x="8074617" y="-1"/>
            <a:ext cx="4117383" cy="6858001"/>
          </a:xfrm>
          <a:prstGeom prst="rect">
            <a:avLst/>
          </a:prstGeom>
        </p:spPr>
      </p:pic>
      <p:cxnSp>
        <p:nvCxnSpPr>
          <p:cNvPr id="5" name="Straight Connector 4">
            <a:extLst>
              <a:ext uri="{FF2B5EF4-FFF2-40B4-BE49-F238E27FC236}">
                <a16:creationId xmlns:a16="http://schemas.microsoft.com/office/drawing/2014/main" id="{EFD2263C-3DFA-4E52-B974-201553AF49A2}"/>
              </a:ext>
            </a:extLst>
          </p:cNvPr>
          <p:cNvCxnSpPr/>
          <p:nvPr/>
        </p:nvCxnSpPr>
        <p:spPr>
          <a:xfrm>
            <a:off x="588263" y="5008978"/>
            <a:ext cx="5642416" cy="0"/>
          </a:xfrm>
          <a:prstGeom prst="line">
            <a:avLst/>
          </a:prstGeom>
          <a:ln w="19050">
            <a:solidFill>
              <a:schemeClr val="bg2">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3AF89604-566E-43B4-BD56-93347C11555D}"/>
              </a:ext>
            </a:extLst>
          </p:cNvPr>
          <p:cNvCxnSpPr/>
          <p:nvPr/>
        </p:nvCxnSpPr>
        <p:spPr>
          <a:xfrm>
            <a:off x="588263" y="2675657"/>
            <a:ext cx="5642416" cy="0"/>
          </a:xfrm>
          <a:prstGeom prst="line">
            <a:avLst/>
          </a:prstGeom>
          <a:ln w="19050">
            <a:solidFill>
              <a:schemeClr val="bg2">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6C35449A-A7B0-4628-8FF9-6438B2787B86}"/>
              </a:ext>
            </a:extLst>
          </p:cNvPr>
          <p:cNvGrpSpPr/>
          <p:nvPr/>
        </p:nvGrpSpPr>
        <p:grpSpPr>
          <a:xfrm>
            <a:off x="557820" y="5729146"/>
            <a:ext cx="8596303" cy="1015663"/>
            <a:chOff x="557820" y="5729146"/>
            <a:chExt cx="8596303" cy="1015663"/>
          </a:xfrm>
        </p:grpSpPr>
        <p:sp>
          <p:nvSpPr>
            <p:cNvPr id="6" name="Text Placeholder 4">
              <a:extLst>
                <a:ext uri="{FF2B5EF4-FFF2-40B4-BE49-F238E27FC236}">
                  <a16:creationId xmlns:a16="http://schemas.microsoft.com/office/drawing/2014/main" id="{8FD2479E-DE4E-4F81-BDE1-C86DE469E807}"/>
                </a:ext>
              </a:extLst>
            </p:cNvPr>
            <p:cNvSpPr txBox="1">
              <a:spLocks/>
            </p:cNvSpPr>
            <p:nvPr/>
          </p:nvSpPr>
          <p:spPr>
            <a:xfrm>
              <a:off x="1676098" y="5729146"/>
              <a:ext cx="7478025" cy="1015663"/>
            </a:xfrm>
            <a:prstGeom prst="rect">
              <a:avLst/>
            </a:prstGeom>
            <a:noFill/>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2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b="1" dirty="0">
                  <a:cs typeface="Segoe UI"/>
                </a:rPr>
                <a:t>Mike McLean</a:t>
              </a:r>
              <a:endParaRPr lang="en-US" sz="1800" b="1" dirty="0"/>
            </a:p>
            <a:p>
              <a:r>
                <a:rPr lang="en-US" sz="1600" dirty="0">
                  <a:cs typeface="Segoe UI"/>
                </a:rPr>
                <a:t>Principal Program Manager</a:t>
              </a:r>
            </a:p>
            <a:p>
              <a:r>
                <a:rPr lang="en-US" sz="1600" dirty="0">
                  <a:cs typeface="Segoe UI"/>
                </a:rPr>
                <a:t>mmclean@Microsoft.com | @  @</a:t>
              </a:r>
              <a:r>
                <a:rPr lang="en-US" sz="1600" dirty="0" err="1">
                  <a:cs typeface="Segoe UI"/>
                </a:rPr>
                <a:t>mikemcleanlive</a:t>
              </a:r>
              <a:endParaRPr lang="en-US" sz="1600" dirty="0">
                <a:cs typeface="Segoe UI"/>
              </a:endParaRPr>
            </a:p>
            <a:p>
              <a:r>
                <a:rPr lang="en-US" sz="1600" dirty="0">
                  <a:cs typeface="Segoe UI"/>
                </a:rPr>
                <a:t>Office 365 Groups</a:t>
              </a:r>
            </a:p>
          </p:txBody>
        </p:sp>
        <p:pic>
          <p:nvPicPr>
            <p:cNvPr id="7" name="Picture 6">
              <a:extLst>
                <a:ext uri="{FF2B5EF4-FFF2-40B4-BE49-F238E27FC236}">
                  <a16:creationId xmlns:a16="http://schemas.microsoft.com/office/drawing/2014/main" id="{3AE34329-1C4D-4CF0-9473-60FF805FEF7A}"/>
                </a:ext>
              </a:extLst>
            </p:cNvPr>
            <p:cNvPicPr>
              <a:picLocks noChangeAspect="1"/>
            </p:cNvPicPr>
            <p:nvPr/>
          </p:nvPicPr>
          <p:blipFill>
            <a:blip r:embed="rId11"/>
            <a:stretch>
              <a:fillRect/>
            </a:stretch>
          </p:blipFill>
          <p:spPr>
            <a:xfrm>
              <a:off x="557820" y="5830447"/>
              <a:ext cx="736601" cy="736601"/>
            </a:xfrm>
            <a:prstGeom prst="ellipse">
              <a:avLst/>
            </a:prstGeom>
            <a:ln w="63500" cap="rnd">
              <a:noFill/>
            </a:ln>
            <a:effectLst>
              <a:outerShdw blurRad="50800" dist="38100" dir="5400000" algn="t" rotWithShape="0">
                <a:prstClr val="black">
                  <a:alpha val="40000"/>
                </a:prstClr>
              </a:outerShdw>
            </a:effectLst>
            <a:scene3d>
              <a:camera prst="orthographicFront"/>
              <a:lightRig rig="contrasting" dir="t">
                <a:rot lat="0" lon="0" rev="3000000"/>
              </a:lightRig>
            </a:scene3d>
            <a:sp3d contourW="7620">
              <a:bevelT w="95250" h="31750"/>
              <a:contourClr>
                <a:srgbClr val="333333"/>
              </a:contourClr>
            </a:sp3d>
          </p:spPr>
        </p:pic>
        <p:pic>
          <p:nvPicPr>
            <p:cNvPr id="8" name="Picture 7">
              <a:extLst>
                <a:ext uri="{FF2B5EF4-FFF2-40B4-BE49-F238E27FC236}">
                  <a16:creationId xmlns:a16="http://schemas.microsoft.com/office/drawing/2014/main" id="{29695E40-D8A5-41AA-BB8A-1068BE68B1CD}"/>
                </a:ext>
              </a:extLst>
            </p:cNvPr>
            <p:cNvPicPr>
              <a:picLocks noChangeAspect="1"/>
            </p:cNvPicPr>
            <p:nvPr/>
          </p:nvPicPr>
          <p:blipFill>
            <a:blip r:embed="rId12"/>
            <a:stretch>
              <a:fillRect/>
            </a:stretch>
          </p:blipFill>
          <p:spPr>
            <a:xfrm>
              <a:off x="6933820" y="6113768"/>
              <a:ext cx="290258" cy="266724"/>
            </a:xfrm>
            <a:prstGeom prst="rect">
              <a:avLst/>
            </a:prstGeom>
          </p:spPr>
        </p:pic>
      </p:grpSp>
    </p:spTree>
    <p:extLst>
      <p:ext uri="{BB962C8B-B14F-4D97-AF65-F5344CB8AC3E}">
        <p14:creationId xmlns:p14="http://schemas.microsoft.com/office/powerpoint/2010/main" val="252440411"/>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DA147-16CC-485F-8A33-4B15E29E0457}"/>
              </a:ext>
            </a:extLst>
          </p:cNvPr>
          <p:cNvSpPr>
            <a:spLocks noGrp="1"/>
          </p:cNvSpPr>
          <p:nvPr>
            <p:ph type="title"/>
          </p:nvPr>
        </p:nvSpPr>
        <p:spPr>
          <a:xfrm>
            <a:off x="5915433" y="457200"/>
            <a:ext cx="5691349" cy="861774"/>
          </a:xfrm>
        </p:spPr>
        <p:txBody>
          <a:bodyPr/>
          <a:lstStyle/>
          <a:p>
            <a:r>
              <a:rPr lang="en-US"/>
              <a:t>Please evaluate this session</a:t>
            </a:r>
            <a:br>
              <a:rPr lang="en-US"/>
            </a:br>
            <a:r>
              <a:rPr lang="en-US" sz="2000" spc="0"/>
              <a:t>Your feedback is important to us!</a:t>
            </a:r>
          </a:p>
        </p:txBody>
      </p:sp>
      <p:pic>
        <p:nvPicPr>
          <p:cNvPr id="11" name="Picture 10" descr="Woman holds a phone with an open Microsoft Ignite App">
            <a:extLst>
              <a:ext uri="{FF2B5EF4-FFF2-40B4-BE49-F238E27FC236}">
                <a16:creationId xmlns:a16="http://schemas.microsoft.com/office/drawing/2014/main" id="{D3D6A862-1C02-4CC0-8137-28AF45758EB5}"/>
              </a:ext>
            </a:extLst>
          </p:cNvPr>
          <p:cNvPicPr>
            <a:picLocks noChangeAspect="1"/>
          </p:cNvPicPr>
          <p:nvPr/>
        </p:nvPicPr>
        <p:blipFill rotWithShape="1">
          <a:blip r:embed="rId2"/>
          <a:srcRect l="10614" r="4207"/>
          <a:stretch/>
        </p:blipFill>
        <p:spPr>
          <a:xfrm>
            <a:off x="0" y="0"/>
            <a:ext cx="5342119" cy="6858000"/>
          </a:xfrm>
          <a:prstGeom prst="rect">
            <a:avLst/>
          </a:prstGeom>
        </p:spPr>
      </p:pic>
    </p:spTree>
    <p:extLst>
      <p:ext uri="{BB962C8B-B14F-4D97-AF65-F5344CB8AC3E}">
        <p14:creationId xmlns:p14="http://schemas.microsoft.com/office/powerpoint/2010/main" val="7377966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35" presetClass="path" presetSubtype="0" decel="100000" fill="hold" grpId="1" nodeType="withEffect">
                                  <p:stCondLst>
                                    <p:cond delay="200"/>
                                  </p:stCondLst>
                                  <p:childTnLst>
                                    <p:animMotion origin="layout" path="M 1.38778E-17 -3.7037E-6 L 1.38778E-17 0.01505 " pathEditMode="relative" rAng="0" ptsTypes="AA">
                                      <p:cBhvr>
                                        <p:cTn id="9" dur="500" spd="-100000" fill="hold"/>
                                        <p:tgtEl>
                                          <p:spTgt spid="2"/>
                                        </p:tgtEl>
                                        <p:attrNameLst>
                                          <p:attrName>ppt_x</p:attrName>
                                          <p:attrName>ppt_y</p:attrName>
                                        </p:attrNameLst>
                                      </p:cBhvr>
                                      <p:rCtr x="0" y="74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A78A3F-0648-482A-B454-FA17C038E11F}"/>
              </a:ext>
            </a:extLst>
          </p:cNvPr>
          <p:cNvSpPr>
            <a:spLocks noGrp="1"/>
          </p:cNvSpPr>
          <p:nvPr>
            <p:ph type="title"/>
          </p:nvPr>
        </p:nvSpPr>
        <p:spPr>
          <a:xfrm>
            <a:off x="588263" y="457200"/>
            <a:ext cx="11018520" cy="553998"/>
          </a:xfrm>
        </p:spPr>
        <p:txBody>
          <a:bodyPr/>
          <a:lstStyle/>
          <a:p>
            <a:r>
              <a:rPr lang="en-US" dirty="0"/>
              <a:t>Appendix</a:t>
            </a:r>
          </a:p>
        </p:txBody>
      </p:sp>
    </p:spTree>
    <p:extLst>
      <p:ext uri="{BB962C8B-B14F-4D97-AF65-F5344CB8AC3E}">
        <p14:creationId xmlns:p14="http://schemas.microsoft.com/office/powerpoint/2010/main" val="2095399953"/>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Groups Team says “Hi!”</a:t>
            </a:r>
          </a:p>
        </p:txBody>
      </p:sp>
      <p:pic>
        <p:nvPicPr>
          <p:cNvPr id="14" name="Picture 13" descr="A group of people posing for the camera&#10;&#10;Description automatically generated">
            <a:extLst>
              <a:ext uri="{FF2B5EF4-FFF2-40B4-BE49-F238E27FC236}">
                <a16:creationId xmlns:a16="http://schemas.microsoft.com/office/drawing/2014/main" id="{5FF31E3A-5C53-405D-8F98-3249F726BE6E}"/>
              </a:ext>
            </a:extLst>
          </p:cNvPr>
          <p:cNvPicPr>
            <a:picLocks noChangeAspect="1"/>
          </p:cNvPicPr>
          <p:nvPr/>
        </p:nvPicPr>
        <p:blipFill>
          <a:blip r:embed="rId3"/>
          <a:stretch>
            <a:fillRect/>
          </a:stretch>
        </p:blipFill>
        <p:spPr>
          <a:xfrm>
            <a:off x="372869" y="1362493"/>
            <a:ext cx="3798078" cy="2848559"/>
          </a:xfrm>
          <a:prstGeom prst="rect">
            <a:avLst/>
          </a:prstGeom>
          <a:ln>
            <a:noFill/>
          </a:ln>
          <a:effectLst>
            <a:outerShdw blurRad="292100" dist="139700" dir="2700000" algn="tl" rotWithShape="0">
              <a:srgbClr val="333333">
                <a:alpha val="65000"/>
              </a:srgbClr>
            </a:outerShdw>
          </a:effectLst>
        </p:spPr>
      </p:pic>
      <p:pic>
        <p:nvPicPr>
          <p:cNvPr id="16" name="Picture 15" descr="A group of people posing for the camera&#10;&#10;Description automatically generated">
            <a:extLst>
              <a:ext uri="{FF2B5EF4-FFF2-40B4-BE49-F238E27FC236}">
                <a16:creationId xmlns:a16="http://schemas.microsoft.com/office/drawing/2014/main" id="{0ECDE33F-5F09-416B-A38A-B3ACB959329E}"/>
              </a:ext>
            </a:extLst>
          </p:cNvPr>
          <p:cNvPicPr>
            <a:picLocks noChangeAspect="1"/>
          </p:cNvPicPr>
          <p:nvPr/>
        </p:nvPicPr>
        <p:blipFill>
          <a:blip r:embed="rId4"/>
          <a:stretch>
            <a:fillRect/>
          </a:stretch>
        </p:blipFill>
        <p:spPr>
          <a:xfrm>
            <a:off x="3609476" y="3334264"/>
            <a:ext cx="4411579" cy="3308685"/>
          </a:xfrm>
          <a:prstGeom prst="rect">
            <a:avLst/>
          </a:prstGeom>
          <a:ln>
            <a:noFill/>
          </a:ln>
          <a:effectLst>
            <a:outerShdw blurRad="292100" dist="139700" dir="2700000" algn="tl" rotWithShape="0">
              <a:srgbClr val="333333">
                <a:alpha val="65000"/>
              </a:srgbClr>
            </a:outerShdw>
          </a:effectLst>
        </p:spPr>
      </p:pic>
      <p:pic>
        <p:nvPicPr>
          <p:cNvPr id="19" name="Picture 18" descr="A group of people posing for the camera&#10;&#10;Description automatically generated">
            <a:extLst>
              <a:ext uri="{FF2B5EF4-FFF2-40B4-BE49-F238E27FC236}">
                <a16:creationId xmlns:a16="http://schemas.microsoft.com/office/drawing/2014/main" id="{1B9043F7-BD10-4151-AAE1-B430F6F7CC35}"/>
              </a:ext>
            </a:extLst>
          </p:cNvPr>
          <p:cNvPicPr>
            <a:picLocks noChangeAspect="1"/>
          </p:cNvPicPr>
          <p:nvPr/>
        </p:nvPicPr>
        <p:blipFill>
          <a:blip r:embed="rId5"/>
          <a:stretch>
            <a:fillRect/>
          </a:stretch>
        </p:blipFill>
        <p:spPr>
          <a:xfrm>
            <a:off x="7658959" y="1486245"/>
            <a:ext cx="3790182" cy="284855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271427349"/>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ext Placeholder 4">
            <a:extLst>
              <a:ext uri="{FF2B5EF4-FFF2-40B4-BE49-F238E27FC236}">
                <a16:creationId xmlns:a16="http://schemas.microsoft.com/office/drawing/2014/main" id="{C62261BB-71E0-B246-8592-A79A7C6B39C0}"/>
              </a:ext>
            </a:extLst>
          </p:cNvPr>
          <p:cNvSpPr txBox="1">
            <a:spLocks/>
          </p:cNvSpPr>
          <p:nvPr/>
        </p:nvSpPr>
        <p:spPr>
          <a:xfrm>
            <a:off x="585215" y="3977319"/>
            <a:ext cx="6992743" cy="73866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2400" b="0" i="0" u="none" strike="noStrike" kern="1200" cap="none" spc="0" normalizeH="0" baseline="0" noProof="0">
              <a:ln>
                <a:noFill/>
              </a:ln>
              <a:solidFill>
                <a:srgbClr val="000000"/>
              </a:solidFill>
              <a:effectLst/>
              <a:uLnTx/>
              <a:uFillTx/>
              <a:latin typeface="Segoe UI Light"/>
              <a:ea typeface="+mn-ea"/>
              <a:cs typeface="Segoe UI" panose="020B0502040204020203" pitchFamily="34" charset="0"/>
            </a:endParaRPr>
          </a:p>
        </p:txBody>
      </p:sp>
      <p:sp>
        <p:nvSpPr>
          <p:cNvPr id="11" name="Title 1">
            <a:extLst>
              <a:ext uri="{FF2B5EF4-FFF2-40B4-BE49-F238E27FC236}">
                <a16:creationId xmlns:a16="http://schemas.microsoft.com/office/drawing/2014/main" id="{FA14FAD0-C437-437F-890F-5B267DA0D1BC}"/>
              </a:ext>
            </a:extLst>
          </p:cNvPr>
          <p:cNvSpPr>
            <a:spLocks noGrp="1"/>
          </p:cNvSpPr>
          <p:nvPr>
            <p:ph type="title"/>
          </p:nvPr>
        </p:nvSpPr>
        <p:spPr>
          <a:xfrm>
            <a:off x="588263" y="2873414"/>
            <a:ext cx="4159950" cy="1107996"/>
          </a:xfrm>
        </p:spPr>
        <p:txBody>
          <a:bodyPr/>
          <a:lstStyle/>
          <a:p>
            <a:pPr>
              <a:lnSpc>
                <a:spcPct val="100000"/>
              </a:lnSpc>
            </a:pPr>
            <a:r>
              <a:rPr lang="en-US" dirty="0"/>
              <a:t>Group Calendar Select Invitees</a:t>
            </a:r>
          </a:p>
        </p:txBody>
      </p:sp>
    </p:spTree>
    <p:extLst>
      <p:ext uri="{BB962C8B-B14F-4D97-AF65-F5344CB8AC3E}">
        <p14:creationId xmlns:p14="http://schemas.microsoft.com/office/powerpoint/2010/main" val="4245089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62F8CFD-DBA8-4EE2-A4D5-EEFE5240B06D}"/>
              </a:ext>
            </a:extLst>
          </p:cNvPr>
          <p:cNvSpPr>
            <a:spLocks noGrp="1"/>
          </p:cNvSpPr>
          <p:nvPr>
            <p:ph type="title"/>
          </p:nvPr>
        </p:nvSpPr>
        <p:spPr/>
        <p:txBody>
          <a:bodyPr/>
          <a:lstStyle/>
          <a:p>
            <a:r>
              <a:rPr lang="en-US"/>
              <a:t>Selectively invite people to Group Meetings</a:t>
            </a:r>
          </a:p>
        </p:txBody>
      </p:sp>
      <p:sp>
        <p:nvSpPr>
          <p:cNvPr id="2" name="Rectangle 1">
            <a:extLst>
              <a:ext uri="{FF2B5EF4-FFF2-40B4-BE49-F238E27FC236}">
                <a16:creationId xmlns:a16="http://schemas.microsoft.com/office/drawing/2014/main" id="{0F125A4F-56E6-4058-8218-5E9624B464EA}"/>
              </a:ext>
            </a:extLst>
          </p:cNvPr>
          <p:cNvSpPr/>
          <p:nvPr/>
        </p:nvSpPr>
        <p:spPr>
          <a:xfrm>
            <a:off x="96251" y="6484396"/>
            <a:ext cx="9377757" cy="307777"/>
          </a:xfrm>
          <a:prstGeom prst="rect">
            <a:avLst/>
          </a:prstGeom>
        </p:spPr>
        <p:txBody>
          <a:bodyPr wrap="square">
            <a:spAutoFit/>
          </a:bodyPr>
          <a:lstStyle/>
          <a:p>
            <a:r>
              <a:rPr lang="en-US" sz="1400">
                <a:hlinkClick r:id="rId3"/>
              </a:rPr>
              <a:t>https://techcommunity.microsoft.com/t5/Office-365-Groups/Invite-who-you-want-in-group-calendars/m-p/522143</a:t>
            </a:r>
            <a:endParaRPr lang="en-US" sz="1400"/>
          </a:p>
        </p:txBody>
      </p:sp>
      <p:grpSp>
        <p:nvGrpSpPr>
          <p:cNvPr id="10" name="Group 9">
            <a:extLst>
              <a:ext uri="{FF2B5EF4-FFF2-40B4-BE49-F238E27FC236}">
                <a16:creationId xmlns:a16="http://schemas.microsoft.com/office/drawing/2014/main" id="{D86F350C-B76D-42D4-B568-F339173C0774}"/>
              </a:ext>
            </a:extLst>
          </p:cNvPr>
          <p:cNvGrpSpPr/>
          <p:nvPr/>
        </p:nvGrpSpPr>
        <p:grpSpPr>
          <a:xfrm>
            <a:off x="349283" y="1398555"/>
            <a:ext cx="6131969" cy="4514922"/>
            <a:chOff x="349283" y="1398555"/>
            <a:chExt cx="6131969" cy="4514922"/>
          </a:xfrm>
        </p:grpSpPr>
        <p:pic>
          <p:nvPicPr>
            <p:cNvPr id="3" name="Picture 2" descr="A screenshot of a cell phone&#10;&#10;Description automatically generated">
              <a:extLst>
                <a:ext uri="{FF2B5EF4-FFF2-40B4-BE49-F238E27FC236}">
                  <a16:creationId xmlns:a16="http://schemas.microsoft.com/office/drawing/2014/main" id="{2140CC0D-F6FB-4634-85E4-ED7CB5404AB4}"/>
                </a:ext>
              </a:extLst>
            </p:cNvPr>
            <p:cNvPicPr>
              <a:picLocks noChangeAspect="1"/>
            </p:cNvPicPr>
            <p:nvPr/>
          </p:nvPicPr>
          <p:blipFill>
            <a:blip r:embed="rId4"/>
            <a:stretch>
              <a:fillRect/>
            </a:stretch>
          </p:blipFill>
          <p:spPr>
            <a:xfrm>
              <a:off x="349283" y="1398555"/>
              <a:ext cx="6131969" cy="4514922"/>
            </a:xfrm>
            <a:prstGeom prst="rect">
              <a:avLst/>
            </a:prstGeom>
          </p:spPr>
        </p:pic>
        <p:sp>
          <p:nvSpPr>
            <p:cNvPr id="5" name="Rectangle 4">
              <a:extLst>
                <a:ext uri="{FF2B5EF4-FFF2-40B4-BE49-F238E27FC236}">
                  <a16:creationId xmlns:a16="http://schemas.microsoft.com/office/drawing/2014/main" id="{28B59C25-8AE9-4B5A-9BB4-0B702FE38473}"/>
                </a:ext>
              </a:extLst>
            </p:cNvPr>
            <p:cNvSpPr/>
            <p:nvPr/>
          </p:nvSpPr>
          <p:spPr bwMode="auto">
            <a:xfrm>
              <a:off x="423970" y="1405936"/>
              <a:ext cx="1065654" cy="268133"/>
            </a:xfrm>
            <a:prstGeom prst="rect">
              <a:avLst/>
            </a:prstGeom>
            <a:noFill/>
            <a:ln w="19050">
              <a:solidFill>
                <a:srgbClr val="00B0F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a:extLst>
                <a:ext uri="{FF2B5EF4-FFF2-40B4-BE49-F238E27FC236}">
                  <a16:creationId xmlns:a16="http://schemas.microsoft.com/office/drawing/2014/main" id="{504FA450-FA68-402F-B81B-D6A0F9D67EFD}"/>
                </a:ext>
              </a:extLst>
            </p:cNvPr>
            <p:cNvSpPr/>
            <p:nvPr/>
          </p:nvSpPr>
          <p:spPr bwMode="auto">
            <a:xfrm>
              <a:off x="423970" y="1867748"/>
              <a:ext cx="2841744" cy="350635"/>
            </a:xfrm>
            <a:prstGeom prst="rect">
              <a:avLst/>
            </a:prstGeom>
            <a:noFill/>
            <a:ln w="19050">
              <a:solidFill>
                <a:srgbClr val="00B0F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78A09B74-BD5B-41F2-A031-C922691AD181}"/>
                </a:ext>
              </a:extLst>
            </p:cNvPr>
            <p:cNvSpPr/>
            <p:nvPr/>
          </p:nvSpPr>
          <p:spPr bwMode="auto">
            <a:xfrm>
              <a:off x="423970" y="2508109"/>
              <a:ext cx="1226075" cy="290093"/>
            </a:xfrm>
            <a:prstGeom prst="rect">
              <a:avLst/>
            </a:prstGeom>
            <a:noFill/>
            <a:ln w="19050">
              <a:solidFill>
                <a:srgbClr val="00B0F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
        <p:nvSpPr>
          <p:cNvPr id="9" name="Text Placeholder 2">
            <a:extLst>
              <a:ext uri="{FF2B5EF4-FFF2-40B4-BE49-F238E27FC236}">
                <a16:creationId xmlns:a16="http://schemas.microsoft.com/office/drawing/2014/main" id="{92386A7C-2145-4EC8-99C9-FFDC57B58681}"/>
              </a:ext>
            </a:extLst>
          </p:cNvPr>
          <p:cNvSpPr txBox="1">
            <a:spLocks/>
          </p:cNvSpPr>
          <p:nvPr/>
        </p:nvSpPr>
        <p:spPr>
          <a:xfrm>
            <a:off x="6872465" y="1398555"/>
            <a:ext cx="4970252" cy="4616648"/>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a:t>This update enables you to:</a:t>
            </a:r>
          </a:p>
          <a:p>
            <a:pPr lvl="1"/>
            <a:r>
              <a:rPr lang="en-US" sz="1600"/>
              <a:t>Put something on a shared group calendar</a:t>
            </a:r>
          </a:p>
          <a:p>
            <a:pPr lvl="1"/>
            <a:r>
              <a:rPr lang="en-US" sz="1600"/>
              <a:t>Pick whomever you want to invite, which may not be the group itself. </a:t>
            </a:r>
          </a:p>
          <a:p>
            <a:pPr lvl="1"/>
            <a:endParaRPr lang="en-US" sz="1600" b="1"/>
          </a:p>
          <a:p>
            <a:r>
              <a:rPr lang="en-US" sz="1800"/>
              <a:t>"Brownbag-style events": A lunchtime learning session is typically not mandatory for attendees, but is required for the organizer and the presenter. </a:t>
            </a:r>
          </a:p>
          <a:p>
            <a:endParaRPr lang="en-US" sz="1800"/>
          </a:p>
          <a:p>
            <a:r>
              <a:rPr lang="en-US" sz="1800"/>
              <a:t>Now, you can create an event on the group calendar and add specific individuals without adding the group itself to the attendees list, and hence not blocking every member’s calendar.</a:t>
            </a:r>
          </a:p>
        </p:txBody>
      </p:sp>
    </p:spTree>
    <p:extLst>
      <p:ext uri="{BB962C8B-B14F-4D97-AF65-F5344CB8AC3E}">
        <p14:creationId xmlns:p14="http://schemas.microsoft.com/office/powerpoint/2010/main" val="1603873855"/>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62F8CFD-DBA8-4EE2-A4D5-EEFE5240B06D}"/>
              </a:ext>
            </a:extLst>
          </p:cNvPr>
          <p:cNvSpPr>
            <a:spLocks noGrp="1"/>
          </p:cNvSpPr>
          <p:nvPr>
            <p:ph type="title"/>
          </p:nvPr>
        </p:nvSpPr>
        <p:spPr/>
        <p:txBody>
          <a:bodyPr/>
          <a:lstStyle/>
          <a:p>
            <a:r>
              <a:rPr lang="en-US"/>
              <a:t>Groups Calendar now on Outlook Mobile</a:t>
            </a:r>
          </a:p>
        </p:txBody>
      </p:sp>
      <p:pic>
        <p:nvPicPr>
          <p:cNvPr id="7" name="Picture 6" descr="A screenshot of a cell phone&#10;&#10;Description automatically generated">
            <a:extLst>
              <a:ext uri="{FF2B5EF4-FFF2-40B4-BE49-F238E27FC236}">
                <a16:creationId xmlns:a16="http://schemas.microsoft.com/office/drawing/2014/main" id="{1C4462BC-DB60-4924-B355-7C304F91CE8C}"/>
              </a:ext>
            </a:extLst>
          </p:cNvPr>
          <p:cNvPicPr>
            <a:picLocks noChangeAspect="1"/>
          </p:cNvPicPr>
          <p:nvPr/>
        </p:nvPicPr>
        <p:blipFill>
          <a:blip r:embed="rId2"/>
          <a:stretch>
            <a:fillRect/>
          </a:stretch>
        </p:blipFill>
        <p:spPr>
          <a:xfrm>
            <a:off x="8696554" y="1836748"/>
            <a:ext cx="2278668" cy="4929811"/>
          </a:xfrm>
          <a:prstGeom prst="rect">
            <a:avLst/>
          </a:prstGeom>
          <a:ln>
            <a:solidFill>
              <a:schemeClr val="bg2"/>
            </a:solidFill>
          </a:ln>
        </p:spPr>
      </p:pic>
      <p:grpSp>
        <p:nvGrpSpPr>
          <p:cNvPr id="12" name="Group 11">
            <a:extLst>
              <a:ext uri="{FF2B5EF4-FFF2-40B4-BE49-F238E27FC236}">
                <a16:creationId xmlns:a16="http://schemas.microsoft.com/office/drawing/2014/main" id="{E319775B-7271-41B3-9B3D-9C75B90E2502}"/>
              </a:ext>
            </a:extLst>
          </p:cNvPr>
          <p:cNvGrpSpPr/>
          <p:nvPr/>
        </p:nvGrpSpPr>
        <p:grpSpPr>
          <a:xfrm>
            <a:off x="1339076" y="1836748"/>
            <a:ext cx="5018106" cy="4929811"/>
            <a:chOff x="1339076" y="1836748"/>
            <a:chExt cx="5018106" cy="4929811"/>
          </a:xfrm>
        </p:grpSpPr>
        <p:pic>
          <p:nvPicPr>
            <p:cNvPr id="3" name="Picture 2" descr="A screenshot of a cell phone&#10;&#10;Description automatically generated">
              <a:extLst>
                <a:ext uri="{FF2B5EF4-FFF2-40B4-BE49-F238E27FC236}">
                  <a16:creationId xmlns:a16="http://schemas.microsoft.com/office/drawing/2014/main" id="{1CAB09FC-EF59-45CE-9465-29CF853366B8}"/>
                </a:ext>
              </a:extLst>
            </p:cNvPr>
            <p:cNvPicPr>
              <a:picLocks noChangeAspect="1"/>
            </p:cNvPicPr>
            <p:nvPr/>
          </p:nvPicPr>
          <p:blipFill>
            <a:blip r:embed="rId3"/>
            <a:stretch>
              <a:fillRect/>
            </a:stretch>
          </p:blipFill>
          <p:spPr>
            <a:xfrm>
              <a:off x="1339076" y="1836750"/>
              <a:ext cx="2278998" cy="4929809"/>
            </a:xfrm>
            <a:prstGeom prst="rect">
              <a:avLst/>
            </a:prstGeom>
            <a:ln>
              <a:solidFill>
                <a:schemeClr val="bg2"/>
              </a:solidFill>
            </a:ln>
          </p:spPr>
        </p:pic>
        <p:pic>
          <p:nvPicPr>
            <p:cNvPr id="9" name="Picture 8" descr="A screenshot of a cell phone&#10;&#10;Description automatically generated">
              <a:extLst>
                <a:ext uri="{FF2B5EF4-FFF2-40B4-BE49-F238E27FC236}">
                  <a16:creationId xmlns:a16="http://schemas.microsoft.com/office/drawing/2014/main" id="{CBDF8191-2A70-4217-B8FD-B49703A60B39}"/>
                </a:ext>
              </a:extLst>
            </p:cNvPr>
            <p:cNvPicPr>
              <a:picLocks noChangeAspect="1"/>
            </p:cNvPicPr>
            <p:nvPr/>
          </p:nvPicPr>
          <p:blipFill>
            <a:blip r:embed="rId4"/>
            <a:stretch>
              <a:fillRect/>
            </a:stretch>
          </p:blipFill>
          <p:spPr>
            <a:xfrm>
              <a:off x="4078514" y="1836748"/>
              <a:ext cx="2278668" cy="4929811"/>
            </a:xfrm>
            <a:prstGeom prst="rect">
              <a:avLst/>
            </a:prstGeom>
            <a:ln>
              <a:solidFill>
                <a:schemeClr val="bg2"/>
              </a:solidFill>
            </a:ln>
          </p:spPr>
        </p:pic>
      </p:grpSp>
      <p:sp>
        <p:nvSpPr>
          <p:cNvPr id="10" name="TextBox 9">
            <a:extLst>
              <a:ext uri="{FF2B5EF4-FFF2-40B4-BE49-F238E27FC236}">
                <a16:creationId xmlns:a16="http://schemas.microsoft.com/office/drawing/2014/main" id="{3996BEEB-C27B-4E68-A9A1-C3E35501910E}"/>
              </a:ext>
            </a:extLst>
          </p:cNvPr>
          <p:cNvSpPr txBox="1"/>
          <p:nvPr/>
        </p:nvSpPr>
        <p:spPr>
          <a:xfrm>
            <a:off x="2322011" y="1278035"/>
            <a:ext cx="2592125" cy="307777"/>
          </a:xfrm>
          <a:prstGeom prst="rect">
            <a:avLst/>
          </a:prstGeom>
          <a:noFill/>
        </p:spPr>
        <p:txBody>
          <a:bodyPr wrap="square" lIns="0" tIns="0" rIns="0" bIns="0" rtlCol="0">
            <a:spAutoFit/>
          </a:bodyPr>
          <a:lstStyle/>
          <a:p>
            <a:pPr algn="l"/>
            <a:r>
              <a:rPr lang="en-US" sz="2000">
                <a:solidFill>
                  <a:srgbClr val="0070C0"/>
                </a:solidFill>
              </a:rPr>
              <a:t>View Group Calendar</a:t>
            </a:r>
          </a:p>
        </p:txBody>
      </p:sp>
      <p:sp>
        <p:nvSpPr>
          <p:cNvPr id="11" name="TextBox 10">
            <a:extLst>
              <a:ext uri="{FF2B5EF4-FFF2-40B4-BE49-F238E27FC236}">
                <a16:creationId xmlns:a16="http://schemas.microsoft.com/office/drawing/2014/main" id="{608E798C-D99D-4243-AEF2-100B3B2AC0C4}"/>
              </a:ext>
            </a:extLst>
          </p:cNvPr>
          <p:cNvSpPr txBox="1"/>
          <p:nvPr/>
        </p:nvSpPr>
        <p:spPr>
          <a:xfrm>
            <a:off x="8539825" y="1278035"/>
            <a:ext cx="2592125" cy="307777"/>
          </a:xfrm>
          <a:prstGeom prst="rect">
            <a:avLst/>
          </a:prstGeom>
          <a:noFill/>
        </p:spPr>
        <p:txBody>
          <a:bodyPr wrap="square" lIns="0" tIns="0" rIns="0" bIns="0" rtlCol="0">
            <a:spAutoFit/>
          </a:bodyPr>
          <a:lstStyle/>
          <a:p>
            <a:pPr algn="ctr"/>
            <a:r>
              <a:rPr lang="en-US" sz="2000">
                <a:solidFill>
                  <a:srgbClr val="0070C0"/>
                </a:solidFill>
              </a:rPr>
              <a:t>Create Group Events</a:t>
            </a:r>
          </a:p>
        </p:txBody>
      </p:sp>
      <p:sp>
        <p:nvSpPr>
          <p:cNvPr id="13" name="Rectangle 12">
            <a:extLst>
              <a:ext uri="{FF2B5EF4-FFF2-40B4-BE49-F238E27FC236}">
                <a16:creationId xmlns:a16="http://schemas.microsoft.com/office/drawing/2014/main" id="{90656AFB-834E-40F9-941A-DB3CFF413799}"/>
              </a:ext>
            </a:extLst>
          </p:cNvPr>
          <p:cNvSpPr/>
          <p:nvPr/>
        </p:nvSpPr>
        <p:spPr bwMode="auto">
          <a:xfrm rot="2516298">
            <a:off x="10667728" y="564470"/>
            <a:ext cx="1528856" cy="29563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rPr>
              <a:t>Available now!</a:t>
            </a:r>
          </a:p>
        </p:txBody>
      </p:sp>
    </p:spTree>
    <p:extLst>
      <p:ext uri="{BB962C8B-B14F-4D97-AF65-F5344CB8AC3E}">
        <p14:creationId xmlns:p14="http://schemas.microsoft.com/office/powerpoint/2010/main" val="1873572212"/>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ext Placeholder 4">
            <a:extLst>
              <a:ext uri="{FF2B5EF4-FFF2-40B4-BE49-F238E27FC236}">
                <a16:creationId xmlns:a16="http://schemas.microsoft.com/office/drawing/2014/main" id="{C62261BB-71E0-B246-8592-A79A7C6B39C0}"/>
              </a:ext>
            </a:extLst>
          </p:cNvPr>
          <p:cNvSpPr txBox="1">
            <a:spLocks/>
          </p:cNvSpPr>
          <p:nvPr/>
        </p:nvSpPr>
        <p:spPr>
          <a:xfrm>
            <a:off x="585215" y="3977319"/>
            <a:ext cx="6992743" cy="73866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2400" b="0" i="0" u="none" strike="noStrike" kern="1200" cap="none" spc="0" normalizeH="0" baseline="0" noProof="0">
              <a:ln>
                <a:noFill/>
              </a:ln>
              <a:solidFill>
                <a:srgbClr val="000000"/>
              </a:solidFill>
              <a:effectLst/>
              <a:uLnTx/>
              <a:uFillTx/>
              <a:latin typeface="Segoe UI Light"/>
              <a:ea typeface="+mn-ea"/>
              <a:cs typeface="Segoe UI" panose="020B0502040204020203" pitchFamily="34" charset="0"/>
            </a:endParaRPr>
          </a:p>
        </p:txBody>
      </p:sp>
      <p:sp>
        <p:nvSpPr>
          <p:cNvPr id="11" name="Title 1">
            <a:extLst>
              <a:ext uri="{FF2B5EF4-FFF2-40B4-BE49-F238E27FC236}">
                <a16:creationId xmlns:a16="http://schemas.microsoft.com/office/drawing/2014/main" id="{FA14FAD0-C437-437F-890F-5B267DA0D1BC}"/>
              </a:ext>
            </a:extLst>
          </p:cNvPr>
          <p:cNvSpPr>
            <a:spLocks noGrp="1"/>
          </p:cNvSpPr>
          <p:nvPr>
            <p:ph type="title"/>
          </p:nvPr>
        </p:nvSpPr>
        <p:spPr>
          <a:xfrm>
            <a:off x="588263" y="2873414"/>
            <a:ext cx="4159950" cy="1107996"/>
          </a:xfrm>
        </p:spPr>
        <p:txBody>
          <a:bodyPr/>
          <a:lstStyle/>
          <a:p>
            <a:pPr>
              <a:lnSpc>
                <a:spcPct val="100000"/>
              </a:lnSpc>
            </a:pPr>
            <a:r>
              <a:rPr lang="en-US"/>
              <a:t>Entitlement Management</a:t>
            </a:r>
          </a:p>
        </p:txBody>
      </p:sp>
    </p:spTree>
    <p:extLst>
      <p:ext uri="{BB962C8B-B14F-4D97-AF65-F5344CB8AC3E}">
        <p14:creationId xmlns:p14="http://schemas.microsoft.com/office/powerpoint/2010/main" val="38152284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83D4FBE-894C-46D8-8538-08B8D33EDC74}"/>
              </a:ext>
            </a:extLst>
          </p:cNvPr>
          <p:cNvSpPr/>
          <p:nvPr/>
        </p:nvSpPr>
        <p:spPr bwMode="auto">
          <a:xfrm>
            <a:off x="4748213" y="0"/>
            <a:ext cx="7443786" cy="6857999"/>
          </a:xfrm>
          <a:prstGeom prst="rect">
            <a:avLst/>
          </a:prstGeom>
          <a:solidFill>
            <a:schemeClr val="bg1"/>
          </a:solidFill>
          <a:ln w="10795" cap="flat" cmpd="sng" algn="ctr">
            <a:noFill/>
            <a:prstDash val="solid"/>
          </a:ln>
          <a:effectLst>
            <a:outerShdw blurRad="152400" sx="101000" sy="101000" algn="tl" rotWithShape="0">
              <a:prstClr val="black">
                <a:alpha val="29000"/>
              </a:prstClr>
            </a:outerShdw>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a:t>
            </a:r>
          </a:p>
        </p:txBody>
      </p:sp>
      <p:sp>
        <p:nvSpPr>
          <p:cNvPr id="9" name="Title 1">
            <a:extLst>
              <a:ext uri="{FF2B5EF4-FFF2-40B4-BE49-F238E27FC236}">
                <a16:creationId xmlns:a16="http://schemas.microsoft.com/office/drawing/2014/main" id="{65C93BEE-0D75-4BF7-BE65-3C372B6B82B6}"/>
              </a:ext>
            </a:extLst>
          </p:cNvPr>
          <p:cNvSpPr>
            <a:spLocks noGrp="1"/>
          </p:cNvSpPr>
          <p:nvPr>
            <p:ph type="title"/>
          </p:nvPr>
        </p:nvSpPr>
        <p:spPr>
          <a:xfrm>
            <a:off x="588263" y="2873414"/>
            <a:ext cx="4159950" cy="1107996"/>
          </a:xfrm>
        </p:spPr>
        <p:txBody>
          <a:bodyPr/>
          <a:lstStyle/>
          <a:p>
            <a:r>
              <a:rPr lang="en-US"/>
              <a:t>Entitlement Management</a:t>
            </a:r>
          </a:p>
        </p:txBody>
      </p:sp>
      <p:pic>
        <p:nvPicPr>
          <p:cNvPr id="4" name="Picture 3">
            <a:extLst>
              <a:ext uri="{FF2B5EF4-FFF2-40B4-BE49-F238E27FC236}">
                <a16:creationId xmlns:a16="http://schemas.microsoft.com/office/drawing/2014/main" id="{B8391B8B-BB01-4C5B-A175-EE958A5D4DEA}"/>
              </a:ext>
            </a:extLst>
          </p:cNvPr>
          <p:cNvPicPr>
            <a:picLocks noChangeAspect="1"/>
          </p:cNvPicPr>
          <p:nvPr/>
        </p:nvPicPr>
        <p:blipFill>
          <a:blip r:embed="rId3"/>
          <a:stretch>
            <a:fillRect/>
          </a:stretch>
        </p:blipFill>
        <p:spPr>
          <a:xfrm>
            <a:off x="5100247" y="649922"/>
            <a:ext cx="6858000" cy="5554980"/>
          </a:xfrm>
          <a:prstGeom prst="rect">
            <a:avLst/>
          </a:prstGeom>
          <a:noFill/>
        </p:spPr>
      </p:pic>
    </p:spTree>
    <p:extLst>
      <p:ext uri="{BB962C8B-B14F-4D97-AF65-F5344CB8AC3E}">
        <p14:creationId xmlns:p14="http://schemas.microsoft.com/office/powerpoint/2010/main" val="28686060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Entitlement Management</a:t>
            </a:r>
          </a:p>
        </p:txBody>
      </p:sp>
      <p:sp>
        <p:nvSpPr>
          <p:cNvPr id="14" name="Rectangle 13">
            <a:extLst>
              <a:ext uri="{FF2B5EF4-FFF2-40B4-BE49-F238E27FC236}">
                <a16:creationId xmlns:a16="http://schemas.microsoft.com/office/drawing/2014/main" id="{53D8A399-C07B-44EB-BA77-4AD8C95283B6}"/>
              </a:ext>
            </a:extLst>
          </p:cNvPr>
          <p:cNvSpPr/>
          <p:nvPr/>
        </p:nvSpPr>
        <p:spPr>
          <a:xfrm>
            <a:off x="1606282" y="6400800"/>
            <a:ext cx="10634686" cy="303481"/>
          </a:xfrm>
          <a:prstGeom prst="rect">
            <a:avLst/>
          </a:prstGeom>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372" b="0" i="0" u="none" strike="noStrike" kern="1200" cap="none" spc="0" normalizeH="0" baseline="0" noProof="0">
                <a:ln>
                  <a:noFill/>
                </a:ln>
                <a:solidFill>
                  <a:srgbClr val="000000"/>
                </a:solidFill>
                <a:effectLst/>
                <a:uLnTx/>
                <a:uFillTx/>
                <a:latin typeface="Segoe UI"/>
                <a:ea typeface="+mn-ea"/>
                <a:cs typeface="+mn-cs"/>
              </a:rPr>
              <a:t>Documentation: </a:t>
            </a:r>
            <a:r>
              <a:rPr kumimoji="0" lang="en-US" sz="1370" b="0" i="0" u="none" strike="noStrike" kern="1200" cap="none" spc="0" normalizeH="0" baseline="0" noProof="0">
                <a:ln>
                  <a:noFill/>
                </a:ln>
                <a:solidFill>
                  <a:srgbClr val="171717"/>
                </a:solidFill>
                <a:effectLst/>
                <a:uLnTx/>
                <a:uFillTx/>
                <a:latin typeface="Segoe UI" panose="020B0502040204020203" pitchFamily="34" charset="0"/>
                <a:ea typeface="+mn-ea"/>
                <a:cs typeface="+mn-cs"/>
                <a:hlinkClick r:id="rId3"/>
              </a:rPr>
              <a:t>Entitlement Management </a:t>
            </a:r>
            <a:r>
              <a:rPr kumimoji="0" lang="en-US" sz="1370" b="0" i="0" u="none" strike="noStrike" kern="1200" cap="none" spc="0" normalizeH="0" baseline="0" noProof="0">
                <a:ln>
                  <a:noFill/>
                </a:ln>
                <a:solidFill>
                  <a:srgbClr val="171717"/>
                </a:solidFill>
                <a:effectLst/>
                <a:uLnTx/>
                <a:uFillTx/>
                <a:latin typeface="Segoe UI" panose="020B0502040204020203" pitchFamily="34" charset="0"/>
                <a:ea typeface="+mn-ea"/>
                <a:cs typeface="+mn-cs"/>
              </a:rPr>
              <a:t>| </a:t>
            </a:r>
            <a:r>
              <a:rPr kumimoji="0" lang="en-US" sz="1370" b="0" i="0" u="none" strike="noStrike" kern="1200" cap="none" spc="0" normalizeH="0" baseline="0" noProof="0">
                <a:ln>
                  <a:noFill/>
                </a:ln>
                <a:solidFill>
                  <a:srgbClr val="171717"/>
                </a:solidFill>
                <a:effectLst/>
                <a:uLnTx/>
                <a:uFillTx/>
                <a:latin typeface="Segoe UI" panose="020B0502040204020203" pitchFamily="34" charset="0"/>
                <a:ea typeface="+mn-ea"/>
                <a:cs typeface="+mn-cs"/>
                <a:hlinkClick r:id="rId4"/>
              </a:rPr>
              <a:t>Access Packages </a:t>
            </a:r>
            <a:r>
              <a:rPr kumimoji="0" lang="en-US" sz="1370" b="0" i="0" u="none" strike="noStrike" kern="1200" cap="none" spc="0" normalizeH="0" baseline="0" noProof="0">
                <a:ln>
                  <a:noFill/>
                </a:ln>
                <a:solidFill>
                  <a:srgbClr val="171717"/>
                </a:solidFill>
                <a:effectLst/>
                <a:uLnTx/>
                <a:uFillTx/>
                <a:latin typeface="Segoe UI" panose="020B0502040204020203" pitchFamily="34" charset="0"/>
                <a:ea typeface="+mn-ea"/>
                <a:cs typeface="+mn-cs"/>
              </a:rPr>
              <a:t>  </a:t>
            </a:r>
            <a:endParaRPr kumimoji="0" lang="en-US" sz="1372" b="0" i="0" u="none" strike="noStrike" kern="1200" cap="none" spc="0" normalizeH="0" baseline="0" noProof="0">
              <a:ln>
                <a:noFill/>
              </a:ln>
              <a:solidFill>
                <a:srgbClr val="000000"/>
              </a:solidFill>
              <a:effectLst/>
              <a:uLnTx/>
              <a:uFillTx/>
              <a:latin typeface="Segoe UI"/>
              <a:ea typeface="+mn-ea"/>
              <a:cs typeface="+mn-cs"/>
            </a:endParaRPr>
          </a:p>
        </p:txBody>
      </p:sp>
      <p:sp>
        <p:nvSpPr>
          <p:cNvPr id="11" name="Text Placeholder 4">
            <a:extLst>
              <a:ext uri="{FF2B5EF4-FFF2-40B4-BE49-F238E27FC236}">
                <a16:creationId xmlns:a16="http://schemas.microsoft.com/office/drawing/2014/main" id="{E6F6A673-D88D-4109-BACE-2C9B954E3B80}"/>
              </a:ext>
            </a:extLst>
          </p:cNvPr>
          <p:cNvSpPr txBox="1">
            <a:spLocks/>
          </p:cNvSpPr>
          <p:nvPr/>
        </p:nvSpPr>
        <p:spPr>
          <a:xfrm>
            <a:off x="1606284" y="1705166"/>
            <a:ext cx="3856967" cy="2391598"/>
          </a:xfrm>
          <a:prstGeom prst="rect">
            <a:avLst/>
          </a:prstGeom>
        </p:spPr>
        <p:txBody>
          <a:bodyPr wrap="square" lIns="0" tIns="0" rIns="179285" bIns="143428" anchor="t">
            <a:spAutoFit/>
          </a:bodyPr>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600"/>
              </a:spcBef>
              <a:spcAft>
                <a:spcPts val="600"/>
              </a:spcAft>
              <a:buClrTx/>
              <a:buSzTx/>
              <a:buFont typeface="Wingdings" pitchFamily="2" charset="2"/>
              <a:buNone/>
              <a:tabLst/>
              <a:defRPr/>
            </a:pPr>
            <a:r>
              <a:rPr kumimoji="0" lang="en-US" sz="2000" b="0" i="0" u="none" strike="noStrike" kern="1200" cap="none" spc="-50" normalizeH="0" baseline="0" noProof="0">
                <a:ln w="3175">
                  <a:noFill/>
                </a:ln>
                <a:solidFill>
                  <a:srgbClr val="D83B01"/>
                </a:solidFill>
                <a:effectLst/>
                <a:uLnTx/>
                <a:uFillTx/>
                <a:latin typeface="Segoe UI Semibold"/>
                <a:ea typeface="+mn-ea"/>
                <a:cs typeface="Segoe UI" pitchFamily="34" charset="0"/>
              </a:rPr>
              <a:t>Benefits</a:t>
            </a:r>
          </a:p>
          <a:p>
            <a:pPr marL="0" marR="0" lvl="0" indent="0" algn="l" defTabSz="914363" rtl="0" eaLnBrk="1" fontAlgn="auto" latinLnBrk="0" hangingPunct="1">
              <a:lnSpc>
                <a:spcPct val="100000"/>
              </a:lnSpc>
              <a:spcBef>
                <a:spcPts val="600"/>
              </a:spcBef>
              <a:spcAft>
                <a:spcPts val="600"/>
              </a:spcAft>
              <a:buClrTx/>
              <a:buSzTx/>
              <a:buFont typeface="Wingdings" pitchFamily="2" charset="2"/>
              <a:buNone/>
              <a:tabLst/>
              <a:defRPr/>
            </a:pPr>
            <a:r>
              <a:rPr kumimoji="0" lang="en-US" sz="1600" b="0" i="0" u="none" strike="noStrike" kern="1200" cap="none" spc="0" normalizeH="0" baseline="0" noProof="0">
                <a:ln>
                  <a:noFill/>
                </a:ln>
                <a:gradFill>
                  <a:gsLst>
                    <a:gs pos="5417">
                      <a:srgbClr val="000000"/>
                    </a:gs>
                    <a:gs pos="28000">
                      <a:srgbClr val="000000"/>
                    </a:gs>
                  </a:gsLst>
                  <a:lin ang="5400000" scaled="0"/>
                </a:gradFill>
                <a:effectLst/>
                <a:uLnTx/>
                <a:uFillTx/>
                <a:latin typeface="Segoe UI"/>
                <a:ea typeface="+mn-ea"/>
                <a:cs typeface="Segoe UI Light" panose="020B0502040204020203" pitchFamily="34" charset="0"/>
              </a:rPr>
              <a:t>Enables management for groups access, applications and SPO for internal and external users</a:t>
            </a:r>
          </a:p>
          <a:p>
            <a:pPr marL="0" marR="0" lvl="0" indent="0" algn="l" defTabSz="914363" rtl="0" eaLnBrk="1" fontAlgn="auto" latinLnBrk="0" hangingPunct="1">
              <a:lnSpc>
                <a:spcPct val="100000"/>
              </a:lnSpc>
              <a:spcBef>
                <a:spcPts val="600"/>
              </a:spcBef>
              <a:spcAft>
                <a:spcPts val="600"/>
              </a:spcAft>
              <a:buClrTx/>
              <a:buSzTx/>
              <a:buFont typeface="Wingdings" pitchFamily="2" charset="2"/>
              <a:buNone/>
              <a:tabLst/>
              <a:defRPr/>
            </a:pPr>
            <a:r>
              <a:rPr kumimoji="0" lang="en-US" sz="1600" b="0" i="0" u="none" strike="noStrike" kern="1200" cap="none" spc="0" normalizeH="0" baseline="0" noProof="0">
                <a:ln>
                  <a:noFill/>
                </a:ln>
                <a:gradFill>
                  <a:gsLst>
                    <a:gs pos="5417">
                      <a:srgbClr val="000000"/>
                    </a:gs>
                    <a:gs pos="28000">
                      <a:srgbClr val="000000"/>
                    </a:gs>
                  </a:gsLst>
                  <a:lin ang="5400000" scaled="0"/>
                </a:gradFill>
                <a:effectLst/>
                <a:uLnTx/>
                <a:uFillTx/>
                <a:latin typeface="Segoe UI"/>
                <a:ea typeface="+mn-ea"/>
                <a:cs typeface="Segoe UI Light" panose="020B0502040204020203" pitchFamily="34" charset="0"/>
              </a:rPr>
              <a:t>Access is available only for the time access is required</a:t>
            </a:r>
          </a:p>
          <a:p>
            <a:pPr marL="0" marR="0" lvl="0" indent="0" algn="l" defTabSz="914363" rtl="0" eaLnBrk="1" fontAlgn="auto" latinLnBrk="0" hangingPunct="1">
              <a:lnSpc>
                <a:spcPct val="100000"/>
              </a:lnSpc>
              <a:spcBef>
                <a:spcPts val="600"/>
              </a:spcBef>
              <a:spcAft>
                <a:spcPts val="600"/>
              </a:spcAft>
              <a:buClrTx/>
              <a:buSzTx/>
              <a:buFont typeface="Wingdings" pitchFamily="2" charset="2"/>
              <a:buNone/>
              <a:tabLst/>
              <a:defRPr/>
            </a:pPr>
            <a:r>
              <a:rPr kumimoji="0" lang="en-US" sz="1600" b="0" i="0" u="none" strike="noStrike" kern="1200" cap="none" spc="0" normalizeH="0" baseline="0" noProof="0">
                <a:ln>
                  <a:noFill/>
                </a:ln>
                <a:gradFill>
                  <a:gsLst>
                    <a:gs pos="5417">
                      <a:srgbClr val="000000"/>
                    </a:gs>
                    <a:gs pos="28000">
                      <a:srgbClr val="000000"/>
                    </a:gs>
                  </a:gsLst>
                  <a:lin ang="5400000" scaled="0"/>
                </a:gradFill>
                <a:effectLst/>
                <a:uLnTx/>
                <a:uFillTx/>
                <a:latin typeface="Segoe UI"/>
                <a:ea typeface="+mn-ea"/>
                <a:cs typeface="Segoe UI Light" panose="020B0502040204020203" pitchFamily="34" charset="0"/>
              </a:rPr>
              <a:t>Based on Azure Active Directory</a:t>
            </a:r>
          </a:p>
        </p:txBody>
      </p:sp>
      <p:sp>
        <p:nvSpPr>
          <p:cNvPr id="13" name="Text Placeholder 4">
            <a:extLst>
              <a:ext uri="{FF2B5EF4-FFF2-40B4-BE49-F238E27FC236}">
                <a16:creationId xmlns:a16="http://schemas.microsoft.com/office/drawing/2014/main" id="{C06FA4BB-4887-4E13-B9CE-E16C023DCB9F}"/>
              </a:ext>
            </a:extLst>
          </p:cNvPr>
          <p:cNvSpPr txBox="1">
            <a:spLocks/>
          </p:cNvSpPr>
          <p:nvPr/>
        </p:nvSpPr>
        <p:spPr>
          <a:xfrm>
            <a:off x="7092458" y="1705166"/>
            <a:ext cx="3856968" cy="2545486"/>
          </a:xfrm>
          <a:prstGeom prst="rect">
            <a:avLst/>
          </a:prstGeom>
        </p:spPr>
        <p:txBody>
          <a:bodyPr wrap="square" lIns="0" tIns="0" rIns="179285" bIns="143428" anchor="t">
            <a:spAutoFit/>
          </a:bodyPr>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600"/>
              </a:spcBef>
              <a:spcAft>
                <a:spcPts val="600"/>
              </a:spcAft>
              <a:buClrTx/>
              <a:buSzTx/>
              <a:buFont typeface="Wingdings" pitchFamily="2" charset="2"/>
              <a:buNone/>
              <a:tabLst/>
              <a:defRPr/>
            </a:pPr>
            <a:r>
              <a:rPr kumimoji="0" lang="en-US" sz="2000" b="0" i="0" u="none" strike="noStrike" kern="1200" cap="none" spc="-50" normalizeH="0" baseline="0" noProof="0">
                <a:ln w="3175">
                  <a:noFill/>
                </a:ln>
                <a:solidFill>
                  <a:srgbClr val="D83B01"/>
                </a:solidFill>
                <a:effectLst/>
                <a:uLnTx/>
                <a:uFillTx/>
                <a:latin typeface="Segoe UI Semibold"/>
                <a:ea typeface="+mn-ea"/>
                <a:cs typeface="Segoe UI" pitchFamily="34" charset="0"/>
              </a:rPr>
              <a:t>Tips</a:t>
            </a:r>
          </a:p>
          <a:p>
            <a:pPr marL="0" marR="0" lvl="0" indent="0" algn="l" defTabSz="914367" rtl="0" eaLnBrk="1" fontAlgn="auto" latinLnBrk="0" hangingPunct="1">
              <a:lnSpc>
                <a:spcPct val="100000"/>
              </a:lnSpc>
              <a:spcBef>
                <a:spcPts val="600"/>
              </a:spcBef>
              <a:spcAft>
                <a:spcPts val="600"/>
              </a:spcAft>
              <a:buClrTx/>
              <a:buSzTx/>
              <a:buFont typeface="Wingdings" pitchFamily="2" charset="2"/>
              <a:buNone/>
              <a:tabLst/>
              <a:defRPr/>
            </a:pPr>
            <a:r>
              <a:rPr kumimoji="0" lang="en-US" sz="1600" b="0" i="0" u="none" strike="noStrike" kern="1200" cap="none" spc="0" normalizeH="0" baseline="0" noProof="0">
                <a:ln>
                  <a:noFill/>
                </a:ln>
                <a:gradFill>
                  <a:gsLst>
                    <a:gs pos="5417">
                      <a:srgbClr val="000000"/>
                    </a:gs>
                    <a:gs pos="28000">
                      <a:srgbClr val="000000"/>
                    </a:gs>
                  </a:gsLst>
                  <a:lin ang="5400000" scaled="0"/>
                </a:gradFill>
                <a:effectLst/>
                <a:uLnTx/>
                <a:uFillTx/>
                <a:latin typeface="Segoe UI"/>
                <a:ea typeface="+mn-ea"/>
                <a:cs typeface="Segoe UI Light" panose="020B0502040204020203" pitchFamily="34" charset="0"/>
              </a:rPr>
              <a:t>Create access packages for related resources users can request access to</a:t>
            </a:r>
          </a:p>
          <a:p>
            <a:pPr marL="0" marR="0" lvl="0" indent="0" algn="l" defTabSz="914367" rtl="0" eaLnBrk="1" fontAlgn="auto" latinLnBrk="0" hangingPunct="1">
              <a:lnSpc>
                <a:spcPct val="100000"/>
              </a:lnSpc>
              <a:spcBef>
                <a:spcPts val="600"/>
              </a:spcBef>
              <a:spcAft>
                <a:spcPts val="600"/>
              </a:spcAft>
              <a:buClrTx/>
              <a:buSzTx/>
              <a:buFont typeface="Wingdings" pitchFamily="2" charset="2"/>
              <a:buNone/>
              <a:tabLst/>
              <a:defRPr/>
            </a:pPr>
            <a:r>
              <a:rPr kumimoji="0" lang="en-US" sz="1600" b="0" i="0" u="none" strike="noStrike" kern="1200" cap="none" spc="0" normalizeH="0" baseline="0" noProof="0">
                <a:ln>
                  <a:noFill/>
                </a:ln>
                <a:gradFill>
                  <a:gsLst>
                    <a:gs pos="5417">
                      <a:srgbClr val="000000"/>
                    </a:gs>
                    <a:gs pos="28000">
                      <a:srgbClr val="000000"/>
                    </a:gs>
                  </a:gsLst>
                  <a:lin ang="5400000" scaled="0"/>
                </a:gradFill>
                <a:effectLst/>
                <a:uLnTx/>
                <a:uFillTx/>
                <a:latin typeface="Segoe UI"/>
                <a:ea typeface="+mn-ea"/>
                <a:cs typeface="Segoe UI Light" panose="020B0502040204020203" pitchFamily="34" charset="0"/>
              </a:rPr>
              <a:t>Define rules for how to request resources and when access expires</a:t>
            </a:r>
          </a:p>
          <a:p>
            <a:pPr marL="0" marR="0" lvl="0" indent="0" algn="l" defTabSz="914367" rtl="0" eaLnBrk="1" fontAlgn="auto" latinLnBrk="0" hangingPunct="1">
              <a:lnSpc>
                <a:spcPct val="100000"/>
              </a:lnSpc>
              <a:spcBef>
                <a:spcPts val="600"/>
              </a:spcBef>
              <a:spcAft>
                <a:spcPts val="600"/>
              </a:spcAft>
              <a:buClrTx/>
              <a:buSzTx/>
              <a:buFont typeface="Wingdings" pitchFamily="2" charset="2"/>
              <a:buNone/>
              <a:tabLst/>
              <a:defRPr/>
            </a:pPr>
            <a:r>
              <a:rPr kumimoji="0" lang="en-US" sz="1600" b="0" i="0" u="none" strike="noStrike" kern="1200" cap="none" spc="0" normalizeH="0" baseline="0" noProof="0">
                <a:ln>
                  <a:noFill/>
                </a:ln>
                <a:gradFill>
                  <a:gsLst>
                    <a:gs pos="5417">
                      <a:srgbClr val="000000"/>
                    </a:gs>
                    <a:gs pos="28000">
                      <a:srgbClr val="000000"/>
                    </a:gs>
                  </a:gsLst>
                  <a:lin ang="5400000" scaled="0"/>
                </a:gradFill>
                <a:effectLst/>
                <a:uLnTx/>
                <a:uFillTx/>
                <a:latin typeface="Segoe UI"/>
                <a:ea typeface="+mn-ea"/>
                <a:cs typeface="Segoe UI Light" panose="020B0502040204020203" pitchFamily="34" charset="0"/>
              </a:rPr>
              <a:t>Govern the lifecycle of access</a:t>
            </a:r>
          </a:p>
          <a:p>
            <a:pPr marL="0" marR="0" lvl="0" indent="0" algn="l" defTabSz="914367" rtl="0" eaLnBrk="1" fontAlgn="auto" latinLnBrk="0" hangingPunct="1">
              <a:lnSpc>
                <a:spcPct val="100000"/>
              </a:lnSpc>
              <a:spcBef>
                <a:spcPts val="600"/>
              </a:spcBef>
              <a:spcAft>
                <a:spcPts val="600"/>
              </a:spcAft>
              <a:buClrTx/>
              <a:buSzTx/>
              <a:buFont typeface="Wingdings" pitchFamily="2" charset="2"/>
              <a:buNone/>
              <a:tabLst/>
              <a:defRPr/>
            </a:pPr>
            <a:r>
              <a:rPr kumimoji="0" lang="en-US" sz="1600" b="0" i="0" u="none" strike="noStrike" kern="1200" cap="none" spc="0" normalizeH="0" baseline="0" noProof="0">
                <a:ln>
                  <a:noFill/>
                </a:ln>
                <a:gradFill>
                  <a:gsLst>
                    <a:gs pos="5417">
                      <a:srgbClr val="000000"/>
                    </a:gs>
                    <a:gs pos="28000">
                      <a:srgbClr val="000000"/>
                    </a:gs>
                  </a:gsLst>
                  <a:lin ang="5400000" scaled="0"/>
                </a:gradFill>
                <a:effectLst/>
                <a:uLnTx/>
                <a:uFillTx/>
                <a:latin typeface="Segoe UI"/>
                <a:ea typeface="+mn-ea"/>
                <a:cs typeface="Segoe UI Light" panose="020B0502040204020203" pitchFamily="34" charset="0"/>
              </a:rPr>
              <a:t>Delegate management of resources</a:t>
            </a:r>
          </a:p>
        </p:txBody>
      </p:sp>
      <p:sp>
        <p:nvSpPr>
          <p:cNvPr id="15" name="check 3" descr="Check, approve, completed&#10;">
            <a:extLst>
              <a:ext uri="{FF2B5EF4-FFF2-40B4-BE49-F238E27FC236}">
                <a16:creationId xmlns:a16="http://schemas.microsoft.com/office/drawing/2014/main" id="{BADDB6E2-2379-4FBC-B5F9-57FF80D6461D}"/>
              </a:ext>
            </a:extLst>
          </p:cNvPr>
          <p:cNvSpPr>
            <a:spLocks noChangeAspect="1" noEditPoints="1"/>
          </p:cNvSpPr>
          <p:nvPr/>
        </p:nvSpPr>
        <p:spPr bwMode="auto">
          <a:xfrm>
            <a:off x="6240120" y="1705166"/>
            <a:ext cx="540991" cy="537855"/>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38100" cap="sq">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0"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000000"/>
              </a:solidFill>
              <a:effectLst/>
              <a:uLnTx/>
              <a:uFillTx/>
              <a:latin typeface="Segoe UI"/>
              <a:ea typeface="+mn-ea"/>
              <a:cs typeface="+mn-cs"/>
            </a:endParaRPr>
          </a:p>
        </p:txBody>
      </p:sp>
      <p:sp>
        <p:nvSpPr>
          <p:cNvPr id="16" name="people_12" descr="Group, partners, collaboration&#10;">
            <a:extLst>
              <a:ext uri="{FF2B5EF4-FFF2-40B4-BE49-F238E27FC236}">
                <a16:creationId xmlns:a16="http://schemas.microsoft.com/office/drawing/2014/main" id="{A83B0FB4-72D1-461B-A6E4-54B08163BF71}"/>
              </a:ext>
            </a:extLst>
          </p:cNvPr>
          <p:cNvSpPr>
            <a:spLocks noChangeAspect="1" noEditPoints="1"/>
          </p:cNvSpPr>
          <p:nvPr/>
        </p:nvSpPr>
        <p:spPr bwMode="auto">
          <a:xfrm>
            <a:off x="588263" y="1705166"/>
            <a:ext cx="630415" cy="537855"/>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31750" cap="sq">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0"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2466060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5C59B9-0D29-41A7-9796-1377B2154DA8}"/>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2F655B9A-4570-4F06-89C2-9FDEAA2931D1}"/>
              </a:ext>
            </a:extLst>
          </p:cNvPr>
          <p:cNvSpPr>
            <a:spLocks noGrp="1"/>
          </p:cNvSpPr>
          <p:nvPr>
            <p:ph type="body" sz="quarter" idx="10"/>
          </p:nvPr>
        </p:nvSpPr>
        <p:spPr/>
        <p:txBody>
          <a:bodyPr/>
          <a:lstStyle/>
          <a:p>
            <a:endParaRPr lang="en-US"/>
          </a:p>
        </p:txBody>
      </p:sp>
      <p:pic>
        <p:nvPicPr>
          <p:cNvPr id="4" name="Picture 3">
            <a:extLst>
              <a:ext uri="{FF2B5EF4-FFF2-40B4-BE49-F238E27FC236}">
                <a16:creationId xmlns:a16="http://schemas.microsoft.com/office/drawing/2014/main" id="{A74458AD-FABC-4992-85C0-0132AC320505}"/>
              </a:ext>
            </a:extLst>
          </p:cNvPr>
          <p:cNvPicPr>
            <a:picLocks noChangeAspect="1"/>
          </p:cNvPicPr>
          <p:nvPr/>
        </p:nvPicPr>
        <p:blipFill>
          <a:blip r:embed="rId2"/>
          <a:stretch>
            <a:fillRect/>
          </a:stretch>
        </p:blipFill>
        <p:spPr>
          <a:xfrm>
            <a:off x="420414" y="0"/>
            <a:ext cx="11351172" cy="6858000"/>
          </a:xfrm>
          <a:prstGeom prst="rect">
            <a:avLst/>
          </a:prstGeom>
        </p:spPr>
      </p:pic>
    </p:spTree>
    <p:extLst>
      <p:ext uri="{BB962C8B-B14F-4D97-AF65-F5344CB8AC3E}">
        <p14:creationId xmlns:p14="http://schemas.microsoft.com/office/powerpoint/2010/main" val="1137824671"/>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A0B5A4-FCF4-401A-A531-CABF09B94AF5}"/>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38199B72-1C70-4066-9A0B-D192B8587067}"/>
              </a:ext>
            </a:extLst>
          </p:cNvPr>
          <p:cNvSpPr>
            <a:spLocks noGrp="1"/>
          </p:cNvSpPr>
          <p:nvPr>
            <p:ph type="body" sz="quarter" idx="10"/>
          </p:nvPr>
        </p:nvSpPr>
        <p:spPr/>
        <p:txBody>
          <a:bodyPr/>
          <a:lstStyle/>
          <a:p>
            <a:endParaRPr lang="en-US"/>
          </a:p>
        </p:txBody>
      </p:sp>
      <p:pic>
        <p:nvPicPr>
          <p:cNvPr id="4" name="Picture 3">
            <a:extLst>
              <a:ext uri="{FF2B5EF4-FFF2-40B4-BE49-F238E27FC236}">
                <a16:creationId xmlns:a16="http://schemas.microsoft.com/office/drawing/2014/main" id="{807DA6C7-598A-4CD4-AD2F-6381FC1414B6}"/>
              </a:ext>
            </a:extLst>
          </p:cNvPr>
          <p:cNvPicPr>
            <a:picLocks noChangeAspect="1"/>
          </p:cNvPicPr>
          <p:nvPr/>
        </p:nvPicPr>
        <p:blipFill>
          <a:blip r:embed="rId2"/>
          <a:stretch>
            <a:fillRect/>
          </a:stretch>
        </p:blipFill>
        <p:spPr>
          <a:xfrm>
            <a:off x="420414" y="0"/>
            <a:ext cx="11351172" cy="6858000"/>
          </a:xfrm>
          <a:prstGeom prst="rect">
            <a:avLst/>
          </a:prstGeom>
        </p:spPr>
      </p:pic>
    </p:spTree>
    <p:extLst>
      <p:ext uri="{BB962C8B-B14F-4D97-AF65-F5344CB8AC3E}">
        <p14:creationId xmlns:p14="http://schemas.microsoft.com/office/powerpoint/2010/main" val="3905591613"/>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ext Placeholder 4">
            <a:extLst>
              <a:ext uri="{FF2B5EF4-FFF2-40B4-BE49-F238E27FC236}">
                <a16:creationId xmlns:a16="http://schemas.microsoft.com/office/drawing/2014/main" id="{C62261BB-71E0-B246-8592-A79A7C6B39C0}"/>
              </a:ext>
            </a:extLst>
          </p:cNvPr>
          <p:cNvSpPr txBox="1">
            <a:spLocks/>
          </p:cNvSpPr>
          <p:nvPr/>
        </p:nvSpPr>
        <p:spPr>
          <a:xfrm>
            <a:off x="585215" y="3977319"/>
            <a:ext cx="6992743" cy="73866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2400" b="0" i="0" u="none" strike="noStrike" kern="1200" cap="none" spc="0" normalizeH="0" baseline="0" noProof="0">
              <a:ln>
                <a:noFill/>
              </a:ln>
              <a:solidFill>
                <a:srgbClr val="000000"/>
              </a:solidFill>
              <a:effectLst/>
              <a:uLnTx/>
              <a:uFillTx/>
              <a:latin typeface="Segoe UI Light"/>
              <a:ea typeface="+mn-ea"/>
              <a:cs typeface="Segoe UI" panose="020B0502040204020203" pitchFamily="34" charset="0"/>
            </a:endParaRPr>
          </a:p>
        </p:txBody>
      </p:sp>
      <p:sp>
        <p:nvSpPr>
          <p:cNvPr id="11" name="Title 1">
            <a:extLst>
              <a:ext uri="{FF2B5EF4-FFF2-40B4-BE49-F238E27FC236}">
                <a16:creationId xmlns:a16="http://schemas.microsoft.com/office/drawing/2014/main" id="{FA14FAD0-C437-437F-890F-5B267DA0D1BC}"/>
              </a:ext>
            </a:extLst>
          </p:cNvPr>
          <p:cNvSpPr>
            <a:spLocks noGrp="1"/>
          </p:cNvSpPr>
          <p:nvPr>
            <p:ph type="title"/>
          </p:nvPr>
        </p:nvSpPr>
        <p:spPr>
          <a:xfrm>
            <a:off x="588263" y="3427412"/>
            <a:ext cx="4159950" cy="553998"/>
          </a:xfrm>
        </p:spPr>
        <p:txBody>
          <a:bodyPr/>
          <a:lstStyle/>
          <a:p>
            <a:pPr>
              <a:lnSpc>
                <a:spcPct val="100000"/>
              </a:lnSpc>
            </a:pPr>
            <a:r>
              <a:rPr lang="en-US"/>
              <a:t>Groups Admin Role</a:t>
            </a:r>
          </a:p>
        </p:txBody>
      </p:sp>
    </p:spTree>
    <p:extLst>
      <p:ext uri="{BB962C8B-B14F-4D97-AF65-F5344CB8AC3E}">
        <p14:creationId xmlns:p14="http://schemas.microsoft.com/office/powerpoint/2010/main" val="4161214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77671C5-C022-4906-9E01-882F55F857AE}"/>
              </a:ext>
            </a:extLst>
          </p:cNvPr>
          <p:cNvPicPr>
            <a:picLocks noChangeAspect="1"/>
          </p:cNvPicPr>
          <p:nvPr/>
        </p:nvPicPr>
        <p:blipFill>
          <a:blip r:embed="rId3"/>
          <a:stretch>
            <a:fillRect/>
          </a:stretch>
        </p:blipFill>
        <p:spPr>
          <a:xfrm>
            <a:off x="0" y="284671"/>
            <a:ext cx="12192000" cy="6288658"/>
          </a:xfrm>
          <a:prstGeom prst="rect">
            <a:avLst/>
          </a:prstGeom>
        </p:spPr>
      </p:pic>
      <p:sp>
        <p:nvSpPr>
          <p:cNvPr id="6" name="Rectangle 5">
            <a:extLst>
              <a:ext uri="{FF2B5EF4-FFF2-40B4-BE49-F238E27FC236}">
                <a16:creationId xmlns:a16="http://schemas.microsoft.com/office/drawing/2014/main" id="{95C482F4-83F7-4A26-997C-DD547DC6C4C0}"/>
              </a:ext>
            </a:extLst>
          </p:cNvPr>
          <p:cNvSpPr/>
          <p:nvPr/>
        </p:nvSpPr>
        <p:spPr bwMode="auto">
          <a:xfrm>
            <a:off x="4141042" y="3078365"/>
            <a:ext cx="5225981" cy="350635"/>
          </a:xfrm>
          <a:prstGeom prst="rect">
            <a:avLst/>
          </a:prstGeom>
          <a:noFill/>
          <a:ln w="19050">
            <a:solidFill>
              <a:srgbClr val="00B0F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86988995"/>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Office 365 Groups Sessions @ Ignite</a:t>
            </a:r>
          </a:p>
        </p:txBody>
      </p:sp>
      <p:sp>
        <p:nvSpPr>
          <p:cNvPr id="3" name="Text Placeholder 2">
            <a:extLst>
              <a:ext uri="{FF2B5EF4-FFF2-40B4-BE49-F238E27FC236}">
                <a16:creationId xmlns:a16="http://schemas.microsoft.com/office/drawing/2014/main" id="{36DC663C-33A9-4929-902A-AAC099A72D26}"/>
              </a:ext>
            </a:extLst>
          </p:cNvPr>
          <p:cNvSpPr>
            <a:spLocks noGrp="1"/>
          </p:cNvSpPr>
          <p:nvPr>
            <p:ph type="body" sz="quarter" idx="10"/>
          </p:nvPr>
        </p:nvSpPr>
        <p:spPr>
          <a:xfrm>
            <a:off x="586390" y="1434370"/>
            <a:ext cx="11018520" cy="4518160"/>
          </a:xfrm>
        </p:spPr>
        <p:txBody>
          <a:bodyPr/>
          <a:lstStyle/>
          <a:p>
            <a:r>
              <a:rPr lang="en-US" sz="1800">
                <a:solidFill>
                  <a:schemeClr val="accent3"/>
                </a:solidFill>
                <a:latin typeface="+mj-lt"/>
              </a:rPr>
              <a:t>Breakout sessions</a:t>
            </a:r>
          </a:p>
          <a:p>
            <a:pPr marL="0" lvl="1"/>
            <a:r>
              <a:rPr lang="en-US" sz="1400"/>
              <a:t>Monday: </a:t>
            </a:r>
            <a:r>
              <a:rPr lang="en-US" sz="1400">
                <a:hlinkClick r:id="rId3"/>
              </a:rPr>
              <a:t>BRK2056</a:t>
            </a:r>
            <a:r>
              <a:rPr lang="en-US" sz="1400"/>
              <a:t> - Embrace Office 365 Groups: What's new and what's next (4:30 – 5:15)</a:t>
            </a:r>
          </a:p>
          <a:p>
            <a:pPr marL="0" lvl="1"/>
            <a:r>
              <a:rPr lang="en-US" sz="1400"/>
              <a:t>Tuesday: </a:t>
            </a:r>
            <a:r>
              <a:rPr lang="en-US" sz="1400">
                <a:hlinkClick r:id="rId4"/>
              </a:rPr>
              <a:t>ADM20</a:t>
            </a:r>
            <a:r>
              <a:rPr lang="en-US" sz="1400"/>
              <a:t> - Addressing top management issues with users and groups (10:15 – 11:00)</a:t>
            </a:r>
          </a:p>
          <a:p>
            <a:pPr marL="0" lvl="1"/>
            <a:r>
              <a:rPr lang="en-US" sz="1400"/>
              <a:t>Wednesday: </a:t>
            </a:r>
            <a:r>
              <a:rPr lang="en-US" sz="1400">
                <a:hlinkClick r:id="rId5"/>
              </a:rPr>
              <a:t>BRK2210</a:t>
            </a:r>
            <a:r>
              <a:rPr lang="en-US" sz="1400"/>
              <a:t> - Finding your collaboration sweet spot with Office 365 Groups, SharePoint, Teams, and Yammer (3:15 – 4:00)</a:t>
            </a:r>
          </a:p>
          <a:p>
            <a:pPr marL="0" lvl="1"/>
            <a:r>
              <a:rPr lang="en-US" sz="1400"/>
              <a:t>Thursday: </a:t>
            </a:r>
            <a:r>
              <a:rPr lang="en-US" sz="1400">
                <a:hlinkClick r:id="rId6"/>
              </a:rPr>
              <a:t>BRK3264</a:t>
            </a:r>
            <a:r>
              <a:rPr lang="en-US" sz="1400"/>
              <a:t> - Transform collaboration and fight shadow IT with Office 365 groups (10:15 – 11:00)</a:t>
            </a:r>
          </a:p>
          <a:p>
            <a:pPr marL="0" lvl="1"/>
            <a:r>
              <a:rPr lang="en-US" sz="1400"/>
              <a:t>Friday: </a:t>
            </a:r>
            <a:r>
              <a:rPr lang="en-US" sz="1400">
                <a:hlinkClick r:id="rId7"/>
              </a:rPr>
              <a:t>BRK2058</a:t>
            </a:r>
            <a:r>
              <a:rPr lang="en-US" sz="1400"/>
              <a:t> - Deploy Office 365 groups at scale to power Microsoft Teams, Outlook, Yammer, and SharePoint (9:00 – 9:45)</a:t>
            </a:r>
          </a:p>
          <a:p>
            <a:endParaRPr lang="en-US" sz="1400"/>
          </a:p>
          <a:p>
            <a:r>
              <a:rPr lang="en-US" sz="1800">
                <a:solidFill>
                  <a:schemeClr val="accent3"/>
                </a:solidFill>
                <a:latin typeface="+mj-lt"/>
              </a:rPr>
              <a:t>Theater sessions</a:t>
            </a:r>
          </a:p>
          <a:p>
            <a:pPr marL="0" lvl="1"/>
            <a:r>
              <a:rPr lang="en-US" sz="1400"/>
              <a:t>Tuesday: </a:t>
            </a:r>
            <a:r>
              <a:rPr lang="en-US" sz="1400">
                <a:hlinkClick r:id="rId8"/>
              </a:rPr>
              <a:t>THR3083</a:t>
            </a:r>
            <a:r>
              <a:rPr lang="en-US" sz="1400"/>
              <a:t> - Office 365 Groups: Ask us anything (12:40 – 1:00)</a:t>
            </a:r>
          </a:p>
          <a:p>
            <a:pPr marL="0" lvl="1"/>
            <a:r>
              <a:rPr lang="en-US" sz="1400"/>
              <a:t>Wednesday: </a:t>
            </a:r>
            <a:r>
              <a:rPr lang="en-US" sz="1400">
                <a:hlinkClick r:id="rId9"/>
              </a:rPr>
              <a:t>THR2091</a:t>
            </a:r>
            <a:r>
              <a:rPr lang="en-US" sz="1400"/>
              <a:t> - Master sharing and permissions of Office 365 in 20 minutes (2:30 – 2:50)</a:t>
            </a:r>
          </a:p>
          <a:p>
            <a:pPr marL="0" lvl="1"/>
            <a:r>
              <a:rPr lang="en-US" sz="1400"/>
              <a:t>Wednesday: </a:t>
            </a:r>
            <a:r>
              <a:rPr lang="en-US" sz="1400">
                <a:hlinkClick r:id="rId10"/>
              </a:rPr>
              <a:t>THR3043</a:t>
            </a:r>
            <a:r>
              <a:rPr lang="en-US" sz="1400"/>
              <a:t> - Microsoft Teams and Office 365 Groups PowerShell </a:t>
            </a:r>
            <a:r>
              <a:rPr lang="en-US" sz="1400" err="1"/>
              <a:t>MasterClass</a:t>
            </a:r>
            <a:r>
              <a:rPr lang="en-US" sz="1400"/>
              <a:t> (3:40 – 4:00)</a:t>
            </a:r>
          </a:p>
          <a:p>
            <a:endParaRPr lang="en-US" sz="1400"/>
          </a:p>
          <a:p>
            <a:r>
              <a:rPr lang="en-US" sz="1800">
                <a:solidFill>
                  <a:schemeClr val="accent3"/>
                </a:solidFill>
                <a:latin typeface="+mj-lt"/>
              </a:rPr>
              <a:t>Related sessions</a:t>
            </a:r>
          </a:p>
          <a:p>
            <a:pPr marL="0" lvl="1"/>
            <a:r>
              <a:rPr lang="en-US" sz="1400"/>
              <a:t>Monday: </a:t>
            </a:r>
            <a:r>
              <a:rPr lang="en-US" sz="1400">
                <a:hlinkClick r:id="rId11"/>
              </a:rPr>
              <a:t>THR2251</a:t>
            </a:r>
            <a:r>
              <a:rPr lang="en-US" sz="1400"/>
              <a:t> - How Microsoft empowers employees through self-service collaboration while still protecting the company in Office 365 (1:40 – 2:00)</a:t>
            </a:r>
          </a:p>
          <a:p>
            <a:pPr marL="0" lvl="1"/>
            <a:r>
              <a:rPr lang="en-US" sz="1400"/>
              <a:t>Tuesday: </a:t>
            </a:r>
            <a:r>
              <a:rPr lang="en-US" sz="1400">
                <a:hlinkClick r:id="rId12"/>
              </a:rPr>
              <a:t>BRK2233</a:t>
            </a:r>
            <a:r>
              <a:rPr lang="en-US" sz="1400"/>
              <a:t> - The future of Yammer: Share knowledge, engage leaders, and build communities in Microsoft 365 (9:00 – 10:15)</a:t>
            </a:r>
          </a:p>
          <a:p>
            <a:pPr marL="0" lvl="1"/>
            <a:r>
              <a:rPr lang="en-US" sz="1400"/>
              <a:t>Wednesday: </a:t>
            </a:r>
            <a:r>
              <a:rPr lang="en-US" sz="1400">
                <a:hlinkClick r:id="rId13"/>
              </a:rPr>
              <a:t>BRK2052</a:t>
            </a:r>
            <a:r>
              <a:rPr lang="en-US" sz="1400"/>
              <a:t> - What's new and what's next: SharePoint and OneDrive administration (12:45 – 1:30)</a:t>
            </a:r>
          </a:p>
        </p:txBody>
      </p:sp>
      <p:sp>
        <p:nvSpPr>
          <p:cNvPr id="2" name="Rectangle 1">
            <a:extLst>
              <a:ext uri="{FF2B5EF4-FFF2-40B4-BE49-F238E27FC236}">
                <a16:creationId xmlns:a16="http://schemas.microsoft.com/office/drawing/2014/main" id="{0D464325-F2F2-42CD-A713-BED1931AE856}"/>
              </a:ext>
            </a:extLst>
          </p:cNvPr>
          <p:cNvSpPr/>
          <p:nvPr/>
        </p:nvSpPr>
        <p:spPr bwMode="auto">
          <a:xfrm>
            <a:off x="8277911" y="469031"/>
            <a:ext cx="3325826" cy="542167"/>
          </a:xfrm>
          <a:prstGeom prst="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a:gradFill>
                  <a:gsLst>
                    <a:gs pos="0">
                      <a:srgbClr val="FFFFFF"/>
                    </a:gs>
                    <a:gs pos="100000">
                      <a:srgbClr val="FFFFFF"/>
                    </a:gs>
                  </a:gsLst>
                  <a:lin ang="5400000" scaled="0"/>
                </a:gradFill>
                <a:ea typeface="Segoe UI" pitchFamily="34" charset="0"/>
                <a:cs typeface="Segoe UI" pitchFamily="34" charset="0"/>
              </a:rPr>
              <a:t>Recordings Available!</a:t>
            </a:r>
          </a:p>
        </p:txBody>
      </p:sp>
    </p:spTree>
    <p:extLst>
      <p:ext uri="{BB962C8B-B14F-4D97-AF65-F5344CB8AC3E}">
        <p14:creationId xmlns:p14="http://schemas.microsoft.com/office/powerpoint/2010/main" val="2384192603"/>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Groups Admin role</a:t>
            </a:r>
          </a:p>
        </p:txBody>
      </p:sp>
      <p:sp>
        <p:nvSpPr>
          <p:cNvPr id="8" name="Text Placeholder 4"/>
          <p:cNvSpPr txBox="1">
            <a:spLocks/>
          </p:cNvSpPr>
          <p:nvPr/>
        </p:nvSpPr>
        <p:spPr>
          <a:xfrm>
            <a:off x="1606282" y="1446519"/>
            <a:ext cx="9412461" cy="2241062"/>
          </a:xfrm>
          <a:prstGeom prst="rect">
            <a:avLst/>
          </a:prstGeom>
        </p:spPr>
        <p:txBody>
          <a:bodyPr wrap="none" lIns="0" tIns="0" rIns="179285" bIns="143428" anchor="t"/>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0000"/>
              </a:lnSpc>
              <a:spcBef>
                <a:spcPts val="0"/>
              </a:spcBef>
              <a:spcAft>
                <a:spcPts val="600"/>
              </a:spcAft>
              <a:buSzTx/>
            </a:pPr>
            <a:r>
              <a:rPr lang="en-US" sz="2353" b="1" dirty="0">
                <a:solidFill>
                  <a:srgbClr val="D83B01"/>
                </a:solidFill>
                <a:latin typeface="Segoe UI"/>
              </a:rPr>
              <a:t>Benefits</a:t>
            </a:r>
          </a:p>
          <a:p>
            <a:pPr>
              <a:lnSpc>
                <a:spcPct val="100000"/>
              </a:lnSpc>
              <a:spcBef>
                <a:spcPts val="0"/>
              </a:spcBef>
              <a:spcAft>
                <a:spcPts val="600"/>
              </a:spcAft>
              <a:buSzTx/>
            </a:pPr>
            <a:r>
              <a:rPr lang="en-US" sz="2000" dirty="0">
                <a:gradFill>
                  <a:gsLst>
                    <a:gs pos="5417">
                      <a:schemeClr val="tx1"/>
                    </a:gs>
                    <a:gs pos="28000">
                      <a:schemeClr val="tx1"/>
                    </a:gs>
                  </a:gsLst>
                  <a:lin ang="5400000" scaled="0"/>
                </a:gradFill>
                <a:latin typeface="+mn-lt"/>
                <a:cs typeface="Segoe UI Light" panose="020B0502040204020203" pitchFamily="34" charset="0"/>
              </a:rPr>
              <a:t>Enroll a larger helpdesk team for Groups management</a:t>
            </a:r>
          </a:p>
          <a:p>
            <a:pPr>
              <a:lnSpc>
                <a:spcPct val="100000"/>
              </a:lnSpc>
              <a:spcBef>
                <a:spcPts val="0"/>
              </a:spcBef>
              <a:spcAft>
                <a:spcPts val="600"/>
              </a:spcAft>
              <a:buSzTx/>
            </a:pPr>
            <a:r>
              <a:rPr lang="en-US" sz="2000" dirty="0">
                <a:gradFill>
                  <a:gsLst>
                    <a:gs pos="5417">
                      <a:schemeClr val="tx1"/>
                    </a:gs>
                    <a:gs pos="28000">
                      <a:schemeClr val="tx1"/>
                    </a:gs>
                  </a:gsLst>
                  <a:lin ang="5400000" scaled="0"/>
                </a:gradFill>
                <a:latin typeface="+mn-lt"/>
                <a:cs typeface="Segoe UI Light" panose="020B0502040204020203" pitchFamily="34" charset="0"/>
              </a:rPr>
              <a:t>Ability to manage both Groups and Policies</a:t>
            </a:r>
          </a:p>
          <a:p>
            <a:pPr>
              <a:lnSpc>
                <a:spcPct val="100000"/>
              </a:lnSpc>
              <a:spcBef>
                <a:spcPts val="0"/>
              </a:spcBef>
              <a:spcAft>
                <a:spcPts val="600"/>
              </a:spcAft>
              <a:buSzTx/>
            </a:pPr>
            <a:r>
              <a:rPr lang="en-US" sz="2000" dirty="0">
                <a:gradFill>
                  <a:gsLst>
                    <a:gs pos="5417">
                      <a:schemeClr val="tx1"/>
                    </a:gs>
                    <a:gs pos="28000">
                      <a:schemeClr val="tx1"/>
                    </a:gs>
                  </a:gsLst>
                  <a:lin ang="5400000" scaled="0"/>
                </a:gradFill>
                <a:latin typeface="+mn-lt"/>
                <a:cs typeface="Segoe UI Light" panose="020B0502040204020203" pitchFamily="34" charset="0"/>
              </a:rPr>
              <a:t>Doesn’t require any other high-privilege roles</a:t>
            </a:r>
          </a:p>
          <a:p>
            <a:pPr>
              <a:lnSpc>
                <a:spcPct val="100000"/>
              </a:lnSpc>
              <a:spcBef>
                <a:spcPts val="0"/>
              </a:spcBef>
              <a:spcAft>
                <a:spcPts val="600"/>
              </a:spcAft>
              <a:buSzTx/>
            </a:pPr>
            <a:r>
              <a:rPr lang="en-US" sz="2000" dirty="0">
                <a:gradFill>
                  <a:gsLst>
                    <a:gs pos="5417">
                      <a:schemeClr val="tx1"/>
                    </a:gs>
                    <a:gs pos="28000">
                      <a:schemeClr val="tx1"/>
                    </a:gs>
                  </a:gsLst>
                  <a:lin ang="5400000" scaled="0"/>
                </a:gradFill>
                <a:latin typeface="+mn-lt"/>
                <a:cs typeface="Segoe UI Light" panose="020B0502040204020203" pitchFamily="34" charset="0"/>
              </a:rPr>
              <a:t>Use in the Microsoft 365 admin center, the Azure Portal and via cmdlets</a:t>
            </a:r>
          </a:p>
        </p:txBody>
      </p:sp>
      <p:sp>
        <p:nvSpPr>
          <p:cNvPr id="9" name="Text Placeholder 4"/>
          <p:cNvSpPr txBox="1">
            <a:spLocks/>
          </p:cNvSpPr>
          <p:nvPr/>
        </p:nvSpPr>
        <p:spPr>
          <a:xfrm>
            <a:off x="1606282" y="3800505"/>
            <a:ext cx="9412461" cy="2241062"/>
          </a:xfrm>
          <a:prstGeom prst="rect">
            <a:avLst/>
          </a:prstGeom>
        </p:spPr>
        <p:txBody>
          <a:bodyPr wrap="none" lIns="0" tIns="0" rIns="179285" bIns="143428" anchor="t"/>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0000"/>
              </a:lnSpc>
              <a:spcBef>
                <a:spcPts val="0"/>
              </a:spcBef>
              <a:spcAft>
                <a:spcPts val="600"/>
              </a:spcAft>
              <a:buSzTx/>
            </a:pPr>
            <a:r>
              <a:rPr lang="en-US" sz="2353" b="1" dirty="0">
                <a:solidFill>
                  <a:srgbClr val="D83B01"/>
                </a:solidFill>
                <a:latin typeface="Segoe UI"/>
              </a:rPr>
              <a:t>Guidance</a:t>
            </a:r>
          </a:p>
          <a:p>
            <a:pPr>
              <a:lnSpc>
                <a:spcPct val="100000"/>
              </a:lnSpc>
              <a:spcBef>
                <a:spcPts val="0"/>
              </a:spcBef>
              <a:spcAft>
                <a:spcPts val="600"/>
              </a:spcAft>
              <a:buSzTx/>
            </a:pPr>
            <a:r>
              <a:rPr lang="en-US" sz="2000" dirty="0">
                <a:gradFill>
                  <a:gsLst>
                    <a:gs pos="5417">
                      <a:schemeClr val="tx1"/>
                    </a:gs>
                    <a:gs pos="28000">
                      <a:schemeClr val="tx1"/>
                    </a:gs>
                  </a:gsLst>
                  <a:lin ang="5400000" scaled="0"/>
                </a:gradFill>
                <a:latin typeface="+mn-lt"/>
                <a:cs typeface="Segoe UI Light" panose="020B0502040204020203" pitchFamily="34" charset="0"/>
              </a:rPr>
              <a:t>Limit to a small subset of extended admins</a:t>
            </a:r>
          </a:p>
          <a:p>
            <a:pPr>
              <a:lnSpc>
                <a:spcPct val="100000"/>
              </a:lnSpc>
              <a:spcBef>
                <a:spcPts val="0"/>
              </a:spcBef>
              <a:spcAft>
                <a:spcPts val="600"/>
              </a:spcAft>
              <a:buSzTx/>
            </a:pPr>
            <a:r>
              <a:rPr lang="en-US" sz="2000" dirty="0">
                <a:gradFill>
                  <a:gsLst>
                    <a:gs pos="5417">
                      <a:schemeClr val="tx1"/>
                    </a:gs>
                    <a:gs pos="28000">
                      <a:schemeClr val="tx1"/>
                    </a:gs>
                  </a:gsLst>
                  <a:lin ang="5400000" scaled="0"/>
                </a:gradFill>
                <a:latin typeface="+mn-lt"/>
                <a:cs typeface="Segoe UI Light" panose="020B0502040204020203" pitchFamily="34" charset="0"/>
              </a:rPr>
              <a:t>Delegate restore tasks to end-users though Groups Hub</a:t>
            </a:r>
          </a:p>
          <a:p>
            <a:pPr>
              <a:lnSpc>
                <a:spcPct val="100000"/>
              </a:lnSpc>
              <a:spcBef>
                <a:spcPts val="0"/>
              </a:spcBef>
              <a:spcAft>
                <a:spcPts val="600"/>
              </a:spcAft>
              <a:buSzTx/>
            </a:pPr>
            <a:endParaRPr lang="en-US" sz="2400" dirty="0">
              <a:solidFill>
                <a:schemeClr val="accent1"/>
              </a:solidFill>
              <a:latin typeface="+mj-lt"/>
            </a:endParaRPr>
          </a:p>
          <a:p>
            <a:pPr>
              <a:lnSpc>
                <a:spcPct val="100000"/>
              </a:lnSpc>
              <a:spcBef>
                <a:spcPts val="0"/>
              </a:spcBef>
              <a:spcAft>
                <a:spcPts val="600"/>
              </a:spcAft>
              <a:buSzTx/>
            </a:pPr>
            <a:endParaRPr lang="en-US" sz="2400" dirty="0">
              <a:solidFill>
                <a:schemeClr val="accent1"/>
              </a:solidFill>
              <a:latin typeface="+mj-lt"/>
            </a:endParaRPr>
          </a:p>
        </p:txBody>
      </p:sp>
      <p:sp>
        <p:nvSpPr>
          <p:cNvPr id="15" name="check 3" descr="Check, approve, completed&#10;">
            <a:extLst>
              <a:ext uri="{FF2B5EF4-FFF2-40B4-BE49-F238E27FC236}">
                <a16:creationId xmlns:a16="http://schemas.microsoft.com/office/drawing/2014/main" id="{C8BE92BB-E2F1-42F8-96F0-F9A9A2027BD9}"/>
              </a:ext>
            </a:extLst>
          </p:cNvPr>
          <p:cNvSpPr>
            <a:spLocks noChangeAspect="1" noEditPoints="1"/>
          </p:cNvSpPr>
          <p:nvPr/>
        </p:nvSpPr>
        <p:spPr bwMode="auto">
          <a:xfrm>
            <a:off x="539178" y="3888676"/>
            <a:ext cx="540991" cy="537855"/>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31750" cap="sq">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0" rIns="89642" bIns="44821" numCol="1" anchor="t" anchorCtr="0" compatLnSpc="1">
            <a:prstTxWarp prst="textNoShape">
              <a:avLst/>
            </a:prstTxWarp>
          </a:bodyPr>
          <a:lstStyle/>
          <a:p>
            <a:endParaRPr lang="en-US" sz="1730">
              <a:solidFill>
                <a:srgbClr val="000000"/>
              </a:solidFill>
              <a:latin typeface="Segoe UI"/>
            </a:endParaRPr>
          </a:p>
        </p:txBody>
      </p:sp>
      <p:sp>
        <p:nvSpPr>
          <p:cNvPr id="17" name="people_12" descr="Group, partners, collaboration&#10;">
            <a:extLst>
              <a:ext uri="{FF2B5EF4-FFF2-40B4-BE49-F238E27FC236}">
                <a16:creationId xmlns:a16="http://schemas.microsoft.com/office/drawing/2014/main" id="{91D54E9E-69D5-4910-B792-54D28AE99F08}"/>
              </a:ext>
            </a:extLst>
          </p:cNvPr>
          <p:cNvSpPr>
            <a:spLocks noChangeAspect="1" noEditPoints="1"/>
          </p:cNvSpPr>
          <p:nvPr/>
        </p:nvSpPr>
        <p:spPr bwMode="auto">
          <a:xfrm>
            <a:off x="494465" y="1519995"/>
            <a:ext cx="630415" cy="537855"/>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31750" cap="sq">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0" rIns="89642" bIns="44821" numCol="1" anchor="t" anchorCtr="0" compatLnSpc="1">
            <a:prstTxWarp prst="textNoShape">
              <a:avLst/>
            </a:prstTxWarp>
          </a:bodyPr>
          <a:lstStyle/>
          <a:p>
            <a:endParaRPr lang="en-US" sz="1730">
              <a:solidFill>
                <a:srgbClr val="000000"/>
              </a:solidFill>
              <a:latin typeface="Segoe UI"/>
            </a:endParaRPr>
          </a:p>
        </p:txBody>
      </p:sp>
      <p:pic>
        <p:nvPicPr>
          <p:cNvPr id="11" name="Picture 10">
            <a:extLst>
              <a:ext uri="{FF2B5EF4-FFF2-40B4-BE49-F238E27FC236}">
                <a16:creationId xmlns:a16="http://schemas.microsoft.com/office/drawing/2014/main" id="{92F862E4-6E29-1D4B-87D6-6E0D8611272D}"/>
              </a:ext>
            </a:extLst>
          </p:cNvPr>
          <p:cNvPicPr>
            <a:picLocks noChangeAspect="1"/>
          </p:cNvPicPr>
          <p:nvPr/>
        </p:nvPicPr>
        <p:blipFill>
          <a:blip r:embed="rId3"/>
          <a:stretch>
            <a:fillRect/>
          </a:stretch>
        </p:blipFill>
        <p:spPr>
          <a:xfrm>
            <a:off x="-1475447" y="144948"/>
            <a:ext cx="1185765" cy="624503"/>
          </a:xfrm>
          <a:prstGeom prst="rect">
            <a:avLst/>
          </a:prstGeom>
        </p:spPr>
      </p:pic>
      <p:sp>
        <p:nvSpPr>
          <p:cNvPr id="10" name="Rectangle 9">
            <a:extLst>
              <a:ext uri="{FF2B5EF4-FFF2-40B4-BE49-F238E27FC236}">
                <a16:creationId xmlns:a16="http://schemas.microsoft.com/office/drawing/2014/main" id="{616A4194-C6EA-469E-81C3-63235FA0B232}"/>
              </a:ext>
            </a:extLst>
          </p:cNvPr>
          <p:cNvSpPr/>
          <p:nvPr/>
        </p:nvSpPr>
        <p:spPr bwMode="auto">
          <a:xfrm rot="2516298">
            <a:off x="10667728" y="564470"/>
            <a:ext cx="1528856" cy="29563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rPr>
              <a:t>Now GA!</a:t>
            </a:r>
          </a:p>
        </p:txBody>
      </p:sp>
    </p:spTree>
    <p:extLst>
      <p:ext uri="{BB962C8B-B14F-4D97-AF65-F5344CB8AC3E}">
        <p14:creationId xmlns:p14="http://schemas.microsoft.com/office/powerpoint/2010/main" val="455395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ext Placeholder 4">
            <a:extLst>
              <a:ext uri="{FF2B5EF4-FFF2-40B4-BE49-F238E27FC236}">
                <a16:creationId xmlns:a16="http://schemas.microsoft.com/office/drawing/2014/main" id="{C62261BB-71E0-B246-8592-A79A7C6B39C0}"/>
              </a:ext>
            </a:extLst>
          </p:cNvPr>
          <p:cNvSpPr txBox="1">
            <a:spLocks/>
          </p:cNvSpPr>
          <p:nvPr/>
        </p:nvSpPr>
        <p:spPr>
          <a:xfrm>
            <a:off x="585215" y="3977319"/>
            <a:ext cx="6992743" cy="73866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2400" b="0" i="0" u="none" strike="noStrike" kern="1200" cap="none" spc="0" normalizeH="0" baseline="0" noProof="0">
              <a:ln>
                <a:noFill/>
              </a:ln>
              <a:solidFill>
                <a:srgbClr val="000000"/>
              </a:solidFill>
              <a:effectLst/>
              <a:uLnTx/>
              <a:uFillTx/>
              <a:latin typeface="Segoe UI Light"/>
              <a:ea typeface="+mn-ea"/>
              <a:cs typeface="Segoe UI" panose="020B0502040204020203" pitchFamily="34" charset="0"/>
            </a:endParaRPr>
          </a:p>
        </p:txBody>
      </p:sp>
      <p:sp>
        <p:nvSpPr>
          <p:cNvPr id="11" name="Title 1">
            <a:extLst>
              <a:ext uri="{FF2B5EF4-FFF2-40B4-BE49-F238E27FC236}">
                <a16:creationId xmlns:a16="http://schemas.microsoft.com/office/drawing/2014/main" id="{FA14FAD0-C437-437F-890F-5B267DA0D1BC}"/>
              </a:ext>
            </a:extLst>
          </p:cNvPr>
          <p:cNvSpPr>
            <a:spLocks noGrp="1"/>
          </p:cNvSpPr>
          <p:nvPr>
            <p:ph type="title"/>
          </p:nvPr>
        </p:nvSpPr>
        <p:spPr>
          <a:xfrm>
            <a:off x="588262" y="2319417"/>
            <a:ext cx="4930505" cy="1661993"/>
          </a:xfrm>
        </p:spPr>
        <p:txBody>
          <a:bodyPr/>
          <a:lstStyle/>
          <a:p>
            <a:pPr>
              <a:lnSpc>
                <a:spcPct val="100000"/>
              </a:lnSpc>
            </a:pPr>
            <a:r>
              <a:rPr lang="en-US"/>
              <a:t>Microsoft Admin Center Enhancements</a:t>
            </a:r>
          </a:p>
        </p:txBody>
      </p:sp>
    </p:spTree>
    <p:extLst>
      <p:ext uri="{BB962C8B-B14F-4D97-AF65-F5344CB8AC3E}">
        <p14:creationId xmlns:p14="http://schemas.microsoft.com/office/powerpoint/2010/main" val="5682013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62F8CFD-DBA8-4EE2-A4D5-EEFE5240B06D}"/>
              </a:ext>
            </a:extLst>
          </p:cNvPr>
          <p:cNvSpPr>
            <a:spLocks noGrp="1"/>
          </p:cNvSpPr>
          <p:nvPr>
            <p:ph type="title"/>
          </p:nvPr>
        </p:nvSpPr>
        <p:spPr>
          <a:xfrm>
            <a:off x="588263" y="457200"/>
            <a:ext cx="11018520" cy="553998"/>
          </a:xfrm>
          <a:prstGeom prst="rect">
            <a:avLst/>
          </a:prstGeom>
        </p:spPr>
        <p:txBody>
          <a:bodyPr wrap="square" anchor="t">
            <a:normAutofit/>
          </a:bodyPr>
          <a:lstStyle/>
          <a:p>
            <a:r>
              <a:rPr lang="en-US" sz="3600">
                <a:solidFill>
                  <a:schemeClr val="tx1"/>
                </a:solidFill>
              </a:rPr>
              <a:t>Microsoft Admin Center Enhancements</a:t>
            </a:r>
          </a:p>
        </p:txBody>
      </p:sp>
      <p:sp>
        <p:nvSpPr>
          <p:cNvPr id="10" name="Text Placeholder 2">
            <a:extLst>
              <a:ext uri="{FF2B5EF4-FFF2-40B4-BE49-F238E27FC236}">
                <a16:creationId xmlns:a16="http://schemas.microsoft.com/office/drawing/2014/main" id="{6B843290-6EFA-4ADF-B7C2-F98DA8572BA8}"/>
              </a:ext>
            </a:extLst>
          </p:cNvPr>
          <p:cNvSpPr>
            <a:spLocks noGrp="1"/>
          </p:cNvSpPr>
          <p:nvPr>
            <p:ph type="body" sz="quarter" idx="13"/>
          </p:nvPr>
        </p:nvSpPr>
        <p:spPr>
          <a:xfrm>
            <a:off x="8009164" y="1486832"/>
            <a:ext cx="4076700" cy="4616648"/>
          </a:xfrm>
        </p:spPr>
        <p:txBody>
          <a:bodyPr/>
          <a:lstStyle/>
          <a:p>
            <a:r>
              <a:rPr lang="en-US"/>
              <a:t>Updated user experience</a:t>
            </a:r>
          </a:p>
          <a:p>
            <a:endParaRPr lang="en-US"/>
          </a:p>
          <a:p>
            <a:r>
              <a:rPr lang="en-US"/>
              <a:t>New Group creation wizard</a:t>
            </a:r>
          </a:p>
          <a:p>
            <a:endParaRPr lang="en-US"/>
          </a:p>
          <a:p>
            <a:r>
              <a:rPr lang="en-US"/>
              <a:t>Browse and restore </a:t>
            </a:r>
            <a:r>
              <a:rPr lang="en-US" b="1"/>
              <a:t>deleted groups</a:t>
            </a:r>
          </a:p>
          <a:p>
            <a:endParaRPr lang="en-US"/>
          </a:p>
          <a:p>
            <a:r>
              <a:rPr lang="en-US"/>
              <a:t>Advanced </a:t>
            </a:r>
            <a:r>
              <a:rPr lang="en-US" b="1"/>
              <a:t>sorting/filtering</a:t>
            </a:r>
          </a:p>
          <a:p>
            <a:endParaRPr lang="en-US" b="1"/>
          </a:p>
          <a:p>
            <a:r>
              <a:rPr lang="en-US"/>
              <a:t>Modify Exchange properties without requiring an </a:t>
            </a:r>
            <a:r>
              <a:rPr lang="en-US" b="1"/>
              <a:t>Exchange license</a:t>
            </a:r>
          </a:p>
          <a:p>
            <a:endParaRPr lang="en-US" b="1"/>
          </a:p>
          <a:p>
            <a:r>
              <a:rPr lang="en-US"/>
              <a:t>Quickly view Groups enabled for </a:t>
            </a:r>
            <a:r>
              <a:rPr lang="en-US" b="1"/>
              <a:t>Microsoft Teams</a:t>
            </a:r>
          </a:p>
        </p:txBody>
      </p:sp>
      <p:pic>
        <p:nvPicPr>
          <p:cNvPr id="2" name="Picture 1">
            <a:extLst>
              <a:ext uri="{FF2B5EF4-FFF2-40B4-BE49-F238E27FC236}">
                <a16:creationId xmlns:a16="http://schemas.microsoft.com/office/drawing/2014/main" id="{7370FE62-5AEB-48AE-8FCF-47F7F8BF01CB}"/>
              </a:ext>
            </a:extLst>
          </p:cNvPr>
          <p:cNvPicPr>
            <a:picLocks noChangeAspect="1"/>
          </p:cNvPicPr>
          <p:nvPr/>
        </p:nvPicPr>
        <p:blipFill>
          <a:blip r:embed="rId2"/>
          <a:stretch>
            <a:fillRect/>
          </a:stretch>
        </p:blipFill>
        <p:spPr>
          <a:xfrm>
            <a:off x="377338" y="1486832"/>
            <a:ext cx="7253288" cy="4116241"/>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E62E0086-608B-4F1D-8DD0-C1998E56AEA1}"/>
              </a:ext>
            </a:extLst>
          </p:cNvPr>
          <p:cNvPicPr>
            <a:picLocks noChangeAspect="1"/>
          </p:cNvPicPr>
          <p:nvPr/>
        </p:nvPicPr>
        <p:blipFill>
          <a:blip r:embed="rId3"/>
          <a:stretch>
            <a:fillRect/>
          </a:stretch>
        </p:blipFill>
        <p:spPr>
          <a:xfrm>
            <a:off x="3186924" y="2601949"/>
            <a:ext cx="4135503" cy="1147915"/>
          </a:xfrm>
          <a:prstGeom prst="rect">
            <a:avLst/>
          </a:prstGeom>
          <a:ln>
            <a:noFill/>
          </a:ln>
          <a:effectLst>
            <a:outerShdw blurRad="292100" dist="139700" dir="2700000" algn="tl" rotWithShape="0">
              <a:srgbClr val="333333">
                <a:alpha val="65000"/>
              </a:srgbClr>
            </a:outerShdw>
          </a:effectLst>
        </p:spPr>
      </p:pic>
      <p:pic>
        <p:nvPicPr>
          <p:cNvPr id="3" name="Picture 2">
            <a:extLst>
              <a:ext uri="{FF2B5EF4-FFF2-40B4-BE49-F238E27FC236}">
                <a16:creationId xmlns:a16="http://schemas.microsoft.com/office/drawing/2014/main" id="{9825053F-F066-4F89-84E4-F6C9DAB8AF02}"/>
              </a:ext>
            </a:extLst>
          </p:cNvPr>
          <p:cNvPicPr>
            <a:picLocks noChangeAspect="1"/>
          </p:cNvPicPr>
          <p:nvPr/>
        </p:nvPicPr>
        <p:blipFill rotWithShape="1">
          <a:blip r:embed="rId4"/>
          <a:srcRect l="22719" t="4489" r="21329" b="37619"/>
          <a:stretch/>
        </p:blipFill>
        <p:spPr>
          <a:xfrm>
            <a:off x="4198440" y="3276926"/>
            <a:ext cx="3586285" cy="209822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159486530"/>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ext Placeholder 4">
            <a:extLst>
              <a:ext uri="{FF2B5EF4-FFF2-40B4-BE49-F238E27FC236}">
                <a16:creationId xmlns:a16="http://schemas.microsoft.com/office/drawing/2014/main" id="{C62261BB-71E0-B246-8592-A79A7C6B39C0}"/>
              </a:ext>
            </a:extLst>
          </p:cNvPr>
          <p:cNvSpPr txBox="1">
            <a:spLocks/>
          </p:cNvSpPr>
          <p:nvPr/>
        </p:nvSpPr>
        <p:spPr>
          <a:xfrm>
            <a:off x="585215" y="3977319"/>
            <a:ext cx="6992743" cy="73866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2400" b="0" i="0" u="none" strike="noStrike" kern="1200" cap="none" spc="0" normalizeH="0" baseline="0" noProof="0">
              <a:ln>
                <a:noFill/>
              </a:ln>
              <a:solidFill>
                <a:srgbClr val="000000"/>
              </a:solidFill>
              <a:effectLst/>
              <a:uLnTx/>
              <a:uFillTx/>
              <a:latin typeface="Segoe UI Light"/>
              <a:ea typeface="+mn-ea"/>
              <a:cs typeface="Segoe UI" panose="020B0502040204020203" pitchFamily="34" charset="0"/>
            </a:endParaRPr>
          </a:p>
        </p:txBody>
      </p:sp>
      <p:sp>
        <p:nvSpPr>
          <p:cNvPr id="11" name="Title 1">
            <a:extLst>
              <a:ext uri="{FF2B5EF4-FFF2-40B4-BE49-F238E27FC236}">
                <a16:creationId xmlns:a16="http://schemas.microsoft.com/office/drawing/2014/main" id="{FA14FAD0-C437-437F-890F-5B267DA0D1BC}"/>
              </a:ext>
            </a:extLst>
          </p:cNvPr>
          <p:cNvSpPr>
            <a:spLocks noGrp="1"/>
          </p:cNvSpPr>
          <p:nvPr>
            <p:ph type="title"/>
          </p:nvPr>
        </p:nvSpPr>
        <p:spPr>
          <a:xfrm>
            <a:off x="588262" y="2873414"/>
            <a:ext cx="5507738" cy="1107996"/>
          </a:xfrm>
        </p:spPr>
        <p:txBody>
          <a:bodyPr/>
          <a:lstStyle/>
          <a:p>
            <a:pPr>
              <a:lnSpc>
                <a:spcPct val="100000"/>
              </a:lnSpc>
            </a:pPr>
            <a:r>
              <a:rPr lang="en-US"/>
              <a:t>Microsoft Information Protection Labels</a:t>
            </a:r>
          </a:p>
        </p:txBody>
      </p:sp>
    </p:spTree>
    <p:extLst>
      <p:ext uri="{BB962C8B-B14F-4D97-AF65-F5344CB8AC3E}">
        <p14:creationId xmlns:p14="http://schemas.microsoft.com/office/powerpoint/2010/main" val="5821602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Microsoft Information Protection Labels for Groups</a:t>
            </a:r>
          </a:p>
        </p:txBody>
      </p:sp>
      <p:sp>
        <p:nvSpPr>
          <p:cNvPr id="8" name="Text Placeholder 4"/>
          <p:cNvSpPr txBox="1">
            <a:spLocks/>
          </p:cNvSpPr>
          <p:nvPr/>
        </p:nvSpPr>
        <p:spPr>
          <a:xfrm>
            <a:off x="1606282" y="1446519"/>
            <a:ext cx="9412461" cy="2241062"/>
          </a:xfrm>
          <a:prstGeom prst="rect">
            <a:avLst/>
          </a:prstGeom>
        </p:spPr>
        <p:txBody>
          <a:bodyPr wrap="square" lIns="0" tIns="0" rIns="179285" bIns="143428" anchor="t"/>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588"/>
              </a:spcAft>
              <a:buClrTx/>
              <a:buSzTx/>
              <a:buFont typeface="Wingdings" pitchFamily="2" charset="2"/>
              <a:buNone/>
              <a:tabLst/>
              <a:defRPr/>
            </a:pPr>
            <a:r>
              <a:rPr lang="en-US" sz="2353" b="1" dirty="0">
                <a:solidFill>
                  <a:srgbClr val="D83B01"/>
                </a:solidFill>
                <a:latin typeface="Segoe UI"/>
              </a:rPr>
              <a:t>Benefits</a:t>
            </a:r>
          </a:p>
          <a:p>
            <a:pPr marL="0" marR="0" lvl="0" indent="0" algn="l" defTabSz="914363" rtl="0" eaLnBrk="1" fontAlgn="auto" latinLnBrk="0" hangingPunct="1">
              <a:lnSpc>
                <a:spcPct val="100000"/>
              </a:lnSpc>
              <a:spcBef>
                <a:spcPts val="0"/>
              </a:spcBef>
              <a:spcAft>
                <a:spcPts val="588"/>
              </a:spcAft>
              <a:buClrTx/>
              <a:buSzTx/>
              <a:buFont typeface="Wingdings" pitchFamily="2" charset="2"/>
              <a:buNone/>
              <a:tabLst/>
              <a:defRPr/>
            </a:pPr>
            <a:r>
              <a:rPr kumimoji="0" lang="en-US" sz="1961" b="0" i="0" u="none" strike="noStrike" kern="1200" cap="none" spc="0" normalizeH="0" baseline="0" noProof="0" dirty="0">
                <a:ln>
                  <a:noFill/>
                </a:ln>
                <a:solidFill>
                  <a:schemeClr val="tx1"/>
                </a:solidFill>
                <a:effectLst/>
                <a:uLnTx/>
                <a:uFillTx/>
                <a:latin typeface="Segoe UI"/>
                <a:ea typeface="+mn-ea"/>
                <a:cs typeface="+mn-cs"/>
              </a:rPr>
              <a:t>Labels helps you classify data across your organization</a:t>
            </a:r>
          </a:p>
          <a:p>
            <a:pPr marL="0" marR="0" lvl="0" indent="0" algn="l" defTabSz="914363" rtl="0" eaLnBrk="1" fontAlgn="auto" latinLnBrk="0" hangingPunct="1">
              <a:lnSpc>
                <a:spcPct val="100000"/>
              </a:lnSpc>
              <a:spcBef>
                <a:spcPts val="0"/>
              </a:spcBef>
              <a:spcAft>
                <a:spcPts val="588"/>
              </a:spcAft>
              <a:buClrTx/>
              <a:buSzTx/>
              <a:buFont typeface="Wingdings" pitchFamily="2" charset="2"/>
              <a:buNone/>
              <a:tabLst/>
              <a:defRPr/>
            </a:pPr>
            <a:r>
              <a:rPr kumimoji="0" lang="en-US" sz="1961" b="0" i="0" u="none" strike="noStrike" kern="1200" cap="none" spc="0" normalizeH="0" baseline="0" noProof="0" dirty="0">
                <a:ln>
                  <a:noFill/>
                </a:ln>
                <a:solidFill>
                  <a:schemeClr val="tx1"/>
                </a:solidFill>
                <a:effectLst/>
                <a:uLnTx/>
                <a:uFillTx/>
                <a:latin typeface="Segoe UI"/>
                <a:ea typeface="+mn-ea"/>
                <a:cs typeface="+mn-cs"/>
              </a:rPr>
              <a:t>Automatically enforce policies based on labels</a:t>
            </a:r>
          </a:p>
          <a:p>
            <a:pPr marL="0" marR="0" lvl="0" indent="0" algn="l" defTabSz="914363" rtl="0" eaLnBrk="1" fontAlgn="auto" latinLnBrk="0" hangingPunct="1">
              <a:lnSpc>
                <a:spcPct val="100000"/>
              </a:lnSpc>
              <a:spcBef>
                <a:spcPts val="0"/>
              </a:spcBef>
              <a:spcAft>
                <a:spcPts val="588"/>
              </a:spcAft>
              <a:buClrTx/>
              <a:buSzTx/>
              <a:buFont typeface="Wingdings" pitchFamily="2" charset="2"/>
              <a:buNone/>
              <a:tabLst/>
              <a:defRPr/>
            </a:pPr>
            <a:r>
              <a:rPr kumimoji="0" lang="en-US" sz="1961" b="0" i="0" u="none" strike="noStrike" kern="1200" cap="none" spc="0" normalizeH="0" baseline="0" noProof="0" dirty="0">
                <a:ln>
                  <a:noFill/>
                </a:ln>
                <a:solidFill>
                  <a:schemeClr val="tx1"/>
                </a:solidFill>
                <a:effectLst/>
                <a:uLnTx/>
                <a:uFillTx/>
                <a:latin typeface="Segoe UI"/>
                <a:ea typeface="+mn-ea"/>
                <a:cs typeface="+mn-cs"/>
              </a:rPr>
              <a:t>Restrict who can create public, external and other high privilege groups</a:t>
            </a:r>
          </a:p>
        </p:txBody>
      </p:sp>
      <p:sp>
        <p:nvSpPr>
          <p:cNvPr id="9" name="Text Placeholder 4"/>
          <p:cNvSpPr txBox="1">
            <a:spLocks/>
          </p:cNvSpPr>
          <p:nvPr/>
        </p:nvSpPr>
        <p:spPr>
          <a:xfrm>
            <a:off x="1606282" y="3800505"/>
            <a:ext cx="9412461" cy="2241062"/>
          </a:xfrm>
          <a:prstGeom prst="rect">
            <a:avLst/>
          </a:prstGeom>
        </p:spPr>
        <p:txBody>
          <a:bodyPr wrap="square" lIns="0" tIns="0" rIns="179285" bIns="143428" anchor="t"/>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588"/>
              </a:spcAft>
              <a:buClrTx/>
              <a:buSzTx/>
              <a:buFont typeface="Wingdings" pitchFamily="2" charset="2"/>
              <a:buNone/>
              <a:tabLst/>
              <a:defRPr/>
            </a:pPr>
            <a:r>
              <a:rPr lang="en-US" sz="2353" b="1" dirty="0">
                <a:solidFill>
                  <a:srgbClr val="D83B01"/>
                </a:solidFill>
                <a:latin typeface="Segoe UI"/>
              </a:rPr>
              <a:t>Guidance</a:t>
            </a:r>
          </a:p>
          <a:p>
            <a:pPr marL="0" marR="0" lvl="0" indent="0" algn="l" defTabSz="914363" rtl="0" eaLnBrk="1" fontAlgn="auto" latinLnBrk="0" hangingPunct="1">
              <a:lnSpc>
                <a:spcPct val="100000"/>
              </a:lnSpc>
              <a:spcBef>
                <a:spcPts val="0"/>
              </a:spcBef>
              <a:spcAft>
                <a:spcPts val="588"/>
              </a:spcAft>
              <a:buClrTx/>
              <a:buSzTx/>
              <a:buFont typeface="Wingdings" pitchFamily="2" charset="2"/>
              <a:buNone/>
              <a:tabLst/>
              <a:defRPr/>
            </a:pPr>
            <a:r>
              <a:rPr kumimoji="0" lang="en-US" sz="1961" b="0" i="0" u="none" strike="noStrike" kern="1200" cap="none" spc="0" normalizeH="0" baseline="0" noProof="0" dirty="0">
                <a:ln>
                  <a:noFill/>
                </a:ln>
                <a:solidFill>
                  <a:schemeClr val="tx1"/>
                </a:solidFill>
                <a:effectLst/>
                <a:uLnTx/>
                <a:uFillTx/>
                <a:latin typeface="Segoe UI"/>
                <a:ea typeface="+mn-ea"/>
                <a:cs typeface="+mn-cs"/>
              </a:rPr>
              <a:t>Sign up for the public preview, launching end of Nov’19</a:t>
            </a:r>
          </a:p>
          <a:p>
            <a:pPr marL="0" marR="0" lvl="0" indent="0" algn="l" defTabSz="914363" rtl="0" eaLnBrk="1" fontAlgn="auto" latinLnBrk="0" hangingPunct="1">
              <a:lnSpc>
                <a:spcPct val="100000"/>
              </a:lnSpc>
              <a:spcBef>
                <a:spcPts val="0"/>
              </a:spcBef>
              <a:spcAft>
                <a:spcPts val="588"/>
              </a:spcAft>
              <a:buClrTx/>
              <a:buSzTx/>
              <a:buFont typeface="Wingdings" pitchFamily="2" charset="2"/>
              <a:buNone/>
              <a:tabLst/>
              <a:defRPr/>
            </a:pPr>
            <a:r>
              <a:rPr kumimoji="0" lang="en-US" sz="1961" b="0" i="0" u="none" strike="noStrike" kern="1200" cap="none" spc="0" normalizeH="0" baseline="0" noProof="0" dirty="0">
                <a:ln>
                  <a:noFill/>
                </a:ln>
                <a:solidFill>
                  <a:schemeClr val="tx1"/>
                </a:solidFill>
                <a:effectLst/>
                <a:uLnTx/>
                <a:uFillTx/>
                <a:latin typeface="Segoe UI"/>
                <a:ea typeface="+mn-ea"/>
                <a:cs typeface="+mn-cs"/>
              </a:rPr>
              <a:t>Pilot with a single department, start with new labels and simple policy assignment</a:t>
            </a:r>
          </a:p>
          <a:p>
            <a:pPr marL="0" marR="0" lvl="0" indent="0" algn="l" defTabSz="914363" rtl="0" eaLnBrk="1" fontAlgn="auto" latinLnBrk="0" hangingPunct="1">
              <a:lnSpc>
                <a:spcPct val="100000"/>
              </a:lnSpc>
              <a:spcBef>
                <a:spcPts val="0"/>
              </a:spcBef>
              <a:spcAft>
                <a:spcPts val="588"/>
              </a:spcAft>
              <a:buClrTx/>
              <a:buSzTx/>
              <a:buFont typeface="Wingdings" pitchFamily="2" charset="2"/>
              <a:buNone/>
              <a:tabLst/>
              <a:defRPr/>
            </a:pPr>
            <a:r>
              <a:rPr kumimoji="0" lang="en-US" sz="1961" b="0" i="0" u="none" strike="noStrike" kern="1200" cap="none" spc="0" normalizeH="0" baseline="0" noProof="0" dirty="0">
                <a:ln>
                  <a:noFill/>
                </a:ln>
                <a:solidFill>
                  <a:schemeClr val="tx1"/>
                </a:solidFill>
                <a:effectLst/>
                <a:uLnTx/>
                <a:uFillTx/>
                <a:latin typeface="Segoe UI"/>
                <a:ea typeface="+mn-ea"/>
                <a:cs typeface="+mn-cs"/>
              </a:rPr>
              <a:t>Educate user to think about classification first instead of public/private</a:t>
            </a:r>
          </a:p>
          <a:p>
            <a:pPr marL="0" marR="0" lvl="0" indent="0" algn="l" defTabSz="914363" rtl="0" eaLnBrk="1" fontAlgn="auto" latinLnBrk="0" hangingPunct="1">
              <a:lnSpc>
                <a:spcPct val="100000"/>
              </a:lnSpc>
              <a:spcBef>
                <a:spcPts val="0"/>
              </a:spcBef>
              <a:spcAft>
                <a:spcPts val="588"/>
              </a:spcAft>
              <a:buClrTx/>
              <a:buSzTx/>
              <a:buFont typeface="Wingdings" pitchFamily="2" charset="2"/>
              <a:buNone/>
              <a:tabLst/>
              <a:defRPr/>
            </a:pPr>
            <a:r>
              <a:rPr kumimoji="0" lang="en-US" sz="1961" b="0" i="0" u="none" strike="noStrike" kern="1200" cap="none" spc="0" normalizeH="0" baseline="0" noProof="0" dirty="0">
                <a:ln>
                  <a:noFill/>
                </a:ln>
                <a:solidFill>
                  <a:schemeClr val="tx1"/>
                </a:solidFill>
                <a:effectLst/>
                <a:uLnTx/>
                <a:uFillTx/>
                <a:latin typeface="Segoe UI"/>
                <a:ea typeface="+mn-ea"/>
                <a:cs typeface="+mn-cs"/>
              </a:rPr>
              <a:t>Single set of labels across documents, emails and groups</a:t>
            </a:r>
          </a:p>
        </p:txBody>
      </p:sp>
      <p:pic>
        <p:nvPicPr>
          <p:cNvPr id="10" name="Picture 9">
            <a:extLst>
              <a:ext uri="{FF2B5EF4-FFF2-40B4-BE49-F238E27FC236}">
                <a16:creationId xmlns:a16="http://schemas.microsoft.com/office/drawing/2014/main" id="{14430C5A-ED51-2846-A423-23FDCA245DB4}"/>
              </a:ext>
            </a:extLst>
          </p:cNvPr>
          <p:cNvPicPr>
            <a:picLocks noChangeAspect="1"/>
          </p:cNvPicPr>
          <p:nvPr/>
        </p:nvPicPr>
        <p:blipFill>
          <a:blip r:embed="rId3"/>
          <a:stretch>
            <a:fillRect/>
          </a:stretch>
        </p:blipFill>
        <p:spPr>
          <a:xfrm>
            <a:off x="-1431653" y="606542"/>
            <a:ext cx="1185765" cy="624503"/>
          </a:xfrm>
          <a:prstGeom prst="rect">
            <a:avLst/>
          </a:prstGeom>
        </p:spPr>
      </p:pic>
      <p:sp>
        <p:nvSpPr>
          <p:cNvPr id="11" name="Rectangle 10">
            <a:extLst>
              <a:ext uri="{FF2B5EF4-FFF2-40B4-BE49-F238E27FC236}">
                <a16:creationId xmlns:a16="http://schemas.microsoft.com/office/drawing/2014/main" id="{1FC27EF1-5B9C-4496-B375-EC910DB73716}"/>
              </a:ext>
            </a:extLst>
          </p:cNvPr>
          <p:cNvSpPr/>
          <p:nvPr/>
        </p:nvSpPr>
        <p:spPr>
          <a:xfrm>
            <a:off x="1599303" y="5890703"/>
            <a:ext cx="10634686" cy="301727"/>
          </a:xfrm>
          <a:prstGeom prst="rect">
            <a:avLst/>
          </a:prstGeom>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372" b="0" i="0" u="none" strike="noStrike" kern="1200" cap="none" spc="0" normalizeH="0" baseline="0" noProof="0">
                <a:ln>
                  <a:noFill/>
                </a:ln>
                <a:solidFill>
                  <a:srgbClr val="000000"/>
                </a:solidFill>
                <a:effectLst/>
                <a:uLnTx/>
                <a:uFillTx/>
                <a:latin typeface="Segoe UI"/>
                <a:ea typeface="+mn-ea"/>
                <a:cs typeface="+mn-cs"/>
              </a:rPr>
              <a:t>Documentation: </a:t>
            </a:r>
            <a:r>
              <a:rPr kumimoji="0" lang="en-US" sz="1372" b="0" i="0" u="none" strike="noStrike" kern="1200" cap="none" spc="0" normalizeH="0" baseline="0" noProof="0">
                <a:ln>
                  <a:noFill/>
                </a:ln>
                <a:solidFill>
                  <a:srgbClr val="000000"/>
                </a:solidFill>
                <a:effectLst/>
                <a:uLnTx/>
                <a:uFillTx/>
                <a:latin typeface="Segoe UI"/>
                <a:ea typeface="+mn-ea"/>
                <a:cs typeface="+mn-cs"/>
                <a:hlinkClick r:id="rId4"/>
              </a:rPr>
              <a:t>Group settings</a:t>
            </a:r>
            <a:r>
              <a:rPr kumimoji="0" lang="en-US" sz="1372" b="0" i="0" u="none" strike="noStrike" kern="1200" cap="none" spc="0" normalizeH="0" baseline="0" noProof="0">
                <a:ln>
                  <a:noFill/>
                </a:ln>
                <a:solidFill>
                  <a:srgbClr val="000000"/>
                </a:solidFill>
                <a:effectLst/>
                <a:uLnTx/>
                <a:uFillTx/>
                <a:latin typeface="Segoe UI"/>
                <a:ea typeface="+mn-ea"/>
                <a:cs typeface="+mn-cs"/>
              </a:rPr>
              <a:t> |  </a:t>
            </a:r>
            <a:r>
              <a:rPr kumimoji="0" lang="en-US" sz="1372" b="0" i="0" u="none" strike="noStrike" kern="1200" cap="none" spc="0" normalizeH="0" baseline="0" noProof="0">
                <a:ln>
                  <a:noFill/>
                </a:ln>
                <a:solidFill>
                  <a:srgbClr val="000000"/>
                </a:solidFill>
                <a:effectLst/>
                <a:uLnTx/>
                <a:uFillTx/>
                <a:latin typeface="Segoe UI"/>
                <a:ea typeface="+mn-ea"/>
                <a:cs typeface="+mn-cs"/>
                <a:hlinkClick r:id="rId5"/>
              </a:rPr>
              <a:t>Overview of retention policies</a:t>
            </a:r>
            <a:r>
              <a:rPr kumimoji="0" lang="en-US" sz="1372" b="0" i="0" u="none" strike="noStrike" kern="1200" cap="none" spc="0" normalizeH="0" baseline="0" noProof="0">
                <a:ln>
                  <a:noFill/>
                </a:ln>
                <a:solidFill>
                  <a:srgbClr val="000000"/>
                </a:solidFill>
                <a:effectLst/>
                <a:uLnTx/>
                <a:uFillTx/>
                <a:latin typeface="Segoe UI"/>
                <a:ea typeface="+mn-ea"/>
                <a:cs typeface="+mn-cs"/>
              </a:rPr>
              <a:t>  |  </a:t>
            </a:r>
            <a:r>
              <a:rPr kumimoji="0" lang="en-US" sz="1372" b="0" i="0" u="none" strike="noStrike" kern="1200" cap="none" spc="0" normalizeH="0" baseline="0" noProof="0">
                <a:ln>
                  <a:noFill/>
                </a:ln>
                <a:solidFill>
                  <a:srgbClr val="000000"/>
                </a:solidFill>
                <a:effectLst/>
                <a:uLnTx/>
                <a:uFillTx/>
                <a:latin typeface="Segoe UI"/>
                <a:ea typeface="+mn-ea"/>
                <a:cs typeface="+mn-cs"/>
                <a:hlinkClick r:id="rId6"/>
              </a:rPr>
              <a:t>Overview of labels</a:t>
            </a:r>
            <a:r>
              <a:rPr kumimoji="0" lang="en-US" sz="1372" b="0" i="0" u="none" strike="noStrike" kern="1200" cap="none" spc="0" normalizeH="0" baseline="0" noProof="0">
                <a:ln>
                  <a:noFill/>
                </a:ln>
                <a:solidFill>
                  <a:srgbClr val="000000"/>
                </a:solidFill>
                <a:effectLst/>
                <a:uLnTx/>
                <a:uFillTx/>
                <a:latin typeface="Segoe UI"/>
                <a:ea typeface="+mn-ea"/>
                <a:cs typeface="+mn-cs"/>
              </a:rPr>
              <a:t> | </a:t>
            </a:r>
            <a:r>
              <a:rPr kumimoji="0" lang="en-US" sz="1372" b="0" i="0" u="none" strike="noStrike" kern="1200" cap="none" spc="0" normalizeH="0" baseline="0" noProof="0">
                <a:ln>
                  <a:noFill/>
                </a:ln>
                <a:solidFill>
                  <a:srgbClr val="000000"/>
                </a:solidFill>
                <a:effectLst/>
                <a:uLnTx/>
                <a:uFillTx/>
                <a:latin typeface="Segoe UI"/>
                <a:ea typeface="+mn-ea"/>
                <a:cs typeface="+mn-cs"/>
                <a:hlinkClick r:id="rId7"/>
              </a:rPr>
              <a:t>Search the audit log</a:t>
            </a:r>
            <a:endParaRPr kumimoji="0" lang="en-US" sz="1372" b="0" i="0" u="none" strike="noStrike" kern="1200" cap="none" spc="0" normalizeH="0" baseline="0" noProof="0">
              <a:ln>
                <a:noFill/>
              </a:ln>
              <a:solidFill>
                <a:srgbClr val="000000"/>
              </a:solidFill>
              <a:effectLst/>
              <a:uLnTx/>
              <a:uFillTx/>
              <a:latin typeface="Segoe UI"/>
              <a:ea typeface="+mn-ea"/>
              <a:cs typeface="+mn-cs"/>
            </a:endParaRPr>
          </a:p>
        </p:txBody>
      </p:sp>
      <p:sp>
        <p:nvSpPr>
          <p:cNvPr id="12" name="check 3" descr="Check, approve, completed&#10;">
            <a:extLst>
              <a:ext uri="{FF2B5EF4-FFF2-40B4-BE49-F238E27FC236}">
                <a16:creationId xmlns:a16="http://schemas.microsoft.com/office/drawing/2014/main" id="{F5B6CA49-2ED5-4D6C-BB4F-C5A599545B91}"/>
              </a:ext>
            </a:extLst>
          </p:cNvPr>
          <p:cNvSpPr>
            <a:spLocks noChangeAspect="1" noEditPoints="1"/>
          </p:cNvSpPr>
          <p:nvPr/>
        </p:nvSpPr>
        <p:spPr bwMode="auto">
          <a:xfrm>
            <a:off x="624466" y="3890074"/>
            <a:ext cx="540991" cy="537855"/>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31750" cap="sq">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0" rIns="89642" bIns="44821" numCol="1" anchor="t" anchorCtr="0" compatLnSpc="1">
            <a:prstTxWarp prst="textNoShape">
              <a:avLst/>
            </a:prstTxWarp>
          </a:bodyPr>
          <a:lstStyle/>
          <a:p>
            <a:endParaRPr lang="en-US" sz="1730">
              <a:solidFill>
                <a:srgbClr val="000000"/>
              </a:solidFill>
              <a:latin typeface="Segoe UI"/>
            </a:endParaRPr>
          </a:p>
        </p:txBody>
      </p:sp>
      <p:sp>
        <p:nvSpPr>
          <p:cNvPr id="13" name="people_12" descr="Group, partners, collaboration&#10;">
            <a:extLst>
              <a:ext uri="{FF2B5EF4-FFF2-40B4-BE49-F238E27FC236}">
                <a16:creationId xmlns:a16="http://schemas.microsoft.com/office/drawing/2014/main" id="{A2B760FC-F06B-4997-9821-CB89B6492FDE}"/>
              </a:ext>
            </a:extLst>
          </p:cNvPr>
          <p:cNvSpPr>
            <a:spLocks noChangeAspect="1" noEditPoints="1"/>
          </p:cNvSpPr>
          <p:nvPr/>
        </p:nvSpPr>
        <p:spPr bwMode="auto">
          <a:xfrm>
            <a:off x="579753" y="1521393"/>
            <a:ext cx="630415" cy="537855"/>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31750" cap="sq">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0" rIns="89642" bIns="44821" numCol="1" anchor="t" anchorCtr="0" compatLnSpc="1">
            <a:prstTxWarp prst="textNoShape">
              <a:avLst/>
            </a:prstTxWarp>
          </a:bodyPr>
          <a:lstStyle/>
          <a:p>
            <a:endParaRPr lang="en-US" sz="1730">
              <a:solidFill>
                <a:srgbClr val="000000"/>
              </a:solidFill>
              <a:latin typeface="Segoe UI"/>
            </a:endParaRPr>
          </a:p>
        </p:txBody>
      </p:sp>
    </p:spTree>
    <p:extLst>
      <p:ext uri="{BB962C8B-B14F-4D97-AF65-F5344CB8AC3E}">
        <p14:creationId xmlns:p14="http://schemas.microsoft.com/office/powerpoint/2010/main" val="505148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Microsoft Information Protection Labels for Groups</a:t>
            </a:r>
          </a:p>
        </p:txBody>
      </p:sp>
      <p:pic>
        <p:nvPicPr>
          <p:cNvPr id="2" name="Picture 1">
            <a:extLst>
              <a:ext uri="{FF2B5EF4-FFF2-40B4-BE49-F238E27FC236}">
                <a16:creationId xmlns:a16="http://schemas.microsoft.com/office/drawing/2014/main" id="{AF7B7B0B-952C-476E-B1D7-F23834AE933D}"/>
              </a:ext>
            </a:extLst>
          </p:cNvPr>
          <p:cNvPicPr>
            <a:picLocks noChangeAspect="1"/>
          </p:cNvPicPr>
          <p:nvPr/>
        </p:nvPicPr>
        <p:blipFill>
          <a:blip r:embed="rId3"/>
          <a:stretch>
            <a:fillRect/>
          </a:stretch>
        </p:blipFill>
        <p:spPr>
          <a:xfrm>
            <a:off x="2475061" y="1253603"/>
            <a:ext cx="7241878" cy="5542520"/>
          </a:xfrm>
          <a:prstGeom prst="rect">
            <a:avLst/>
          </a:prstGeom>
        </p:spPr>
      </p:pic>
      <p:sp>
        <p:nvSpPr>
          <p:cNvPr id="4" name="Rectangle 3">
            <a:extLst>
              <a:ext uri="{FF2B5EF4-FFF2-40B4-BE49-F238E27FC236}">
                <a16:creationId xmlns:a16="http://schemas.microsoft.com/office/drawing/2014/main" id="{8E75C6C0-CA95-4767-9816-41E0EADEA688}"/>
              </a:ext>
            </a:extLst>
          </p:cNvPr>
          <p:cNvSpPr/>
          <p:nvPr/>
        </p:nvSpPr>
        <p:spPr bwMode="auto">
          <a:xfrm>
            <a:off x="5507025" y="3429000"/>
            <a:ext cx="3423843" cy="661737"/>
          </a:xfrm>
          <a:prstGeom prst="rect">
            <a:avLst/>
          </a:prstGeom>
          <a:noFill/>
          <a:ln w="12700">
            <a:solidFill>
              <a:schemeClr val="accent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173927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ext Placeholder 4">
            <a:extLst>
              <a:ext uri="{FF2B5EF4-FFF2-40B4-BE49-F238E27FC236}">
                <a16:creationId xmlns:a16="http://schemas.microsoft.com/office/drawing/2014/main" id="{C62261BB-71E0-B246-8592-A79A7C6B39C0}"/>
              </a:ext>
            </a:extLst>
          </p:cNvPr>
          <p:cNvSpPr txBox="1">
            <a:spLocks/>
          </p:cNvSpPr>
          <p:nvPr/>
        </p:nvSpPr>
        <p:spPr>
          <a:xfrm>
            <a:off x="585215" y="3977319"/>
            <a:ext cx="6992743" cy="73866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2400" b="0" i="0" u="none" strike="noStrike" kern="1200" cap="none" spc="0" normalizeH="0" baseline="0" noProof="0">
              <a:ln>
                <a:noFill/>
              </a:ln>
              <a:solidFill>
                <a:srgbClr val="000000"/>
              </a:solidFill>
              <a:effectLst/>
              <a:uLnTx/>
              <a:uFillTx/>
              <a:latin typeface="Segoe UI Light"/>
              <a:ea typeface="+mn-ea"/>
              <a:cs typeface="Segoe UI" panose="020B0502040204020203" pitchFamily="34" charset="0"/>
            </a:endParaRPr>
          </a:p>
        </p:txBody>
      </p:sp>
      <p:sp>
        <p:nvSpPr>
          <p:cNvPr id="11" name="Title 1">
            <a:extLst>
              <a:ext uri="{FF2B5EF4-FFF2-40B4-BE49-F238E27FC236}">
                <a16:creationId xmlns:a16="http://schemas.microsoft.com/office/drawing/2014/main" id="{FA14FAD0-C437-437F-890F-5B267DA0D1BC}"/>
              </a:ext>
            </a:extLst>
          </p:cNvPr>
          <p:cNvSpPr>
            <a:spLocks noGrp="1"/>
          </p:cNvSpPr>
          <p:nvPr>
            <p:ph type="title"/>
          </p:nvPr>
        </p:nvSpPr>
        <p:spPr>
          <a:xfrm>
            <a:off x="588262" y="2873414"/>
            <a:ext cx="5507738" cy="1107996"/>
          </a:xfrm>
        </p:spPr>
        <p:txBody>
          <a:bodyPr/>
          <a:lstStyle/>
          <a:p>
            <a:pPr>
              <a:lnSpc>
                <a:spcPct val="100000"/>
              </a:lnSpc>
            </a:pPr>
            <a:r>
              <a:rPr lang="en-US"/>
              <a:t>SharePoint Site URL Rename</a:t>
            </a:r>
          </a:p>
        </p:txBody>
      </p:sp>
    </p:spTree>
    <p:extLst>
      <p:ext uri="{BB962C8B-B14F-4D97-AF65-F5344CB8AC3E}">
        <p14:creationId xmlns:p14="http://schemas.microsoft.com/office/powerpoint/2010/main" val="14229025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SharePoint Site URL Rename</a:t>
            </a:r>
          </a:p>
        </p:txBody>
      </p:sp>
      <p:sp>
        <p:nvSpPr>
          <p:cNvPr id="14" name="Content Placeholder 3">
            <a:extLst>
              <a:ext uri="{FF2B5EF4-FFF2-40B4-BE49-F238E27FC236}">
                <a16:creationId xmlns:a16="http://schemas.microsoft.com/office/drawing/2014/main" id="{BC7EA57A-2C08-4FAD-827E-0647F519A4F8}"/>
              </a:ext>
            </a:extLst>
          </p:cNvPr>
          <p:cNvSpPr txBox="1">
            <a:spLocks/>
          </p:cNvSpPr>
          <p:nvPr/>
        </p:nvSpPr>
        <p:spPr>
          <a:xfrm>
            <a:off x="6389688" y="1435100"/>
            <a:ext cx="5219700" cy="467820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sz="2000"/>
              <a:t>Change the URL for </a:t>
            </a:r>
            <a:r>
              <a:rPr lang="en-US" sz="2000" b="1"/>
              <a:t>Office 365 group-connected</a:t>
            </a:r>
            <a:r>
              <a:rPr lang="en-US" sz="2000"/>
              <a:t> team sites, </a:t>
            </a:r>
            <a:r>
              <a:rPr lang="en-US" sz="2000" b="1"/>
              <a:t>modern team sites </a:t>
            </a:r>
            <a:r>
              <a:rPr lang="en-US" sz="2000"/>
              <a:t>not connected, </a:t>
            </a:r>
            <a:r>
              <a:rPr lang="en-US" sz="2000" b="1"/>
              <a:t>Communication</a:t>
            </a:r>
            <a:r>
              <a:rPr lang="en-US" sz="2000"/>
              <a:t> sites, and </a:t>
            </a:r>
            <a:r>
              <a:rPr lang="en-US" sz="2000" b="1"/>
              <a:t>Classic</a:t>
            </a:r>
            <a:r>
              <a:rPr lang="en-US" sz="2000"/>
              <a:t> team sites</a:t>
            </a:r>
          </a:p>
          <a:p>
            <a:pPr marL="0" indent="0">
              <a:buFont typeface="Wingdings" panose="05000000000000000000" pitchFamily="2" charset="2"/>
              <a:buNone/>
            </a:pPr>
            <a:endParaRPr lang="en-US" sz="2000" b="1"/>
          </a:p>
          <a:p>
            <a:pPr marL="0" indent="0">
              <a:buFont typeface="Wingdings" panose="05000000000000000000" pitchFamily="2" charset="2"/>
              <a:buNone/>
            </a:pPr>
            <a:r>
              <a:rPr lang="en-US" sz="2000" b="1"/>
              <a:t>Permissions</a:t>
            </a:r>
            <a:r>
              <a:rPr lang="en-US" sz="2000"/>
              <a:t>, </a:t>
            </a:r>
            <a:r>
              <a:rPr lang="en-US" sz="2000" b="1"/>
              <a:t>sharing links</a:t>
            </a:r>
            <a:r>
              <a:rPr lang="en-US" sz="2000"/>
              <a:t>, </a:t>
            </a:r>
            <a:r>
              <a:rPr lang="en-US" sz="2000" b="1"/>
              <a:t>synced locations</a:t>
            </a:r>
            <a:r>
              <a:rPr lang="en-US" sz="2000"/>
              <a:t>, and </a:t>
            </a:r>
            <a:r>
              <a:rPr lang="en-US" sz="2000" b="1"/>
              <a:t>recent lists </a:t>
            </a:r>
            <a:r>
              <a:rPr lang="en-US" sz="2000"/>
              <a:t>in Office apps (MRU) updated</a:t>
            </a:r>
          </a:p>
          <a:p>
            <a:pPr marL="0" indent="0">
              <a:buFont typeface="Wingdings" panose="05000000000000000000" pitchFamily="2" charset="2"/>
              <a:buNone/>
            </a:pPr>
            <a:endParaRPr lang="en-US" sz="2000"/>
          </a:p>
          <a:p>
            <a:pPr marL="0" indent="0">
              <a:buFont typeface="Wingdings" panose="05000000000000000000" pitchFamily="2" charset="2"/>
              <a:buNone/>
            </a:pPr>
            <a:r>
              <a:rPr lang="en-US" sz="2000"/>
              <a:t>Users won't be able to view the team's files within the Teams app, but access them from Teams by selecting </a:t>
            </a:r>
            <a:r>
              <a:rPr lang="en-US" sz="2000" b="1"/>
              <a:t>Open in SharePoint </a:t>
            </a:r>
          </a:p>
          <a:p>
            <a:pPr marL="0" indent="0">
              <a:buFont typeface="Wingdings" panose="05000000000000000000" pitchFamily="2" charset="2"/>
              <a:buNone/>
            </a:pPr>
            <a:endParaRPr lang="en-US" sz="2000"/>
          </a:p>
          <a:p>
            <a:pPr marL="0" indent="0">
              <a:buFont typeface="Wingdings" panose="05000000000000000000" pitchFamily="2" charset="2"/>
              <a:buNone/>
            </a:pPr>
            <a:r>
              <a:rPr lang="en-US" sz="2000"/>
              <a:t>Re-associate </a:t>
            </a:r>
            <a:r>
              <a:rPr lang="en-US" sz="2000" b="1"/>
              <a:t>Hub Sites, InfoPath </a:t>
            </a:r>
            <a:r>
              <a:rPr lang="en-US" sz="2000"/>
              <a:t>forms, and </a:t>
            </a:r>
            <a:r>
              <a:rPr lang="en-US" sz="2000" b="1"/>
              <a:t>SharePoint workflow 2013, </a:t>
            </a:r>
            <a:r>
              <a:rPr lang="en-US" sz="2000"/>
              <a:t>etc</a:t>
            </a:r>
          </a:p>
        </p:txBody>
      </p:sp>
      <p:sp>
        <p:nvSpPr>
          <p:cNvPr id="15" name="TextBox 14">
            <a:extLst>
              <a:ext uri="{FF2B5EF4-FFF2-40B4-BE49-F238E27FC236}">
                <a16:creationId xmlns:a16="http://schemas.microsoft.com/office/drawing/2014/main" id="{E4B9CDAF-3A1B-4E2B-A6D4-C473EEB3C283}"/>
              </a:ext>
            </a:extLst>
          </p:cNvPr>
          <p:cNvSpPr txBox="1"/>
          <p:nvPr/>
        </p:nvSpPr>
        <p:spPr>
          <a:xfrm>
            <a:off x="6389688" y="6537206"/>
            <a:ext cx="2462213" cy="161583"/>
          </a:xfrm>
          <a:prstGeom prst="rect">
            <a:avLst/>
          </a:prstGeom>
          <a:noFill/>
        </p:spPr>
        <p:txBody>
          <a:bodyPr wrap="none" lIns="0" tIns="0" rIns="0" bIns="0" rtlCol="0">
            <a:spAutoFit/>
          </a:bodyPr>
          <a:lstStyle/>
          <a:p>
            <a:pPr algn="l"/>
            <a:r>
              <a:rPr lang="en-US" sz="1050">
                <a:gradFill>
                  <a:gsLst>
                    <a:gs pos="2917">
                      <a:schemeClr val="tx1"/>
                    </a:gs>
                    <a:gs pos="30000">
                      <a:schemeClr val="tx1"/>
                    </a:gs>
                  </a:gsLst>
                  <a:lin ang="5400000" scaled="0"/>
                </a:gradFill>
              </a:rPr>
              <a:t>Documentation: </a:t>
            </a:r>
            <a:r>
              <a:rPr lang="en-US" sz="1050" b="0" i="0" u="sng">
                <a:solidFill>
                  <a:srgbClr val="1B95E0"/>
                </a:solidFill>
                <a:effectLst/>
                <a:latin typeface="system-ui"/>
                <a:hlinkClick r:id="rId3" tooltip="https://aka.ms/siterename"/>
              </a:rPr>
              <a:t>https://aka.ms/siterename</a:t>
            </a:r>
            <a:endParaRPr lang="en-US" sz="1050">
              <a:gradFill>
                <a:gsLst>
                  <a:gs pos="2917">
                    <a:schemeClr val="tx1"/>
                  </a:gs>
                  <a:gs pos="30000">
                    <a:schemeClr val="tx1"/>
                  </a:gs>
                </a:gsLst>
                <a:lin ang="5400000" scaled="0"/>
              </a:gradFill>
            </a:endParaRPr>
          </a:p>
        </p:txBody>
      </p:sp>
      <p:pic>
        <p:nvPicPr>
          <p:cNvPr id="16" name="Picture 15">
            <a:extLst>
              <a:ext uri="{FF2B5EF4-FFF2-40B4-BE49-F238E27FC236}">
                <a16:creationId xmlns:a16="http://schemas.microsoft.com/office/drawing/2014/main" id="{2AD393A7-7E5A-4803-A984-3A2FD57186F2}"/>
              </a:ext>
            </a:extLst>
          </p:cNvPr>
          <p:cNvPicPr>
            <a:picLocks noChangeAspect="1"/>
          </p:cNvPicPr>
          <p:nvPr/>
        </p:nvPicPr>
        <p:blipFill rotWithShape="1">
          <a:blip r:embed="rId4"/>
          <a:srcRect l="29300" t="1" b="38851"/>
          <a:stretch/>
        </p:blipFill>
        <p:spPr>
          <a:xfrm>
            <a:off x="357470" y="1435100"/>
            <a:ext cx="5630432" cy="2745741"/>
          </a:xfrm>
          <a:prstGeom prst="rect">
            <a:avLst/>
          </a:prstGeom>
          <a:ln>
            <a:noFill/>
          </a:ln>
          <a:effectLst>
            <a:outerShdw blurRad="292100" dist="139700" dir="2700000" algn="tl" rotWithShape="0">
              <a:srgbClr val="333333">
                <a:alpha val="65000"/>
              </a:srgbClr>
            </a:outerShdw>
          </a:effectLst>
        </p:spPr>
      </p:pic>
      <p:pic>
        <p:nvPicPr>
          <p:cNvPr id="17" name="Picture 16">
            <a:extLst>
              <a:ext uri="{FF2B5EF4-FFF2-40B4-BE49-F238E27FC236}">
                <a16:creationId xmlns:a16="http://schemas.microsoft.com/office/drawing/2014/main" id="{A50BC00D-C486-44E2-BE60-58AA5B614100}"/>
              </a:ext>
            </a:extLst>
          </p:cNvPr>
          <p:cNvPicPr>
            <a:picLocks noChangeAspect="1"/>
          </p:cNvPicPr>
          <p:nvPr/>
        </p:nvPicPr>
        <p:blipFill rotWithShape="1">
          <a:blip r:embed="rId5"/>
          <a:srcRect l="39861" b="53143"/>
          <a:stretch/>
        </p:blipFill>
        <p:spPr>
          <a:xfrm>
            <a:off x="548970" y="2652487"/>
            <a:ext cx="5655130" cy="249614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666771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itle 3">
            <a:extLst>
              <a:ext uri="{FF2B5EF4-FFF2-40B4-BE49-F238E27FC236}">
                <a16:creationId xmlns:a16="http://schemas.microsoft.com/office/drawing/2014/main" id="{40A086E7-2908-3242-8402-8DE657ADE70B}"/>
              </a:ext>
            </a:extLst>
          </p:cNvPr>
          <p:cNvSpPr>
            <a:spLocks noGrp="1"/>
          </p:cNvSpPr>
          <p:nvPr>
            <p:ph type="title"/>
          </p:nvPr>
        </p:nvSpPr>
        <p:spPr/>
        <p:txBody>
          <a:bodyPr/>
          <a:lstStyle/>
          <a:p>
            <a:r>
              <a:rPr lang="en-US"/>
              <a:t>Naming Policy</a:t>
            </a:r>
          </a:p>
        </p:txBody>
      </p:sp>
      <p:sp>
        <p:nvSpPr>
          <p:cNvPr id="3" name="Text Placeholder 2">
            <a:extLst>
              <a:ext uri="{FF2B5EF4-FFF2-40B4-BE49-F238E27FC236}">
                <a16:creationId xmlns:a16="http://schemas.microsoft.com/office/drawing/2014/main" id="{05A23A41-FB3E-480C-A806-E1E38343EAA6}"/>
              </a:ext>
            </a:extLst>
          </p:cNvPr>
          <p:cNvSpPr>
            <a:spLocks noGrp="1"/>
          </p:cNvSpPr>
          <p:nvPr>
            <p:ph type="body" sz="quarter" idx="12"/>
          </p:nvPr>
        </p:nvSpPr>
        <p:spPr>
          <a:xfrm>
            <a:off x="585215" y="3977318"/>
            <a:ext cx="6382743" cy="397911"/>
          </a:xfrm>
        </p:spPr>
        <p:txBody>
          <a:bodyPr/>
          <a:lstStyle/>
          <a:p>
            <a:r>
              <a:rPr lang="en-US"/>
              <a:t>Manage groups display name on create or change</a:t>
            </a:r>
          </a:p>
          <a:p>
            <a:r>
              <a:rPr lang="en-US"/>
              <a:t>Implement blocked words </a:t>
            </a:r>
          </a:p>
        </p:txBody>
      </p:sp>
    </p:spTree>
    <p:extLst>
      <p:ext uri="{BB962C8B-B14F-4D97-AF65-F5344CB8AC3E}">
        <p14:creationId xmlns:p14="http://schemas.microsoft.com/office/powerpoint/2010/main" val="2741537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B0E5E9D5-4A8F-44AA-B56B-FA92723F7F74}"/>
              </a:ext>
            </a:extLst>
          </p:cNvPr>
          <p:cNvSpPr/>
          <p:nvPr/>
        </p:nvSpPr>
        <p:spPr bwMode="auto">
          <a:xfrm>
            <a:off x="8531" y="0"/>
            <a:ext cx="4366700" cy="6858000"/>
          </a:xfrm>
          <a:prstGeom prst="rect">
            <a:avLst/>
          </a:prstGeom>
          <a:solidFill>
            <a:schemeClr val="bg1"/>
          </a:solidFill>
          <a:ln w="10795" cap="flat" cmpd="sng" algn="ctr">
            <a:noFill/>
            <a:prstDash val="solid"/>
          </a:ln>
          <a:effectLst>
            <a:outerShdw blurRad="152400" sx="101000" sy="101000" algn="tl" rotWithShape="0">
              <a:prstClr val="black">
                <a:alpha val="29000"/>
              </a:prstClr>
            </a:outerShdw>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2"/>
          <p:cNvSpPr>
            <a:spLocks noGrp="1"/>
          </p:cNvSpPr>
          <p:nvPr>
            <p:ph type="title"/>
          </p:nvPr>
        </p:nvSpPr>
        <p:spPr/>
        <p:txBody>
          <a:bodyPr/>
          <a:lstStyle/>
          <a:p>
            <a:r>
              <a:rPr lang="en-US"/>
              <a:t>Group naming policy</a:t>
            </a:r>
          </a:p>
        </p:txBody>
      </p:sp>
      <p:sp>
        <p:nvSpPr>
          <p:cNvPr id="8" name="Text Placeholder 4"/>
          <p:cNvSpPr txBox="1">
            <a:spLocks/>
          </p:cNvSpPr>
          <p:nvPr/>
        </p:nvSpPr>
        <p:spPr>
          <a:xfrm>
            <a:off x="6096001" y="700369"/>
            <a:ext cx="4366700" cy="2241062"/>
          </a:xfrm>
          <a:prstGeom prst="rect">
            <a:avLst/>
          </a:prstGeom>
        </p:spPr>
        <p:txBody>
          <a:bodyPr wrap="square" lIns="0" tIns="0" rIns="179285" bIns="143428" anchor="t"/>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1200"/>
              </a:spcAft>
              <a:buClrTx/>
              <a:buSzTx/>
              <a:buFont typeface="Wingdings" pitchFamily="2" charset="2"/>
              <a:buNone/>
              <a:tabLst/>
              <a:defRPr/>
            </a:pPr>
            <a:r>
              <a:rPr kumimoji="0" lang="en-US" sz="2400" b="0" i="0" u="none" strike="noStrike" kern="1200" cap="none" spc="-50" normalizeH="0" baseline="0" noProof="0">
                <a:ln w="3175">
                  <a:noFill/>
                </a:ln>
                <a:solidFill>
                  <a:srgbClr val="D83B01"/>
                </a:solidFill>
                <a:effectLst/>
                <a:uLnTx/>
                <a:uFillTx/>
                <a:latin typeface="Segoe UI Semibold"/>
                <a:ea typeface="+mn-ea"/>
                <a:cs typeface="Segoe UI" pitchFamily="34" charset="0"/>
              </a:rPr>
              <a:t>Benefits</a:t>
            </a:r>
            <a:endParaRPr kumimoji="0" lang="en-US" sz="3200" b="0" i="0" u="none" strike="noStrike" kern="1200" cap="none" spc="-50" normalizeH="0" baseline="0" noProof="0">
              <a:ln w="3175">
                <a:noFill/>
              </a:ln>
              <a:solidFill>
                <a:srgbClr val="D83B01"/>
              </a:solidFill>
              <a:effectLst/>
              <a:uLnTx/>
              <a:uFillTx/>
              <a:latin typeface="Segoe UI Semibold"/>
              <a:ea typeface="+mn-ea"/>
              <a:cs typeface="Segoe UI" pitchFamily="34" charset="0"/>
            </a:endParaRPr>
          </a:p>
          <a:p>
            <a:pPr marL="0" marR="0" lvl="0" indent="0" algn="l" defTabSz="914367" rtl="0" eaLnBrk="1" fontAlgn="auto" latinLnBrk="0" hangingPunct="1">
              <a:lnSpc>
                <a:spcPct val="100000"/>
              </a:lnSpc>
              <a:spcBef>
                <a:spcPts val="0"/>
              </a:spcBef>
              <a:spcAft>
                <a:spcPts val="1200"/>
              </a:spcAft>
              <a:buClrTx/>
              <a:buSzTx/>
              <a:buFont typeface="Wingdings" pitchFamily="2" charset="2"/>
              <a:buNone/>
              <a:tabLst/>
              <a:defRPr/>
            </a:pPr>
            <a:r>
              <a:rPr kumimoji="0" lang="en-US" sz="1800" b="0" i="0" u="sng" strike="noStrike" kern="1200" cap="none" spc="0" normalizeH="0" baseline="0" noProof="0">
                <a:ln>
                  <a:noFill/>
                </a:ln>
                <a:gradFill>
                  <a:gsLst>
                    <a:gs pos="5417">
                      <a:srgbClr val="000000"/>
                    </a:gs>
                    <a:gs pos="28000">
                      <a:srgbClr val="000000"/>
                    </a:gs>
                  </a:gsLst>
                  <a:lin ang="5400000" scaled="0"/>
                </a:gradFill>
                <a:effectLst/>
                <a:uLnTx/>
                <a:uFillTx/>
                <a:latin typeface="Segoe UI"/>
                <a:ea typeface="+mn-ea"/>
                <a:cs typeface="Segoe UI Light" panose="020B0502040204020203" pitchFamily="34" charset="0"/>
              </a:rPr>
              <a:t>Applies to all O365 apps</a:t>
            </a:r>
          </a:p>
          <a:p>
            <a:pPr marL="0" marR="0" lvl="0" indent="0" algn="l" defTabSz="914363" rtl="0" eaLnBrk="1" fontAlgn="auto" latinLnBrk="0" hangingPunct="1">
              <a:lnSpc>
                <a:spcPct val="100000"/>
              </a:lnSpc>
              <a:spcBef>
                <a:spcPts val="0"/>
              </a:spcBef>
              <a:spcAft>
                <a:spcPts val="1200"/>
              </a:spcAft>
              <a:buClrTx/>
              <a:buSzTx/>
              <a:buFont typeface="Wingdings" pitchFamily="2" charset="2"/>
              <a:buNone/>
              <a:tabLst/>
              <a:defRPr/>
            </a:pPr>
            <a:r>
              <a:rPr kumimoji="0" lang="en-US" sz="1800" b="0" i="0" u="none" strike="noStrike" kern="1200" cap="none" spc="0" normalizeH="0" baseline="0" noProof="0">
                <a:ln>
                  <a:noFill/>
                </a:ln>
                <a:gradFill>
                  <a:gsLst>
                    <a:gs pos="5417">
                      <a:srgbClr val="000000"/>
                    </a:gs>
                    <a:gs pos="28000">
                      <a:srgbClr val="000000"/>
                    </a:gs>
                  </a:gsLst>
                  <a:lin ang="5400000" scaled="0"/>
                </a:gradFill>
                <a:effectLst/>
                <a:uLnTx/>
                <a:uFillTx/>
                <a:latin typeface="Segoe UI"/>
                <a:ea typeface="+mn-ea"/>
                <a:cs typeface="Segoe UI Light" panose="020B0502040204020203" pitchFamily="34" charset="0"/>
              </a:rPr>
              <a:t>Ensure group names follow your organization schema</a:t>
            </a:r>
          </a:p>
          <a:p>
            <a:pPr marL="0" marR="0" lvl="0" indent="0" algn="l" defTabSz="914363" rtl="0" eaLnBrk="1" fontAlgn="auto" latinLnBrk="0" hangingPunct="1">
              <a:lnSpc>
                <a:spcPct val="100000"/>
              </a:lnSpc>
              <a:spcBef>
                <a:spcPts val="0"/>
              </a:spcBef>
              <a:spcAft>
                <a:spcPts val="1200"/>
              </a:spcAft>
              <a:buClrTx/>
              <a:buSzTx/>
              <a:buFont typeface="Wingdings" pitchFamily="2" charset="2"/>
              <a:buNone/>
              <a:tabLst/>
              <a:defRPr/>
            </a:pPr>
            <a:r>
              <a:rPr kumimoji="0" lang="en-US" sz="1800" b="0" i="0" u="none" strike="noStrike" kern="1200" cap="none" spc="0" normalizeH="0" baseline="0" noProof="0">
                <a:ln>
                  <a:noFill/>
                </a:ln>
                <a:gradFill>
                  <a:gsLst>
                    <a:gs pos="5417">
                      <a:srgbClr val="000000"/>
                    </a:gs>
                    <a:gs pos="28000">
                      <a:srgbClr val="000000"/>
                    </a:gs>
                  </a:gsLst>
                  <a:lin ang="5400000" scaled="0"/>
                </a:gradFill>
                <a:effectLst/>
                <a:uLnTx/>
                <a:uFillTx/>
                <a:latin typeface="Segoe UI"/>
                <a:ea typeface="+mn-ea"/>
                <a:cs typeface="Segoe UI Light" panose="020B0502040204020203" pitchFamily="34" charset="0"/>
              </a:rPr>
              <a:t>Use fixed strings or Active Directory attributes as prefixes and/or suffixes</a:t>
            </a:r>
          </a:p>
          <a:p>
            <a:pPr marL="0" marR="0" lvl="0" indent="0" algn="l" defTabSz="914363" rtl="0" eaLnBrk="1" fontAlgn="auto" latinLnBrk="0" hangingPunct="1">
              <a:lnSpc>
                <a:spcPct val="100000"/>
              </a:lnSpc>
              <a:spcBef>
                <a:spcPts val="0"/>
              </a:spcBef>
              <a:spcAft>
                <a:spcPts val="1200"/>
              </a:spcAft>
              <a:buClrTx/>
              <a:buSzTx/>
              <a:buFont typeface="Wingdings" pitchFamily="2" charset="2"/>
              <a:buNone/>
              <a:tabLst/>
              <a:defRPr/>
            </a:pPr>
            <a:r>
              <a:rPr kumimoji="0" lang="en-US" sz="1800" b="0" i="0" u="none" strike="noStrike" kern="1200" cap="none" spc="0" normalizeH="0" baseline="0" noProof="0">
                <a:ln>
                  <a:noFill/>
                </a:ln>
                <a:gradFill>
                  <a:gsLst>
                    <a:gs pos="5417">
                      <a:srgbClr val="000000"/>
                    </a:gs>
                    <a:gs pos="28000">
                      <a:srgbClr val="000000"/>
                    </a:gs>
                  </a:gsLst>
                  <a:lin ang="5400000" scaled="0"/>
                </a:gradFill>
                <a:effectLst/>
                <a:uLnTx/>
                <a:uFillTx/>
                <a:latin typeface="Segoe UI"/>
                <a:ea typeface="+mn-ea"/>
                <a:cs typeface="Segoe UI Light" panose="020B0502040204020203" pitchFamily="34" charset="0"/>
              </a:rPr>
              <a:t>Define custom blocked words</a:t>
            </a:r>
          </a:p>
        </p:txBody>
      </p:sp>
      <p:sp>
        <p:nvSpPr>
          <p:cNvPr id="9" name="Text Placeholder 4"/>
          <p:cNvSpPr txBox="1">
            <a:spLocks/>
          </p:cNvSpPr>
          <p:nvPr/>
        </p:nvSpPr>
        <p:spPr>
          <a:xfrm>
            <a:off x="6096001" y="3823654"/>
            <a:ext cx="4366700" cy="2241062"/>
          </a:xfrm>
          <a:prstGeom prst="rect">
            <a:avLst/>
          </a:prstGeom>
        </p:spPr>
        <p:txBody>
          <a:bodyPr wrap="square" lIns="0" tIns="0" rIns="179285" bIns="143428" anchor="t"/>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1200"/>
              </a:spcAft>
              <a:buClrTx/>
              <a:buSzTx/>
              <a:buFont typeface="Wingdings" pitchFamily="2" charset="2"/>
              <a:buNone/>
              <a:tabLst/>
              <a:defRPr/>
            </a:pPr>
            <a:r>
              <a:rPr kumimoji="0" lang="en-US" sz="2400" b="0" i="0" u="none" strike="noStrike" kern="1200" cap="none" spc="-50" normalizeH="0" baseline="0" noProof="0">
                <a:ln w="3175">
                  <a:noFill/>
                </a:ln>
                <a:solidFill>
                  <a:srgbClr val="D83B01"/>
                </a:solidFill>
                <a:effectLst/>
                <a:uLnTx/>
                <a:uFillTx/>
                <a:latin typeface="Segoe UI Semibold"/>
                <a:ea typeface="+mn-ea"/>
                <a:cs typeface="Segoe UI" pitchFamily="34" charset="0"/>
              </a:rPr>
              <a:t>Tips</a:t>
            </a:r>
          </a:p>
          <a:p>
            <a:pPr marL="0" marR="0" lvl="0" indent="0" algn="l" defTabSz="914363" rtl="0" eaLnBrk="1" fontAlgn="auto" latinLnBrk="0" hangingPunct="1">
              <a:lnSpc>
                <a:spcPct val="100000"/>
              </a:lnSpc>
              <a:spcBef>
                <a:spcPts val="0"/>
              </a:spcBef>
              <a:spcAft>
                <a:spcPts val="1200"/>
              </a:spcAft>
              <a:buClrTx/>
              <a:buSzTx/>
              <a:buFont typeface="Wingdings" pitchFamily="2" charset="2"/>
              <a:buNone/>
              <a:tabLst/>
              <a:defRPr/>
            </a:pPr>
            <a:r>
              <a:rPr kumimoji="0" lang="en-US" sz="1800" b="0" i="0" u="none" strike="noStrike" kern="1200" cap="none" spc="0" normalizeH="0" baseline="0" noProof="0">
                <a:ln>
                  <a:noFill/>
                </a:ln>
                <a:gradFill>
                  <a:gsLst>
                    <a:gs pos="5417">
                      <a:srgbClr val="000000"/>
                    </a:gs>
                    <a:gs pos="28000">
                      <a:srgbClr val="000000"/>
                    </a:gs>
                  </a:gsLst>
                  <a:lin ang="5400000" scaled="0"/>
                </a:gradFill>
                <a:effectLst/>
                <a:uLnTx/>
                <a:uFillTx/>
                <a:latin typeface="Segoe UI"/>
                <a:ea typeface="+mn-ea"/>
                <a:cs typeface="Segoe UI Light" panose="020B0502040204020203" pitchFamily="34" charset="0"/>
              </a:rPr>
              <a:t>Use short strings as suffix</a:t>
            </a:r>
          </a:p>
          <a:p>
            <a:pPr marL="0" marR="0" lvl="0" indent="0" algn="l" defTabSz="914363" rtl="0" eaLnBrk="1" fontAlgn="auto" latinLnBrk="0" hangingPunct="1">
              <a:lnSpc>
                <a:spcPct val="100000"/>
              </a:lnSpc>
              <a:spcBef>
                <a:spcPts val="0"/>
              </a:spcBef>
              <a:spcAft>
                <a:spcPts val="1200"/>
              </a:spcAft>
              <a:buClrTx/>
              <a:buSzTx/>
              <a:buFont typeface="Wingdings" pitchFamily="2" charset="2"/>
              <a:buNone/>
              <a:tabLst/>
              <a:defRPr/>
            </a:pPr>
            <a:r>
              <a:rPr kumimoji="0" lang="en-US" sz="1800" b="0" i="0" u="none" strike="noStrike" kern="1200" cap="none" spc="0" normalizeH="0" baseline="0" noProof="0">
                <a:ln>
                  <a:noFill/>
                </a:ln>
                <a:gradFill>
                  <a:gsLst>
                    <a:gs pos="5417">
                      <a:srgbClr val="000000"/>
                    </a:gs>
                    <a:gs pos="28000">
                      <a:srgbClr val="000000"/>
                    </a:gs>
                  </a:gsLst>
                  <a:lin ang="5400000" scaled="0"/>
                </a:gradFill>
                <a:effectLst/>
                <a:uLnTx/>
                <a:uFillTx/>
                <a:latin typeface="Segoe UI"/>
                <a:ea typeface="+mn-ea"/>
                <a:cs typeface="Segoe UI Light" panose="020B0502040204020203" pitchFamily="34" charset="0"/>
              </a:rPr>
              <a:t>Use attributes with values</a:t>
            </a:r>
          </a:p>
          <a:p>
            <a:pPr marL="0" marR="0" lvl="0" indent="0" algn="l" defTabSz="914363" rtl="0" eaLnBrk="1" fontAlgn="auto" latinLnBrk="0" hangingPunct="1">
              <a:lnSpc>
                <a:spcPct val="100000"/>
              </a:lnSpc>
              <a:spcBef>
                <a:spcPts val="0"/>
              </a:spcBef>
              <a:spcAft>
                <a:spcPts val="1200"/>
              </a:spcAft>
              <a:buClrTx/>
              <a:buSzTx/>
              <a:buFont typeface="Wingdings" pitchFamily="2" charset="2"/>
              <a:buNone/>
              <a:tabLst/>
              <a:defRPr/>
            </a:pPr>
            <a:r>
              <a:rPr kumimoji="0" lang="en-US" sz="1800" b="0" i="0" u="none" strike="noStrike" kern="1200" cap="none" spc="0" normalizeH="0" baseline="0" noProof="0">
                <a:ln>
                  <a:noFill/>
                </a:ln>
                <a:gradFill>
                  <a:gsLst>
                    <a:gs pos="5417">
                      <a:srgbClr val="000000"/>
                    </a:gs>
                    <a:gs pos="28000">
                      <a:srgbClr val="000000"/>
                    </a:gs>
                  </a:gsLst>
                  <a:lin ang="5400000" scaled="0"/>
                </a:gradFill>
                <a:effectLst/>
                <a:uLnTx/>
                <a:uFillTx/>
                <a:latin typeface="Segoe UI"/>
                <a:ea typeface="+mn-ea"/>
                <a:cs typeface="Segoe UI Light" panose="020B0502040204020203" pitchFamily="34" charset="0"/>
              </a:rPr>
              <a:t>Don’t be too creative, total name length has a maximum of 264 characters</a:t>
            </a:r>
          </a:p>
          <a:p>
            <a:pPr marL="0" marR="0" lvl="0" indent="0" algn="l" defTabSz="914363" rtl="0" eaLnBrk="1" fontAlgn="auto" latinLnBrk="0" hangingPunct="1">
              <a:lnSpc>
                <a:spcPct val="100000"/>
              </a:lnSpc>
              <a:spcBef>
                <a:spcPts val="0"/>
              </a:spcBef>
              <a:spcAft>
                <a:spcPts val="1200"/>
              </a:spcAft>
              <a:buClrTx/>
              <a:buSzTx/>
              <a:buFont typeface="Wingdings" pitchFamily="2" charset="2"/>
              <a:buNone/>
              <a:tabLst/>
              <a:defRPr/>
            </a:pPr>
            <a:endParaRPr kumimoji="0" lang="en-US" sz="1800" b="0" i="0" u="none" strike="noStrike" kern="1200" cap="none" spc="0" normalizeH="0" baseline="0" noProof="0">
              <a:ln>
                <a:noFill/>
              </a:ln>
              <a:gradFill>
                <a:gsLst>
                  <a:gs pos="5417">
                    <a:srgbClr val="000000"/>
                  </a:gs>
                  <a:gs pos="28000">
                    <a:srgbClr val="000000"/>
                  </a:gs>
                </a:gsLst>
                <a:lin ang="5400000" scaled="0"/>
              </a:gradFill>
              <a:effectLst/>
              <a:uLnTx/>
              <a:uFillTx/>
              <a:latin typeface="Segoe UI"/>
              <a:ea typeface="+mn-ea"/>
              <a:cs typeface="+mn-cs"/>
            </a:endParaRPr>
          </a:p>
        </p:txBody>
      </p:sp>
      <p:sp>
        <p:nvSpPr>
          <p:cNvPr id="15" name="check 3" descr="Check, approve, completed&#10;">
            <a:extLst>
              <a:ext uri="{FF2B5EF4-FFF2-40B4-BE49-F238E27FC236}">
                <a16:creationId xmlns:a16="http://schemas.microsoft.com/office/drawing/2014/main" id="{C8BE92BB-E2F1-42F8-96F0-F9A9A2027BD9}"/>
              </a:ext>
            </a:extLst>
          </p:cNvPr>
          <p:cNvSpPr>
            <a:spLocks noChangeAspect="1" noEditPoints="1"/>
          </p:cNvSpPr>
          <p:nvPr/>
        </p:nvSpPr>
        <p:spPr bwMode="auto">
          <a:xfrm>
            <a:off x="5028896" y="3900250"/>
            <a:ext cx="540991" cy="537855"/>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38100" cap="sq">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0"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000000"/>
              </a:solidFill>
              <a:effectLst/>
              <a:uLnTx/>
              <a:uFillTx/>
              <a:latin typeface="Segoe UI"/>
              <a:ea typeface="+mn-ea"/>
              <a:cs typeface="+mn-cs"/>
            </a:endParaRPr>
          </a:p>
        </p:txBody>
      </p:sp>
      <p:sp>
        <p:nvSpPr>
          <p:cNvPr id="17" name="people_12" descr="Group, partners, collaboration&#10;">
            <a:extLst>
              <a:ext uri="{FF2B5EF4-FFF2-40B4-BE49-F238E27FC236}">
                <a16:creationId xmlns:a16="http://schemas.microsoft.com/office/drawing/2014/main" id="{91D54E9E-69D5-4910-B792-54D28AE99F08}"/>
              </a:ext>
            </a:extLst>
          </p:cNvPr>
          <p:cNvSpPr>
            <a:spLocks noChangeAspect="1" noEditPoints="1"/>
          </p:cNvSpPr>
          <p:nvPr/>
        </p:nvSpPr>
        <p:spPr bwMode="auto">
          <a:xfrm>
            <a:off x="4984183" y="773845"/>
            <a:ext cx="630415" cy="537855"/>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31750" cap="sq">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0"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000000"/>
              </a:solidFill>
              <a:effectLst/>
              <a:uLnTx/>
              <a:uFillTx/>
              <a:latin typeface="Segoe UI"/>
              <a:ea typeface="+mn-ea"/>
              <a:cs typeface="+mn-cs"/>
            </a:endParaRPr>
          </a:p>
        </p:txBody>
      </p:sp>
      <p:sp>
        <p:nvSpPr>
          <p:cNvPr id="12" name="Rectangle 11">
            <a:extLst>
              <a:ext uri="{FF2B5EF4-FFF2-40B4-BE49-F238E27FC236}">
                <a16:creationId xmlns:a16="http://schemas.microsoft.com/office/drawing/2014/main" id="{A522802D-B73D-4437-8716-65DF7F294B0B}"/>
              </a:ext>
            </a:extLst>
          </p:cNvPr>
          <p:cNvSpPr/>
          <p:nvPr/>
        </p:nvSpPr>
        <p:spPr>
          <a:xfrm>
            <a:off x="5028896" y="6440334"/>
            <a:ext cx="4134761" cy="303481"/>
          </a:xfrm>
          <a:prstGeom prst="rect">
            <a:avLst/>
          </a:prstGeom>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372" b="0" i="0" u="none" strike="noStrike" kern="1200" cap="none" spc="0" normalizeH="0" baseline="0" noProof="0">
                <a:ln>
                  <a:noFill/>
                </a:ln>
                <a:solidFill>
                  <a:srgbClr val="000000"/>
                </a:solidFill>
                <a:effectLst/>
                <a:uLnTx/>
                <a:uFillTx/>
                <a:latin typeface="Segoe UI"/>
                <a:ea typeface="+mn-ea"/>
                <a:cs typeface="+mn-cs"/>
              </a:rPr>
              <a:t>Documentation: </a:t>
            </a:r>
            <a:r>
              <a:rPr kumimoji="0" lang="en-US" sz="1372" b="0" i="0" u="none" strike="noStrike" kern="1200" cap="none" spc="0" normalizeH="0" baseline="0" noProof="0">
                <a:ln>
                  <a:noFill/>
                </a:ln>
                <a:solidFill>
                  <a:srgbClr val="000000"/>
                </a:solidFill>
                <a:effectLst/>
                <a:uLnTx/>
                <a:uFillTx/>
                <a:latin typeface="Segoe UI"/>
                <a:ea typeface="+mn-ea"/>
                <a:cs typeface="+mn-cs"/>
                <a:hlinkClick r:id="rId3"/>
              </a:rPr>
              <a:t>Office 365 Groups Naming Policy</a:t>
            </a:r>
            <a:r>
              <a:rPr kumimoji="0" lang="en-US" sz="1372" b="0" i="0" u="none" strike="noStrike" kern="1200" cap="none" spc="0" normalizeH="0" baseline="0" noProof="0">
                <a:ln>
                  <a:noFill/>
                </a:ln>
                <a:solidFill>
                  <a:srgbClr val="000000"/>
                </a:solidFill>
                <a:effectLst/>
                <a:uLnTx/>
                <a:uFillTx/>
                <a:latin typeface="Segoe UI"/>
                <a:ea typeface="+mn-ea"/>
                <a:cs typeface="+mn-cs"/>
              </a:rPr>
              <a:t> </a:t>
            </a:r>
          </a:p>
        </p:txBody>
      </p:sp>
      <p:sp>
        <p:nvSpPr>
          <p:cNvPr id="10" name="Rectangle 9">
            <a:extLst>
              <a:ext uri="{FF2B5EF4-FFF2-40B4-BE49-F238E27FC236}">
                <a16:creationId xmlns:a16="http://schemas.microsoft.com/office/drawing/2014/main" id="{2DEF204D-BE2D-4B28-A392-8DB05BC9462C}"/>
              </a:ext>
            </a:extLst>
          </p:cNvPr>
          <p:cNvSpPr/>
          <p:nvPr/>
        </p:nvSpPr>
        <p:spPr bwMode="auto">
          <a:xfrm rot="2516298">
            <a:off x="10667728" y="564470"/>
            <a:ext cx="1528856" cy="29563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rPr>
              <a:t>Now GA!</a:t>
            </a:r>
          </a:p>
        </p:txBody>
      </p:sp>
    </p:spTree>
    <p:extLst>
      <p:ext uri="{BB962C8B-B14F-4D97-AF65-F5344CB8AC3E}">
        <p14:creationId xmlns:p14="http://schemas.microsoft.com/office/powerpoint/2010/main" val="96318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3">
            <a:extLst>
              <a:ext uri="{FF2B5EF4-FFF2-40B4-BE49-F238E27FC236}">
                <a16:creationId xmlns:a16="http://schemas.microsoft.com/office/drawing/2014/main" id="{40A086E7-2908-3242-8402-8DE657ADE70B}"/>
              </a:ext>
            </a:extLst>
          </p:cNvPr>
          <p:cNvSpPr>
            <a:spLocks noGrp="1"/>
          </p:cNvSpPr>
          <p:nvPr>
            <p:ph type="title"/>
          </p:nvPr>
        </p:nvSpPr>
        <p:spPr>
          <a:xfrm>
            <a:off x="585216" y="2537210"/>
            <a:ext cx="5510784" cy="997196"/>
          </a:xfrm>
        </p:spPr>
        <p:txBody>
          <a:bodyPr/>
          <a:lstStyle/>
          <a:p>
            <a:r>
              <a:rPr lang="en-US" dirty="0"/>
              <a:t>Office 365 Groups Membership Service</a:t>
            </a:r>
          </a:p>
        </p:txBody>
      </p:sp>
      <p:sp>
        <p:nvSpPr>
          <p:cNvPr id="9" name="Text Placeholder 4">
            <a:extLst>
              <a:ext uri="{FF2B5EF4-FFF2-40B4-BE49-F238E27FC236}">
                <a16:creationId xmlns:a16="http://schemas.microsoft.com/office/drawing/2014/main" id="{C62261BB-71E0-B246-8592-A79A7C6B39C0}"/>
              </a:ext>
            </a:extLst>
          </p:cNvPr>
          <p:cNvSpPr txBox="1">
            <a:spLocks/>
          </p:cNvSpPr>
          <p:nvPr/>
        </p:nvSpPr>
        <p:spPr>
          <a:xfrm>
            <a:off x="585215" y="3977319"/>
            <a:ext cx="6992743" cy="73866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2400" b="0" i="0" u="none" strike="noStrike" kern="1200" cap="none" spc="0" normalizeH="0" baseline="0" noProof="0">
              <a:ln>
                <a:noFill/>
              </a:ln>
              <a:solidFill>
                <a:srgbClr val="000000"/>
              </a:solidFill>
              <a:effectLst/>
              <a:uLnTx/>
              <a:uFillTx/>
              <a:latin typeface="Segoe UI Light"/>
              <a:ea typeface="+mn-ea"/>
              <a:cs typeface="Segoe UI" panose="020B0502040204020203" pitchFamily="34" charset="0"/>
            </a:endParaRPr>
          </a:p>
        </p:txBody>
      </p:sp>
    </p:spTree>
    <p:extLst>
      <p:ext uri="{BB962C8B-B14F-4D97-AF65-F5344CB8AC3E}">
        <p14:creationId xmlns:p14="http://schemas.microsoft.com/office/powerpoint/2010/main" val="15110343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C115B1-CA79-4D4C-B8E7-D2B413BCFDAE}"/>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4F577A55-7292-42EE-B098-4C33FCE87A67}"/>
              </a:ext>
            </a:extLst>
          </p:cNvPr>
          <p:cNvPicPr>
            <a:picLocks noChangeAspect="1"/>
          </p:cNvPicPr>
          <p:nvPr/>
        </p:nvPicPr>
        <p:blipFill rotWithShape="1">
          <a:blip r:embed="rId2"/>
          <a:srcRect b="3704"/>
          <a:stretch/>
        </p:blipFill>
        <p:spPr>
          <a:xfrm>
            <a:off x="0" y="127000"/>
            <a:ext cx="12192000" cy="6604000"/>
          </a:xfrm>
          <a:prstGeom prst="rect">
            <a:avLst/>
          </a:prstGeom>
        </p:spPr>
      </p:pic>
    </p:spTree>
    <p:extLst>
      <p:ext uri="{BB962C8B-B14F-4D97-AF65-F5344CB8AC3E}">
        <p14:creationId xmlns:p14="http://schemas.microsoft.com/office/powerpoint/2010/main" val="914141155"/>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C115B1-CA79-4D4C-B8E7-D2B413BCFDAE}"/>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298ED364-37A6-4BA3-ADA8-4EA14417C1BD}"/>
              </a:ext>
            </a:extLst>
          </p:cNvPr>
          <p:cNvPicPr>
            <a:picLocks noChangeAspect="1"/>
          </p:cNvPicPr>
          <p:nvPr/>
        </p:nvPicPr>
        <p:blipFill rotWithShape="1">
          <a:blip r:embed="rId2"/>
          <a:srcRect b="3704"/>
          <a:stretch/>
        </p:blipFill>
        <p:spPr>
          <a:xfrm>
            <a:off x="187568" y="228599"/>
            <a:ext cx="11816863" cy="6400801"/>
          </a:xfrm>
          <a:prstGeom prst="rect">
            <a:avLst/>
          </a:prstGeom>
        </p:spPr>
      </p:pic>
    </p:spTree>
    <p:extLst>
      <p:ext uri="{BB962C8B-B14F-4D97-AF65-F5344CB8AC3E}">
        <p14:creationId xmlns:p14="http://schemas.microsoft.com/office/powerpoint/2010/main" val="1025144828"/>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85216" y="2537210"/>
            <a:ext cx="6417468" cy="997196"/>
          </a:xfrm>
        </p:spPr>
        <p:txBody>
          <a:bodyPr/>
          <a:lstStyle/>
          <a:p>
            <a:r>
              <a:rPr lang="en-US"/>
              <a:t>How does Microsoft manage Office 365 Groups?</a:t>
            </a:r>
          </a:p>
        </p:txBody>
      </p:sp>
      <p:sp>
        <p:nvSpPr>
          <p:cNvPr id="3" name="Text Placeholder 4">
            <a:extLst>
              <a:ext uri="{FF2B5EF4-FFF2-40B4-BE49-F238E27FC236}">
                <a16:creationId xmlns:a16="http://schemas.microsoft.com/office/drawing/2014/main" id="{F962AF4D-842D-3941-83FA-705F3464FD40}"/>
              </a:ext>
            </a:extLst>
          </p:cNvPr>
          <p:cNvSpPr txBox="1">
            <a:spLocks/>
          </p:cNvSpPr>
          <p:nvPr/>
        </p:nvSpPr>
        <p:spPr>
          <a:xfrm>
            <a:off x="585215" y="3977319"/>
            <a:ext cx="7178219" cy="369332"/>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2400" b="0" i="0" u="none" strike="noStrike" kern="1200" cap="none" spc="0" normalizeH="0" baseline="0" noProof="0">
              <a:ln>
                <a:noFill/>
              </a:ln>
              <a:solidFill>
                <a:srgbClr val="000000"/>
              </a:solidFill>
              <a:effectLst/>
              <a:uLnTx/>
              <a:uFillTx/>
              <a:latin typeface="Segoe UI Light"/>
              <a:ea typeface="+mn-ea"/>
              <a:cs typeface="Segoe UI" panose="020B0502040204020203" pitchFamily="34" charset="0"/>
            </a:endParaRPr>
          </a:p>
        </p:txBody>
      </p:sp>
    </p:spTree>
    <p:extLst>
      <p:ext uri="{BB962C8B-B14F-4D97-AF65-F5344CB8AC3E}">
        <p14:creationId xmlns:p14="http://schemas.microsoft.com/office/powerpoint/2010/main" val="37117596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 name="Rectangle 57">
            <a:extLst>
              <a:ext uri="{FF2B5EF4-FFF2-40B4-BE49-F238E27FC236}">
                <a16:creationId xmlns:a16="http://schemas.microsoft.com/office/drawing/2014/main" id="{F9080317-9DBD-4994-B831-C56CAC37BF96}"/>
              </a:ext>
            </a:extLst>
          </p:cNvPr>
          <p:cNvSpPr/>
          <p:nvPr/>
        </p:nvSpPr>
        <p:spPr bwMode="auto">
          <a:xfrm>
            <a:off x="104776" y="1715879"/>
            <a:ext cx="2711302" cy="4753289"/>
          </a:xfrm>
          <a:prstGeom prst="rect">
            <a:avLst/>
          </a:prstGeom>
          <a:solidFill>
            <a:schemeClr val="bg1"/>
          </a:solidFill>
          <a:ln w="10795" cap="flat" cmpd="sng" algn="ctr">
            <a:noFill/>
            <a:prstDash val="solid"/>
          </a:ln>
          <a:effectLst>
            <a:outerShdw blurRad="152400" sx="101000" sy="101000" algn="tl" rotWithShape="0">
              <a:prstClr val="black">
                <a:alpha val="29000"/>
              </a:prstClr>
            </a:outerShdw>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AD9C6E39-6A6D-437F-A7E9-F75BBAA07873}"/>
              </a:ext>
            </a:extLst>
          </p:cNvPr>
          <p:cNvSpPr>
            <a:spLocks noGrp="1"/>
          </p:cNvSpPr>
          <p:nvPr>
            <p:ph type="title"/>
          </p:nvPr>
        </p:nvSpPr>
        <p:spPr>
          <a:xfrm>
            <a:off x="588263" y="457200"/>
            <a:ext cx="11018520" cy="861774"/>
          </a:xfrm>
        </p:spPr>
        <p:txBody>
          <a:bodyPr/>
          <a:lstStyle/>
          <a:p>
            <a:r>
              <a:rPr lang="en-US"/>
              <a:t>How Microsoft manages groups </a:t>
            </a:r>
            <a:br>
              <a:rPr lang="en-US"/>
            </a:br>
            <a:r>
              <a:rPr lang="en-US" sz="2000">
                <a:latin typeface="+mn-lt"/>
              </a:rPr>
              <a:t>Empower employees while protecting content, keeping compliant, and holding employees accountable</a:t>
            </a:r>
            <a:endParaRPr lang="en-US" sz="2400">
              <a:latin typeface="+mn-lt"/>
            </a:endParaRPr>
          </a:p>
        </p:txBody>
      </p:sp>
      <p:sp>
        <p:nvSpPr>
          <p:cNvPr id="29" name="Text Placeholder 2">
            <a:extLst>
              <a:ext uri="{FF2B5EF4-FFF2-40B4-BE49-F238E27FC236}">
                <a16:creationId xmlns:a16="http://schemas.microsoft.com/office/drawing/2014/main" id="{0A8B572B-801E-49A4-998A-E5E73719A564}"/>
              </a:ext>
            </a:extLst>
          </p:cNvPr>
          <p:cNvSpPr txBox="1">
            <a:spLocks/>
          </p:cNvSpPr>
          <p:nvPr/>
        </p:nvSpPr>
        <p:spPr>
          <a:xfrm>
            <a:off x="3009367" y="1784175"/>
            <a:ext cx="8727498" cy="1831271"/>
          </a:xfrm>
          <a:prstGeom prst="rect">
            <a:avLst/>
          </a:prstGeom>
        </p:spPr>
        <p:txBody>
          <a:bodyPr wrap="square">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800" b="0" i="0" u="none" strike="noStrike" kern="1200" cap="none" spc="0" normalizeH="0" baseline="0" noProof="0">
                <a:ln>
                  <a:noFill/>
                </a:ln>
                <a:solidFill>
                  <a:srgbClr val="D83B01"/>
                </a:solidFill>
                <a:effectLst/>
                <a:uLnTx/>
                <a:uFillTx/>
                <a:latin typeface="Segoe UI Semibold"/>
                <a:ea typeface="+mn-ea"/>
                <a:cs typeface="Segoe UI" panose="020B0502040204020203" pitchFamily="34" charset="0"/>
              </a:rPr>
              <a:t>Process driven group creation and life-cycle</a:t>
            </a:r>
          </a:p>
          <a:p>
            <a:pPr marL="0" marR="0" lvl="3"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4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Semilight" panose="020B0402040204020203" pitchFamily="34" charset="0"/>
              </a:rPr>
              <a:t>Creation tied to Dynamic Group of all full-time employees; non-employees can’t create groups</a:t>
            </a:r>
          </a:p>
          <a:p>
            <a:pPr marL="0" marR="0" lvl="3"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4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Semilight" panose="020B0402040204020203" pitchFamily="34" charset="0"/>
              </a:rPr>
              <a:t>No naming prefix/suffix but blocked words</a:t>
            </a:r>
          </a:p>
          <a:p>
            <a:pPr marL="0" marR="0" lvl="3"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4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Semilight" panose="020B0402040204020203" pitchFamily="34" charset="0"/>
              </a:rPr>
              <a:t>Usage guidelines shown with plain language (e.g., “Be polite &amp; inclusive”)</a:t>
            </a:r>
          </a:p>
          <a:p>
            <a:pPr marL="0" marR="0" lvl="3"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4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Semilight" panose="020B0402040204020203" pitchFamily="34" charset="0"/>
              </a:rPr>
              <a:t>180-day group life cycle; groups must be renewed or will be deleted (unless under retention) (expiry policy)</a:t>
            </a:r>
          </a:p>
          <a:p>
            <a:pPr marL="0" marR="0" lvl="3"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4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Semilight" panose="020B0402040204020203" pitchFamily="34" charset="0"/>
              </a:rPr>
              <a:t>Custom job emails group members for groups with no owner</a:t>
            </a:r>
          </a:p>
        </p:txBody>
      </p:sp>
      <p:sp>
        <p:nvSpPr>
          <p:cNvPr id="34" name="TextBox 33">
            <a:extLst>
              <a:ext uri="{FF2B5EF4-FFF2-40B4-BE49-F238E27FC236}">
                <a16:creationId xmlns:a16="http://schemas.microsoft.com/office/drawing/2014/main" id="{4AC0E290-065C-4152-923D-F1CA4FA38F42}"/>
              </a:ext>
            </a:extLst>
          </p:cNvPr>
          <p:cNvSpPr txBox="1"/>
          <p:nvPr/>
        </p:nvSpPr>
        <p:spPr>
          <a:xfrm>
            <a:off x="492083" y="2068490"/>
            <a:ext cx="1137993" cy="358476"/>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marR="0" lvl="0" indent="0" algn="r" defTabSz="711200" rtl="0" eaLnBrk="1" fontAlgn="auto" latinLnBrk="0" hangingPunct="1">
              <a:lnSpc>
                <a:spcPct val="100000"/>
              </a:lnSpc>
              <a:spcBef>
                <a:spcPct val="0"/>
              </a:spcBef>
              <a:spcAft>
                <a:spcPct val="35000"/>
              </a:spcAft>
              <a:buClrTx/>
              <a:buSzTx/>
              <a:buFontTx/>
              <a:buNone/>
              <a:tabLst/>
              <a:defRPr b="1"/>
            </a:pPr>
            <a:r>
              <a:rPr kumimoji="0" lang="en-US" sz="1100" b="1" i="0" u="none" strike="noStrike" kern="1200" cap="none" spc="0" normalizeH="0" baseline="0" noProof="0">
                <a:ln>
                  <a:noFill/>
                </a:ln>
                <a:solidFill>
                  <a:srgbClr val="000000">
                    <a:hueOff val="0"/>
                    <a:satOff val="0"/>
                    <a:lumOff val="0"/>
                    <a:alphaOff val="0"/>
                  </a:srgbClr>
                </a:solidFill>
                <a:effectLst/>
                <a:uLnTx/>
                <a:uFillTx/>
                <a:latin typeface="Segoe UI Semibold"/>
                <a:ea typeface="+mn-ea"/>
                <a:cs typeface="+mn-cs"/>
              </a:rPr>
              <a:t>Empower employees</a:t>
            </a:r>
          </a:p>
        </p:txBody>
      </p:sp>
      <p:sp>
        <p:nvSpPr>
          <p:cNvPr id="39" name="TextBox 38">
            <a:extLst>
              <a:ext uri="{FF2B5EF4-FFF2-40B4-BE49-F238E27FC236}">
                <a16:creationId xmlns:a16="http://schemas.microsoft.com/office/drawing/2014/main" id="{6D6055B8-57CD-4907-8B14-E9195F1EA9C3}"/>
              </a:ext>
            </a:extLst>
          </p:cNvPr>
          <p:cNvSpPr txBox="1"/>
          <p:nvPr/>
        </p:nvSpPr>
        <p:spPr>
          <a:xfrm>
            <a:off x="440390" y="4377585"/>
            <a:ext cx="1189686" cy="365132"/>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marR="0" lvl="0" indent="0" algn="r" defTabSz="711200" rtl="0" eaLnBrk="1" fontAlgn="auto" latinLnBrk="0" hangingPunct="1">
              <a:lnSpc>
                <a:spcPct val="100000"/>
              </a:lnSpc>
              <a:spcBef>
                <a:spcPct val="0"/>
              </a:spcBef>
              <a:spcAft>
                <a:spcPct val="35000"/>
              </a:spcAft>
              <a:buClrTx/>
              <a:buSzTx/>
              <a:buFontTx/>
              <a:buNone/>
              <a:tabLst/>
              <a:defRPr b="1"/>
            </a:pPr>
            <a:r>
              <a:rPr kumimoji="0" lang="en-US" sz="1100" b="1" i="0" u="none" strike="noStrike" kern="1200" cap="none" spc="0" normalizeH="0" baseline="0" noProof="0">
                <a:ln>
                  <a:noFill/>
                </a:ln>
                <a:solidFill>
                  <a:srgbClr val="000000">
                    <a:hueOff val="0"/>
                    <a:satOff val="0"/>
                    <a:lumOff val="0"/>
                    <a:alphaOff val="0"/>
                  </a:srgbClr>
                </a:solidFill>
                <a:effectLst/>
                <a:uLnTx/>
                <a:uFillTx/>
                <a:latin typeface="Segoe UI Semibold"/>
                <a:ea typeface="+mn-ea"/>
                <a:cs typeface="+mn-cs"/>
              </a:rPr>
              <a:t>Identify valuable content</a:t>
            </a:r>
          </a:p>
        </p:txBody>
      </p:sp>
      <p:sp>
        <p:nvSpPr>
          <p:cNvPr id="44" name="TextBox 43">
            <a:extLst>
              <a:ext uri="{FF2B5EF4-FFF2-40B4-BE49-F238E27FC236}">
                <a16:creationId xmlns:a16="http://schemas.microsoft.com/office/drawing/2014/main" id="{082200CE-A2B8-4F60-86CF-F83C05AD2062}"/>
              </a:ext>
            </a:extLst>
          </p:cNvPr>
          <p:cNvSpPr txBox="1"/>
          <p:nvPr/>
        </p:nvSpPr>
        <p:spPr>
          <a:xfrm>
            <a:off x="387551" y="3024179"/>
            <a:ext cx="1242525" cy="365132"/>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marR="0" lvl="0" indent="0" algn="r" defTabSz="711200" rtl="0" eaLnBrk="1" fontAlgn="auto" latinLnBrk="0" hangingPunct="1">
              <a:lnSpc>
                <a:spcPct val="100000"/>
              </a:lnSpc>
              <a:spcBef>
                <a:spcPct val="0"/>
              </a:spcBef>
              <a:spcAft>
                <a:spcPct val="35000"/>
              </a:spcAft>
              <a:buClrTx/>
              <a:buSzTx/>
              <a:buFontTx/>
              <a:buNone/>
              <a:tabLst/>
              <a:defRPr b="1"/>
            </a:pPr>
            <a:r>
              <a:rPr kumimoji="0" lang="en-US" sz="1100" b="1" i="0" u="none" strike="noStrike" kern="1200" cap="none" spc="0" normalizeH="0" baseline="0" noProof="0">
                <a:ln>
                  <a:noFill/>
                </a:ln>
                <a:solidFill>
                  <a:srgbClr val="000000">
                    <a:hueOff val="0"/>
                    <a:satOff val="0"/>
                    <a:lumOff val="0"/>
                    <a:alphaOff val="0"/>
                  </a:srgbClr>
                </a:solidFill>
                <a:effectLst/>
                <a:uLnTx/>
                <a:uFillTx/>
                <a:latin typeface="Segoe UI Semibold"/>
                <a:ea typeface="+mn-ea"/>
                <a:cs typeface="+mn-cs"/>
              </a:rPr>
              <a:t>Ensure accountability</a:t>
            </a:r>
          </a:p>
        </p:txBody>
      </p:sp>
      <p:sp>
        <p:nvSpPr>
          <p:cNvPr id="49" name="TextBox 48">
            <a:extLst>
              <a:ext uri="{FF2B5EF4-FFF2-40B4-BE49-F238E27FC236}">
                <a16:creationId xmlns:a16="http://schemas.microsoft.com/office/drawing/2014/main" id="{D0DF8C46-4EA6-4EDF-8FD6-B0C6551E1AAC}"/>
              </a:ext>
            </a:extLst>
          </p:cNvPr>
          <p:cNvSpPr txBox="1"/>
          <p:nvPr/>
        </p:nvSpPr>
        <p:spPr>
          <a:xfrm>
            <a:off x="440388" y="5732057"/>
            <a:ext cx="1189688" cy="365132"/>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marR="0" lvl="0" indent="0" algn="r" defTabSz="711200" rtl="0" eaLnBrk="1" fontAlgn="auto" latinLnBrk="0" hangingPunct="1">
              <a:lnSpc>
                <a:spcPct val="100000"/>
              </a:lnSpc>
              <a:spcBef>
                <a:spcPct val="0"/>
              </a:spcBef>
              <a:spcAft>
                <a:spcPct val="35000"/>
              </a:spcAft>
              <a:buClrTx/>
              <a:buSzTx/>
              <a:buFontTx/>
              <a:buNone/>
              <a:tabLst/>
              <a:defRPr b="1"/>
            </a:pPr>
            <a:r>
              <a:rPr kumimoji="0" lang="en-US" sz="1100" b="1" i="0" u="none" strike="noStrike" kern="1200" cap="none" spc="0" normalizeH="0" baseline="0" noProof="0">
                <a:ln>
                  <a:noFill/>
                </a:ln>
                <a:solidFill>
                  <a:srgbClr val="000000">
                    <a:hueOff val="0"/>
                    <a:satOff val="0"/>
                    <a:lumOff val="0"/>
                    <a:alphaOff val="0"/>
                  </a:srgbClr>
                </a:solidFill>
                <a:effectLst/>
                <a:uLnTx/>
                <a:uFillTx/>
                <a:latin typeface="Segoe UI Semibold"/>
                <a:ea typeface="+mn-ea"/>
                <a:cs typeface="+mn-cs"/>
              </a:rPr>
              <a:t>Protect assets</a:t>
            </a:r>
          </a:p>
        </p:txBody>
      </p:sp>
      <p:sp>
        <p:nvSpPr>
          <p:cNvPr id="50" name="Text Placeholder 2">
            <a:extLst>
              <a:ext uri="{FF2B5EF4-FFF2-40B4-BE49-F238E27FC236}">
                <a16:creationId xmlns:a16="http://schemas.microsoft.com/office/drawing/2014/main" id="{B4B93450-EC72-4DC3-87AD-1F63AE7B6054}"/>
              </a:ext>
            </a:extLst>
          </p:cNvPr>
          <p:cNvSpPr txBox="1">
            <a:spLocks/>
          </p:cNvSpPr>
          <p:nvPr/>
        </p:nvSpPr>
        <p:spPr>
          <a:xfrm>
            <a:off x="3009367" y="3837678"/>
            <a:ext cx="8246184" cy="2631490"/>
          </a:xfrm>
          <a:prstGeom prst="rect">
            <a:avLst/>
          </a:prstGeom>
        </p:spPr>
        <p:txBody>
          <a:bodyPr wrap="square">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800" b="0" i="0" u="none" strike="noStrike" kern="1200" cap="none" spc="0" normalizeH="0" baseline="0" noProof="0">
                <a:ln>
                  <a:noFill/>
                </a:ln>
                <a:solidFill>
                  <a:srgbClr val="D83B01"/>
                </a:solidFill>
                <a:effectLst/>
                <a:uLnTx/>
                <a:uFillTx/>
                <a:latin typeface="Segoe UI Semibold"/>
                <a:ea typeface="+mn-ea"/>
                <a:cs typeface="Segoe UI" panose="020B0502040204020203" pitchFamily="34" charset="0"/>
              </a:rPr>
              <a:t>Classification, protection &amp; compliance</a:t>
            </a:r>
          </a:p>
          <a:p>
            <a:pPr marL="0" marR="0" lvl="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4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Collection configured in Azure AD; </a:t>
            </a:r>
            <a:r>
              <a:rPr kumimoji="0" lang="en-US" sz="1400" b="1" i="0" u="none" strike="noStrike" kern="1200" cap="none" spc="0" normalizeH="0" baseline="0" noProof="0">
                <a:ln>
                  <a:noFill/>
                </a:ln>
                <a:solidFill>
                  <a:srgbClr val="FF0000"/>
                </a:solidFill>
                <a:effectLst/>
                <a:uLnTx/>
                <a:uFillTx/>
                <a:latin typeface="Segoe UI"/>
                <a:ea typeface="+mn-ea"/>
                <a:cs typeface="Segoe UI" panose="020B0502040204020203" pitchFamily="34" charset="0"/>
              </a:rPr>
              <a:t>Highly Confidential</a:t>
            </a:r>
            <a:r>
              <a:rPr kumimoji="0" lang="en-US" sz="14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 </a:t>
            </a:r>
            <a:r>
              <a:rPr kumimoji="0" lang="en-US" sz="1400" b="1" i="0" u="none" strike="noStrike" kern="1200" cap="none" spc="0" normalizeH="0" baseline="0" noProof="0">
                <a:ln>
                  <a:noFill/>
                </a:ln>
                <a:solidFill>
                  <a:srgbClr val="FFB900"/>
                </a:solidFill>
                <a:effectLst/>
                <a:uLnTx/>
                <a:uFillTx/>
                <a:latin typeface="Segoe UI"/>
                <a:ea typeface="+mn-ea"/>
                <a:cs typeface="Segoe UI" panose="020B0502040204020203" pitchFamily="34" charset="0"/>
              </a:rPr>
              <a:t>Confidential</a:t>
            </a:r>
            <a:r>
              <a:rPr kumimoji="0" lang="en-US" sz="14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 (default), </a:t>
            </a:r>
            <a:r>
              <a:rPr kumimoji="0" lang="en-US" sz="1400" b="1" i="0" u="none" strike="noStrike" kern="1200" cap="none" spc="0" normalizeH="0" baseline="0" noProof="0">
                <a:ln>
                  <a:noFill/>
                </a:ln>
                <a:solidFill>
                  <a:srgbClr val="00B050"/>
                </a:solidFill>
                <a:effectLst/>
                <a:uLnTx/>
                <a:uFillTx/>
                <a:latin typeface="Segoe UI"/>
                <a:ea typeface="+mn-ea"/>
                <a:cs typeface="Segoe UI" panose="020B0502040204020203" pitchFamily="34" charset="0"/>
              </a:rPr>
              <a:t>General</a:t>
            </a:r>
            <a:endParaRPr kumimoji="0" lang="en-US" sz="1400" b="1"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endParaRPr>
          </a:p>
          <a:p>
            <a:pPr marL="0" marR="0" lvl="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4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Custom jobs set Privacy to Private and disable external membership/sharing based on classification. Limiting reach based on classification. </a:t>
            </a:r>
          </a:p>
          <a:p>
            <a:pPr marL="0" marR="0" lvl="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4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Group site provisioned in region tied to user’s Preferred Data Location (multi-geo)</a:t>
            </a:r>
          </a:p>
          <a:p>
            <a:pPr marL="0" marR="0" lvl="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4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Divisional groups created in SharePoint have retention configured with site template</a:t>
            </a:r>
          </a:p>
          <a:p>
            <a:pPr marL="0" marR="0" lvl="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4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Template model also used to change sharing settings on divisional groups. </a:t>
            </a:r>
          </a:p>
          <a:p>
            <a:pPr marL="0" marR="0" lvl="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4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Custom jobs to enforce ownership policy (2 owners, including at least 1 full-time employee) </a:t>
            </a:r>
          </a:p>
          <a:p>
            <a:pPr marL="0" marR="0" lvl="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4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Membership reviews for groups with external members (access reviews)</a:t>
            </a:r>
          </a:p>
        </p:txBody>
      </p:sp>
      <p:pic>
        <p:nvPicPr>
          <p:cNvPr id="52" name="Picture 51">
            <a:extLst>
              <a:ext uri="{FF2B5EF4-FFF2-40B4-BE49-F238E27FC236}">
                <a16:creationId xmlns:a16="http://schemas.microsoft.com/office/drawing/2014/main" id="{01360A39-A0E5-4CE4-A901-DE53F4570A10}"/>
              </a:ext>
            </a:extLst>
          </p:cNvPr>
          <p:cNvPicPr>
            <a:picLocks noChangeAspect="1"/>
          </p:cNvPicPr>
          <p:nvPr/>
        </p:nvPicPr>
        <p:blipFill>
          <a:blip r:embed="rId3"/>
          <a:stretch>
            <a:fillRect/>
          </a:stretch>
        </p:blipFill>
        <p:spPr>
          <a:xfrm>
            <a:off x="1802239" y="1909323"/>
            <a:ext cx="581060" cy="581060"/>
          </a:xfrm>
          <a:prstGeom prst="rect">
            <a:avLst/>
          </a:prstGeom>
        </p:spPr>
      </p:pic>
      <p:grpSp>
        <p:nvGrpSpPr>
          <p:cNvPr id="54" name="Group 69">
            <a:extLst>
              <a:ext uri="{FF2B5EF4-FFF2-40B4-BE49-F238E27FC236}">
                <a16:creationId xmlns:a16="http://schemas.microsoft.com/office/drawing/2014/main" id="{C8F7BBD9-7C96-4729-9538-16911FBC5FF0}"/>
              </a:ext>
            </a:extLst>
          </p:cNvPr>
          <p:cNvGrpSpPr>
            <a:grpSpLocks noChangeAspect="1"/>
          </p:cNvGrpSpPr>
          <p:nvPr/>
        </p:nvGrpSpPr>
        <p:grpSpPr bwMode="auto">
          <a:xfrm>
            <a:off x="1841309" y="4064677"/>
            <a:ext cx="502920" cy="501016"/>
            <a:chOff x="5553" y="1902"/>
            <a:chExt cx="264" cy="263"/>
          </a:xfrm>
        </p:grpSpPr>
        <p:sp>
          <p:nvSpPr>
            <p:cNvPr id="55" name="Freeform 70">
              <a:extLst>
                <a:ext uri="{FF2B5EF4-FFF2-40B4-BE49-F238E27FC236}">
                  <a16:creationId xmlns:a16="http://schemas.microsoft.com/office/drawing/2014/main" id="{C00C1B52-DFBE-4334-B577-B550EF6E2F28}"/>
                </a:ext>
              </a:extLst>
            </p:cNvPr>
            <p:cNvSpPr>
              <a:spLocks/>
            </p:cNvSpPr>
            <p:nvPr/>
          </p:nvSpPr>
          <p:spPr bwMode="auto">
            <a:xfrm>
              <a:off x="5636" y="1902"/>
              <a:ext cx="181" cy="181"/>
            </a:xfrm>
            <a:custGeom>
              <a:avLst/>
              <a:gdLst>
                <a:gd name="T0" fmla="*/ 293 w 293"/>
                <a:gd name="T1" fmla="*/ 145 h 292"/>
                <a:gd name="T2" fmla="*/ 292 w 293"/>
                <a:gd name="T3" fmla="*/ 129 h 292"/>
                <a:gd name="T4" fmla="*/ 288 w 293"/>
                <a:gd name="T5" fmla="*/ 107 h 292"/>
                <a:gd name="T6" fmla="*/ 283 w 293"/>
                <a:gd name="T7" fmla="*/ 91 h 292"/>
                <a:gd name="T8" fmla="*/ 273 w 293"/>
                <a:gd name="T9" fmla="*/ 72 h 292"/>
                <a:gd name="T10" fmla="*/ 264 w 293"/>
                <a:gd name="T11" fmla="*/ 58 h 292"/>
                <a:gd name="T12" fmla="*/ 250 w 293"/>
                <a:gd name="T13" fmla="*/ 42 h 292"/>
                <a:gd name="T14" fmla="*/ 236 w 293"/>
                <a:gd name="T15" fmla="*/ 30 h 292"/>
                <a:gd name="T16" fmla="*/ 220 w 293"/>
                <a:gd name="T17" fmla="*/ 19 h 292"/>
                <a:gd name="T18" fmla="*/ 205 w 293"/>
                <a:gd name="T19" fmla="*/ 11 h 292"/>
                <a:gd name="T20" fmla="*/ 185 w 293"/>
                <a:gd name="T21" fmla="*/ 4 h 292"/>
                <a:gd name="T22" fmla="*/ 169 w 293"/>
                <a:gd name="T23" fmla="*/ 2 h 292"/>
                <a:gd name="T24" fmla="*/ 146 w 293"/>
                <a:gd name="T25" fmla="*/ 0 h 292"/>
                <a:gd name="T26" fmla="*/ 146 w 293"/>
                <a:gd name="T27" fmla="*/ 0 h 292"/>
                <a:gd name="T28" fmla="*/ 130 w 293"/>
                <a:gd name="T29" fmla="*/ 1 h 292"/>
                <a:gd name="T30" fmla="*/ 108 w 293"/>
                <a:gd name="T31" fmla="*/ 4 h 292"/>
                <a:gd name="T32" fmla="*/ 92 w 293"/>
                <a:gd name="T33" fmla="*/ 9 h 292"/>
                <a:gd name="T34" fmla="*/ 73 w 293"/>
                <a:gd name="T35" fmla="*/ 19 h 292"/>
                <a:gd name="T36" fmla="*/ 61 w 293"/>
                <a:gd name="T37" fmla="*/ 27 h 292"/>
                <a:gd name="T38" fmla="*/ 59 w 293"/>
                <a:gd name="T39" fmla="*/ 28 h 292"/>
                <a:gd name="T40" fmla="*/ 43 w 293"/>
                <a:gd name="T41" fmla="*/ 42 h 292"/>
                <a:gd name="T42" fmla="*/ 31 w 293"/>
                <a:gd name="T43" fmla="*/ 56 h 292"/>
                <a:gd name="T44" fmla="*/ 20 w 293"/>
                <a:gd name="T45" fmla="*/ 72 h 292"/>
                <a:gd name="T46" fmla="*/ 12 w 293"/>
                <a:gd name="T47" fmla="*/ 87 h 292"/>
                <a:gd name="T48" fmla="*/ 5 w 293"/>
                <a:gd name="T49" fmla="*/ 107 h 292"/>
                <a:gd name="T50" fmla="*/ 2 w 293"/>
                <a:gd name="T51" fmla="*/ 123 h 292"/>
                <a:gd name="T52" fmla="*/ 0 w 293"/>
                <a:gd name="T53" fmla="*/ 145 h 292"/>
                <a:gd name="T54" fmla="*/ 1 w 293"/>
                <a:gd name="T55" fmla="*/ 160 h 292"/>
                <a:gd name="T56" fmla="*/ 9 w 293"/>
                <a:gd name="T57" fmla="*/ 195 h 292"/>
                <a:gd name="T58" fmla="*/ 10 w 293"/>
                <a:gd name="T59" fmla="*/ 200 h 292"/>
                <a:gd name="T60" fmla="*/ 26 w 293"/>
                <a:gd name="T61" fmla="*/ 229 h 292"/>
                <a:gd name="T62" fmla="*/ 34 w 293"/>
                <a:gd name="T63" fmla="*/ 239 h 292"/>
                <a:gd name="T64" fmla="*/ 80 w 293"/>
                <a:gd name="T65" fmla="*/ 276 h 292"/>
                <a:gd name="T66" fmla="*/ 136 w 293"/>
                <a:gd name="T67" fmla="*/ 292 h 292"/>
                <a:gd name="T68" fmla="*/ 148 w 293"/>
                <a:gd name="T69" fmla="*/ 292 h 292"/>
                <a:gd name="T70" fmla="*/ 182 w 293"/>
                <a:gd name="T71" fmla="*/ 288 h 292"/>
                <a:gd name="T72" fmla="*/ 187 w 293"/>
                <a:gd name="T73" fmla="*/ 287 h 292"/>
                <a:gd name="T74" fmla="*/ 219 w 293"/>
                <a:gd name="T75" fmla="*/ 273 h 292"/>
                <a:gd name="T76" fmla="*/ 232 w 293"/>
                <a:gd name="T77" fmla="*/ 265 h 292"/>
                <a:gd name="T78" fmla="*/ 250 w 293"/>
                <a:gd name="T79" fmla="*/ 250 h 292"/>
                <a:gd name="T80" fmla="*/ 261 w 293"/>
                <a:gd name="T81" fmla="*/ 238 h 292"/>
                <a:gd name="T82" fmla="*/ 273 w 293"/>
                <a:gd name="T83" fmla="*/ 220 h 292"/>
                <a:gd name="T84" fmla="*/ 281 w 293"/>
                <a:gd name="T85" fmla="*/ 205 h 292"/>
                <a:gd name="T86" fmla="*/ 287 w 293"/>
                <a:gd name="T87" fmla="*/ 187 h 292"/>
                <a:gd name="T88" fmla="*/ 291 w 293"/>
                <a:gd name="T89" fmla="*/ 169 h 292"/>
                <a:gd name="T90" fmla="*/ 293 w 293"/>
                <a:gd name="T91" fmla="*/ 148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93" h="292">
                  <a:moveTo>
                    <a:pt x="293" y="148"/>
                  </a:moveTo>
                  <a:lnTo>
                    <a:pt x="293" y="148"/>
                  </a:lnTo>
                  <a:cubicBezTo>
                    <a:pt x="293" y="147"/>
                    <a:pt x="293" y="146"/>
                    <a:pt x="293" y="145"/>
                  </a:cubicBezTo>
                  <a:cubicBezTo>
                    <a:pt x="293" y="143"/>
                    <a:pt x="293" y="141"/>
                    <a:pt x="293" y="138"/>
                  </a:cubicBezTo>
                  <a:cubicBezTo>
                    <a:pt x="293" y="136"/>
                    <a:pt x="293" y="134"/>
                    <a:pt x="293" y="132"/>
                  </a:cubicBezTo>
                  <a:cubicBezTo>
                    <a:pt x="292" y="131"/>
                    <a:pt x="292" y="130"/>
                    <a:pt x="292" y="129"/>
                  </a:cubicBezTo>
                  <a:cubicBezTo>
                    <a:pt x="292" y="126"/>
                    <a:pt x="291" y="122"/>
                    <a:pt x="291" y="119"/>
                  </a:cubicBezTo>
                  <a:cubicBezTo>
                    <a:pt x="290" y="116"/>
                    <a:pt x="289" y="113"/>
                    <a:pt x="289" y="110"/>
                  </a:cubicBezTo>
                  <a:cubicBezTo>
                    <a:pt x="288" y="109"/>
                    <a:pt x="288" y="108"/>
                    <a:pt x="288" y="107"/>
                  </a:cubicBezTo>
                  <a:cubicBezTo>
                    <a:pt x="287" y="104"/>
                    <a:pt x="287" y="103"/>
                    <a:pt x="286" y="101"/>
                  </a:cubicBezTo>
                  <a:cubicBezTo>
                    <a:pt x="285" y="99"/>
                    <a:pt x="285" y="97"/>
                    <a:pt x="284" y="94"/>
                  </a:cubicBezTo>
                  <a:cubicBezTo>
                    <a:pt x="284" y="93"/>
                    <a:pt x="283" y="93"/>
                    <a:pt x="283" y="91"/>
                  </a:cubicBezTo>
                  <a:cubicBezTo>
                    <a:pt x="282" y="88"/>
                    <a:pt x="280" y="86"/>
                    <a:pt x="279" y="83"/>
                  </a:cubicBezTo>
                  <a:cubicBezTo>
                    <a:pt x="277" y="80"/>
                    <a:pt x="276" y="77"/>
                    <a:pt x="274" y="74"/>
                  </a:cubicBezTo>
                  <a:cubicBezTo>
                    <a:pt x="274" y="73"/>
                    <a:pt x="274" y="72"/>
                    <a:pt x="273" y="72"/>
                  </a:cubicBezTo>
                  <a:cubicBezTo>
                    <a:pt x="272" y="70"/>
                    <a:pt x="271" y="68"/>
                    <a:pt x="269" y="66"/>
                  </a:cubicBezTo>
                  <a:cubicBezTo>
                    <a:pt x="268" y="64"/>
                    <a:pt x="267" y="62"/>
                    <a:pt x="266" y="60"/>
                  </a:cubicBezTo>
                  <a:cubicBezTo>
                    <a:pt x="265" y="59"/>
                    <a:pt x="264" y="58"/>
                    <a:pt x="264" y="58"/>
                  </a:cubicBezTo>
                  <a:cubicBezTo>
                    <a:pt x="262" y="56"/>
                    <a:pt x="261" y="54"/>
                    <a:pt x="259" y="52"/>
                  </a:cubicBezTo>
                  <a:cubicBezTo>
                    <a:pt x="256" y="49"/>
                    <a:pt x="254" y="45"/>
                    <a:pt x="251" y="42"/>
                  </a:cubicBezTo>
                  <a:cubicBezTo>
                    <a:pt x="250" y="42"/>
                    <a:pt x="250" y="42"/>
                    <a:pt x="250" y="42"/>
                  </a:cubicBezTo>
                  <a:cubicBezTo>
                    <a:pt x="249" y="41"/>
                    <a:pt x="249" y="41"/>
                    <a:pt x="248" y="40"/>
                  </a:cubicBezTo>
                  <a:cubicBezTo>
                    <a:pt x="245" y="37"/>
                    <a:pt x="242" y="34"/>
                    <a:pt x="239" y="31"/>
                  </a:cubicBezTo>
                  <a:cubicBezTo>
                    <a:pt x="238" y="31"/>
                    <a:pt x="237" y="30"/>
                    <a:pt x="236" y="30"/>
                  </a:cubicBezTo>
                  <a:cubicBezTo>
                    <a:pt x="235" y="29"/>
                    <a:pt x="234" y="28"/>
                    <a:pt x="233" y="27"/>
                  </a:cubicBezTo>
                  <a:cubicBezTo>
                    <a:pt x="229" y="25"/>
                    <a:pt x="225" y="22"/>
                    <a:pt x="221" y="19"/>
                  </a:cubicBezTo>
                  <a:cubicBezTo>
                    <a:pt x="221" y="19"/>
                    <a:pt x="221" y="19"/>
                    <a:pt x="220" y="19"/>
                  </a:cubicBezTo>
                  <a:cubicBezTo>
                    <a:pt x="218" y="17"/>
                    <a:pt x="216" y="16"/>
                    <a:pt x="213" y="15"/>
                  </a:cubicBezTo>
                  <a:cubicBezTo>
                    <a:pt x="211" y="14"/>
                    <a:pt x="209" y="13"/>
                    <a:pt x="206" y="11"/>
                  </a:cubicBezTo>
                  <a:cubicBezTo>
                    <a:pt x="206" y="11"/>
                    <a:pt x="205" y="11"/>
                    <a:pt x="205" y="11"/>
                  </a:cubicBezTo>
                  <a:cubicBezTo>
                    <a:pt x="201" y="9"/>
                    <a:pt x="196" y="8"/>
                    <a:pt x="192" y="6"/>
                  </a:cubicBezTo>
                  <a:cubicBezTo>
                    <a:pt x="191" y="6"/>
                    <a:pt x="189" y="5"/>
                    <a:pt x="188" y="5"/>
                  </a:cubicBezTo>
                  <a:cubicBezTo>
                    <a:pt x="187" y="5"/>
                    <a:pt x="186" y="4"/>
                    <a:pt x="185" y="4"/>
                  </a:cubicBezTo>
                  <a:cubicBezTo>
                    <a:pt x="181" y="4"/>
                    <a:pt x="177" y="3"/>
                    <a:pt x="173" y="2"/>
                  </a:cubicBezTo>
                  <a:cubicBezTo>
                    <a:pt x="172" y="2"/>
                    <a:pt x="171" y="2"/>
                    <a:pt x="170" y="2"/>
                  </a:cubicBezTo>
                  <a:cubicBezTo>
                    <a:pt x="170" y="2"/>
                    <a:pt x="170" y="2"/>
                    <a:pt x="169" y="2"/>
                  </a:cubicBezTo>
                  <a:cubicBezTo>
                    <a:pt x="165" y="1"/>
                    <a:pt x="161" y="1"/>
                    <a:pt x="157" y="0"/>
                  </a:cubicBezTo>
                  <a:cubicBezTo>
                    <a:pt x="154" y="0"/>
                    <a:pt x="152" y="0"/>
                    <a:pt x="149" y="0"/>
                  </a:cubicBezTo>
                  <a:cubicBezTo>
                    <a:pt x="148" y="0"/>
                    <a:pt x="147" y="0"/>
                    <a:pt x="146" y="0"/>
                  </a:cubicBezTo>
                  <a:lnTo>
                    <a:pt x="146" y="0"/>
                  </a:lnTo>
                  <a:lnTo>
                    <a:pt x="146" y="0"/>
                  </a:lnTo>
                  <a:lnTo>
                    <a:pt x="146" y="0"/>
                  </a:lnTo>
                  <a:cubicBezTo>
                    <a:pt x="144" y="0"/>
                    <a:pt x="142" y="0"/>
                    <a:pt x="139" y="0"/>
                  </a:cubicBezTo>
                  <a:cubicBezTo>
                    <a:pt x="137" y="0"/>
                    <a:pt x="135" y="0"/>
                    <a:pt x="133" y="0"/>
                  </a:cubicBezTo>
                  <a:cubicBezTo>
                    <a:pt x="132" y="1"/>
                    <a:pt x="131" y="1"/>
                    <a:pt x="130" y="1"/>
                  </a:cubicBezTo>
                  <a:cubicBezTo>
                    <a:pt x="127" y="1"/>
                    <a:pt x="123" y="2"/>
                    <a:pt x="120" y="2"/>
                  </a:cubicBezTo>
                  <a:cubicBezTo>
                    <a:pt x="117" y="3"/>
                    <a:pt x="114" y="4"/>
                    <a:pt x="111" y="4"/>
                  </a:cubicBezTo>
                  <a:cubicBezTo>
                    <a:pt x="110" y="4"/>
                    <a:pt x="109" y="4"/>
                    <a:pt x="108" y="4"/>
                  </a:cubicBezTo>
                  <a:cubicBezTo>
                    <a:pt x="105" y="5"/>
                    <a:pt x="104" y="5"/>
                    <a:pt x="102" y="6"/>
                  </a:cubicBezTo>
                  <a:cubicBezTo>
                    <a:pt x="100" y="7"/>
                    <a:pt x="98" y="7"/>
                    <a:pt x="96" y="8"/>
                  </a:cubicBezTo>
                  <a:cubicBezTo>
                    <a:pt x="94" y="8"/>
                    <a:pt x="94" y="9"/>
                    <a:pt x="92" y="9"/>
                  </a:cubicBezTo>
                  <a:cubicBezTo>
                    <a:pt x="89" y="10"/>
                    <a:pt x="87" y="12"/>
                    <a:pt x="84" y="13"/>
                  </a:cubicBezTo>
                  <a:cubicBezTo>
                    <a:pt x="81" y="15"/>
                    <a:pt x="78" y="16"/>
                    <a:pt x="75" y="18"/>
                  </a:cubicBezTo>
                  <a:cubicBezTo>
                    <a:pt x="74" y="18"/>
                    <a:pt x="73" y="18"/>
                    <a:pt x="73" y="19"/>
                  </a:cubicBezTo>
                  <a:cubicBezTo>
                    <a:pt x="71" y="20"/>
                    <a:pt x="69" y="21"/>
                    <a:pt x="67" y="23"/>
                  </a:cubicBezTo>
                  <a:cubicBezTo>
                    <a:pt x="65" y="24"/>
                    <a:pt x="63" y="25"/>
                    <a:pt x="61" y="26"/>
                  </a:cubicBezTo>
                  <a:lnTo>
                    <a:pt x="61" y="27"/>
                  </a:lnTo>
                  <a:lnTo>
                    <a:pt x="61" y="27"/>
                  </a:lnTo>
                  <a:lnTo>
                    <a:pt x="61" y="26"/>
                  </a:lnTo>
                  <a:cubicBezTo>
                    <a:pt x="60" y="27"/>
                    <a:pt x="59" y="28"/>
                    <a:pt x="59" y="28"/>
                  </a:cubicBezTo>
                  <a:cubicBezTo>
                    <a:pt x="57" y="30"/>
                    <a:pt x="55" y="31"/>
                    <a:pt x="53" y="33"/>
                  </a:cubicBezTo>
                  <a:cubicBezTo>
                    <a:pt x="50" y="36"/>
                    <a:pt x="46" y="38"/>
                    <a:pt x="43" y="41"/>
                  </a:cubicBezTo>
                  <a:cubicBezTo>
                    <a:pt x="43" y="42"/>
                    <a:pt x="43" y="42"/>
                    <a:pt x="43" y="42"/>
                  </a:cubicBezTo>
                  <a:cubicBezTo>
                    <a:pt x="42" y="43"/>
                    <a:pt x="42" y="43"/>
                    <a:pt x="41" y="44"/>
                  </a:cubicBezTo>
                  <a:cubicBezTo>
                    <a:pt x="38" y="47"/>
                    <a:pt x="35" y="50"/>
                    <a:pt x="32" y="53"/>
                  </a:cubicBezTo>
                  <a:cubicBezTo>
                    <a:pt x="32" y="54"/>
                    <a:pt x="31" y="55"/>
                    <a:pt x="31" y="56"/>
                  </a:cubicBezTo>
                  <a:cubicBezTo>
                    <a:pt x="30" y="57"/>
                    <a:pt x="29" y="58"/>
                    <a:pt x="28" y="59"/>
                  </a:cubicBezTo>
                  <a:cubicBezTo>
                    <a:pt x="26" y="63"/>
                    <a:pt x="23" y="67"/>
                    <a:pt x="20" y="71"/>
                  </a:cubicBezTo>
                  <a:cubicBezTo>
                    <a:pt x="20" y="71"/>
                    <a:pt x="20" y="71"/>
                    <a:pt x="20" y="72"/>
                  </a:cubicBezTo>
                  <a:cubicBezTo>
                    <a:pt x="18" y="74"/>
                    <a:pt x="17" y="76"/>
                    <a:pt x="16" y="79"/>
                  </a:cubicBezTo>
                  <a:cubicBezTo>
                    <a:pt x="15" y="81"/>
                    <a:pt x="14" y="83"/>
                    <a:pt x="12" y="86"/>
                  </a:cubicBezTo>
                  <a:cubicBezTo>
                    <a:pt x="12" y="86"/>
                    <a:pt x="12" y="87"/>
                    <a:pt x="12" y="87"/>
                  </a:cubicBezTo>
                  <a:cubicBezTo>
                    <a:pt x="10" y="91"/>
                    <a:pt x="9" y="96"/>
                    <a:pt x="7" y="100"/>
                  </a:cubicBezTo>
                  <a:cubicBezTo>
                    <a:pt x="7" y="101"/>
                    <a:pt x="6" y="103"/>
                    <a:pt x="6" y="104"/>
                  </a:cubicBezTo>
                  <a:cubicBezTo>
                    <a:pt x="6" y="105"/>
                    <a:pt x="5" y="106"/>
                    <a:pt x="5" y="107"/>
                  </a:cubicBezTo>
                  <a:cubicBezTo>
                    <a:pt x="4" y="111"/>
                    <a:pt x="3" y="115"/>
                    <a:pt x="2" y="119"/>
                  </a:cubicBezTo>
                  <a:cubicBezTo>
                    <a:pt x="2" y="120"/>
                    <a:pt x="2" y="121"/>
                    <a:pt x="2" y="122"/>
                  </a:cubicBezTo>
                  <a:cubicBezTo>
                    <a:pt x="2" y="122"/>
                    <a:pt x="2" y="122"/>
                    <a:pt x="2" y="123"/>
                  </a:cubicBezTo>
                  <a:cubicBezTo>
                    <a:pt x="1" y="127"/>
                    <a:pt x="1" y="131"/>
                    <a:pt x="0" y="135"/>
                  </a:cubicBezTo>
                  <a:cubicBezTo>
                    <a:pt x="0" y="138"/>
                    <a:pt x="0" y="140"/>
                    <a:pt x="0" y="143"/>
                  </a:cubicBezTo>
                  <a:cubicBezTo>
                    <a:pt x="0" y="144"/>
                    <a:pt x="0" y="145"/>
                    <a:pt x="0" y="145"/>
                  </a:cubicBezTo>
                  <a:cubicBezTo>
                    <a:pt x="0" y="150"/>
                    <a:pt x="0" y="155"/>
                    <a:pt x="0" y="159"/>
                  </a:cubicBezTo>
                  <a:cubicBezTo>
                    <a:pt x="0" y="159"/>
                    <a:pt x="0" y="159"/>
                    <a:pt x="0" y="159"/>
                  </a:cubicBezTo>
                  <a:cubicBezTo>
                    <a:pt x="1" y="160"/>
                    <a:pt x="1" y="160"/>
                    <a:pt x="1" y="160"/>
                  </a:cubicBezTo>
                  <a:cubicBezTo>
                    <a:pt x="1" y="166"/>
                    <a:pt x="2" y="171"/>
                    <a:pt x="3" y="176"/>
                  </a:cubicBezTo>
                  <a:cubicBezTo>
                    <a:pt x="3" y="177"/>
                    <a:pt x="4" y="179"/>
                    <a:pt x="4" y="180"/>
                  </a:cubicBezTo>
                  <a:cubicBezTo>
                    <a:pt x="5" y="185"/>
                    <a:pt x="7" y="190"/>
                    <a:pt x="9" y="195"/>
                  </a:cubicBezTo>
                  <a:cubicBezTo>
                    <a:pt x="9" y="195"/>
                    <a:pt x="9" y="195"/>
                    <a:pt x="9" y="196"/>
                  </a:cubicBezTo>
                  <a:cubicBezTo>
                    <a:pt x="9" y="196"/>
                    <a:pt x="9" y="196"/>
                    <a:pt x="9" y="196"/>
                  </a:cubicBezTo>
                  <a:cubicBezTo>
                    <a:pt x="9" y="198"/>
                    <a:pt x="10" y="199"/>
                    <a:pt x="10" y="200"/>
                  </a:cubicBezTo>
                  <a:cubicBezTo>
                    <a:pt x="12" y="203"/>
                    <a:pt x="13" y="207"/>
                    <a:pt x="15" y="211"/>
                  </a:cubicBezTo>
                  <a:cubicBezTo>
                    <a:pt x="16" y="213"/>
                    <a:pt x="17" y="215"/>
                    <a:pt x="18" y="217"/>
                  </a:cubicBezTo>
                  <a:cubicBezTo>
                    <a:pt x="21" y="221"/>
                    <a:pt x="24" y="225"/>
                    <a:pt x="26" y="229"/>
                  </a:cubicBezTo>
                  <a:cubicBezTo>
                    <a:pt x="27" y="230"/>
                    <a:pt x="27" y="231"/>
                    <a:pt x="27" y="231"/>
                  </a:cubicBezTo>
                  <a:cubicBezTo>
                    <a:pt x="29" y="234"/>
                    <a:pt x="31" y="236"/>
                    <a:pt x="34" y="239"/>
                  </a:cubicBezTo>
                  <a:cubicBezTo>
                    <a:pt x="34" y="239"/>
                    <a:pt x="34" y="239"/>
                    <a:pt x="34" y="239"/>
                  </a:cubicBezTo>
                  <a:lnTo>
                    <a:pt x="34" y="239"/>
                  </a:lnTo>
                  <a:cubicBezTo>
                    <a:pt x="43" y="250"/>
                    <a:pt x="52" y="259"/>
                    <a:pt x="64" y="267"/>
                  </a:cubicBezTo>
                  <a:cubicBezTo>
                    <a:pt x="69" y="270"/>
                    <a:pt x="74" y="273"/>
                    <a:pt x="80" y="276"/>
                  </a:cubicBezTo>
                  <a:cubicBezTo>
                    <a:pt x="85" y="279"/>
                    <a:pt x="91" y="281"/>
                    <a:pt x="97" y="283"/>
                  </a:cubicBezTo>
                  <a:cubicBezTo>
                    <a:pt x="109" y="288"/>
                    <a:pt x="123" y="291"/>
                    <a:pt x="136" y="292"/>
                  </a:cubicBezTo>
                  <a:lnTo>
                    <a:pt x="136" y="292"/>
                  </a:lnTo>
                  <a:cubicBezTo>
                    <a:pt x="136" y="292"/>
                    <a:pt x="137" y="292"/>
                    <a:pt x="137" y="292"/>
                  </a:cubicBezTo>
                  <a:cubicBezTo>
                    <a:pt x="140" y="292"/>
                    <a:pt x="143" y="292"/>
                    <a:pt x="146" y="292"/>
                  </a:cubicBezTo>
                  <a:cubicBezTo>
                    <a:pt x="147" y="292"/>
                    <a:pt x="148" y="292"/>
                    <a:pt x="148" y="292"/>
                  </a:cubicBezTo>
                  <a:cubicBezTo>
                    <a:pt x="153" y="292"/>
                    <a:pt x="158" y="292"/>
                    <a:pt x="163" y="291"/>
                  </a:cubicBezTo>
                  <a:cubicBezTo>
                    <a:pt x="166" y="291"/>
                    <a:pt x="168" y="290"/>
                    <a:pt x="170" y="290"/>
                  </a:cubicBezTo>
                  <a:cubicBezTo>
                    <a:pt x="174" y="289"/>
                    <a:pt x="178" y="289"/>
                    <a:pt x="182" y="288"/>
                  </a:cubicBezTo>
                  <a:cubicBezTo>
                    <a:pt x="183" y="287"/>
                    <a:pt x="184" y="287"/>
                    <a:pt x="185" y="287"/>
                  </a:cubicBezTo>
                  <a:cubicBezTo>
                    <a:pt x="186" y="287"/>
                    <a:pt x="186" y="287"/>
                    <a:pt x="186" y="287"/>
                  </a:cubicBezTo>
                  <a:cubicBezTo>
                    <a:pt x="186" y="287"/>
                    <a:pt x="186" y="287"/>
                    <a:pt x="187" y="287"/>
                  </a:cubicBezTo>
                  <a:cubicBezTo>
                    <a:pt x="192" y="285"/>
                    <a:pt x="197" y="283"/>
                    <a:pt x="202" y="281"/>
                  </a:cubicBezTo>
                  <a:cubicBezTo>
                    <a:pt x="203" y="281"/>
                    <a:pt x="204" y="280"/>
                    <a:pt x="206" y="280"/>
                  </a:cubicBezTo>
                  <a:cubicBezTo>
                    <a:pt x="210" y="278"/>
                    <a:pt x="215" y="275"/>
                    <a:pt x="219" y="273"/>
                  </a:cubicBezTo>
                  <a:cubicBezTo>
                    <a:pt x="220" y="273"/>
                    <a:pt x="220" y="272"/>
                    <a:pt x="220" y="272"/>
                  </a:cubicBezTo>
                  <a:cubicBezTo>
                    <a:pt x="221" y="272"/>
                    <a:pt x="221" y="272"/>
                    <a:pt x="221" y="272"/>
                  </a:cubicBezTo>
                  <a:cubicBezTo>
                    <a:pt x="225" y="270"/>
                    <a:pt x="228" y="267"/>
                    <a:pt x="232" y="265"/>
                  </a:cubicBezTo>
                  <a:cubicBezTo>
                    <a:pt x="233" y="264"/>
                    <a:pt x="234" y="263"/>
                    <a:pt x="234" y="263"/>
                  </a:cubicBezTo>
                  <a:cubicBezTo>
                    <a:pt x="236" y="261"/>
                    <a:pt x="238" y="260"/>
                    <a:pt x="240" y="258"/>
                  </a:cubicBezTo>
                  <a:cubicBezTo>
                    <a:pt x="243" y="255"/>
                    <a:pt x="247" y="253"/>
                    <a:pt x="250" y="250"/>
                  </a:cubicBezTo>
                  <a:cubicBezTo>
                    <a:pt x="250" y="249"/>
                    <a:pt x="250" y="249"/>
                    <a:pt x="250" y="249"/>
                  </a:cubicBezTo>
                  <a:cubicBezTo>
                    <a:pt x="251" y="248"/>
                    <a:pt x="251" y="248"/>
                    <a:pt x="252" y="247"/>
                  </a:cubicBezTo>
                  <a:cubicBezTo>
                    <a:pt x="255" y="244"/>
                    <a:pt x="258" y="241"/>
                    <a:pt x="261" y="238"/>
                  </a:cubicBezTo>
                  <a:cubicBezTo>
                    <a:pt x="261" y="237"/>
                    <a:pt x="262" y="236"/>
                    <a:pt x="262" y="235"/>
                  </a:cubicBezTo>
                  <a:cubicBezTo>
                    <a:pt x="263" y="234"/>
                    <a:pt x="264" y="233"/>
                    <a:pt x="265" y="232"/>
                  </a:cubicBezTo>
                  <a:cubicBezTo>
                    <a:pt x="267" y="228"/>
                    <a:pt x="270" y="224"/>
                    <a:pt x="273" y="220"/>
                  </a:cubicBezTo>
                  <a:cubicBezTo>
                    <a:pt x="273" y="220"/>
                    <a:pt x="273" y="220"/>
                    <a:pt x="273" y="219"/>
                  </a:cubicBezTo>
                  <a:cubicBezTo>
                    <a:pt x="274" y="217"/>
                    <a:pt x="275" y="215"/>
                    <a:pt x="277" y="213"/>
                  </a:cubicBezTo>
                  <a:cubicBezTo>
                    <a:pt x="278" y="210"/>
                    <a:pt x="279" y="208"/>
                    <a:pt x="281" y="205"/>
                  </a:cubicBezTo>
                  <a:cubicBezTo>
                    <a:pt x="281" y="205"/>
                    <a:pt x="281" y="204"/>
                    <a:pt x="281" y="204"/>
                  </a:cubicBezTo>
                  <a:cubicBezTo>
                    <a:pt x="283" y="200"/>
                    <a:pt x="284" y="196"/>
                    <a:pt x="286" y="191"/>
                  </a:cubicBezTo>
                  <a:cubicBezTo>
                    <a:pt x="286" y="190"/>
                    <a:pt x="287" y="188"/>
                    <a:pt x="287" y="187"/>
                  </a:cubicBezTo>
                  <a:cubicBezTo>
                    <a:pt x="287" y="186"/>
                    <a:pt x="288" y="185"/>
                    <a:pt x="288" y="184"/>
                  </a:cubicBezTo>
                  <a:cubicBezTo>
                    <a:pt x="289" y="180"/>
                    <a:pt x="290" y="176"/>
                    <a:pt x="291" y="172"/>
                  </a:cubicBezTo>
                  <a:cubicBezTo>
                    <a:pt x="291" y="171"/>
                    <a:pt x="291" y="170"/>
                    <a:pt x="291" y="169"/>
                  </a:cubicBezTo>
                  <a:cubicBezTo>
                    <a:pt x="291" y="169"/>
                    <a:pt x="291" y="169"/>
                    <a:pt x="291" y="168"/>
                  </a:cubicBezTo>
                  <a:cubicBezTo>
                    <a:pt x="292" y="164"/>
                    <a:pt x="292" y="160"/>
                    <a:pt x="292" y="156"/>
                  </a:cubicBezTo>
                  <a:cubicBezTo>
                    <a:pt x="293" y="153"/>
                    <a:pt x="293" y="151"/>
                    <a:pt x="293" y="148"/>
                  </a:cubicBezTo>
                  <a:close/>
                </a:path>
              </a:pathLst>
            </a:custGeom>
            <a:solidFill>
              <a:schemeClr val="accent3"/>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56" name="Freeform 71">
              <a:extLst>
                <a:ext uri="{FF2B5EF4-FFF2-40B4-BE49-F238E27FC236}">
                  <a16:creationId xmlns:a16="http://schemas.microsoft.com/office/drawing/2014/main" id="{680C9565-B712-4425-97CC-78140CBE4132}"/>
                </a:ext>
              </a:extLst>
            </p:cNvPr>
            <p:cNvSpPr>
              <a:spLocks/>
            </p:cNvSpPr>
            <p:nvPr/>
          </p:nvSpPr>
          <p:spPr bwMode="auto">
            <a:xfrm>
              <a:off x="5553" y="2050"/>
              <a:ext cx="115" cy="115"/>
            </a:xfrm>
            <a:custGeom>
              <a:avLst/>
              <a:gdLst>
                <a:gd name="T0" fmla="*/ 186 w 186"/>
                <a:gd name="T1" fmla="*/ 19 h 186"/>
                <a:gd name="T2" fmla="*/ 186 w 186"/>
                <a:gd name="T3" fmla="*/ 19 h 186"/>
                <a:gd name="T4" fmla="*/ 22 w 186"/>
                <a:gd name="T5" fmla="*/ 183 h 186"/>
                <a:gd name="T6" fmla="*/ 13 w 186"/>
                <a:gd name="T7" fmla="*/ 186 h 186"/>
                <a:gd name="T8" fmla="*/ 3 w 186"/>
                <a:gd name="T9" fmla="*/ 183 h 186"/>
                <a:gd name="T10" fmla="*/ 0 w 186"/>
                <a:gd name="T11" fmla="*/ 173 h 186"/>
                <a:gd name="T12" fmla="*/ 3 w 186"/>
                <a:gd name="T13" fmla="*/ 164 h 186"/>
                <a:gd name="T14" fmla="*/ 167 w 186"/>
                <a:gd name="T15" fmla="*/ 0 h 186"/>
                <a:gd name="T16" fmla="*/ 186 w 186"/>
                <a:gd name="T17" fmla="*/ 19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6" h="186">
                  <a:moveTo>
                    <a:pt x="186" y="19"/>
                  </a:moveTo>
                  <a:lnTo>
                    <a:pt x="186" y="19"/>
                  </a:lnTo>
                  <a:lnTo>
                    <a:pt x="22" y="183"/>
                  </a:lnTo>
                  <a:cubicBezTo>
                    <a:pt x="20" y="185"/>
                    <a:pt x="16" y="186"/>
                    <a:pt x="13" y="186"/>
                  </a:cubicBezTo>
                  <a:cubicBezTo>
                    <a:pt x="9" y="186"/>
                    <a:pt x="6" y="185"/>
                    <a:pt x="3" y="183"/>
                  </a:cubicBezTo>
                  <a:cubicBezTo>
                    <a:pt x="1" y="180"/>
                    <a:pt x="0" y="177"/>
                    <a:pt x="0" y="173"/>
                  </a:cubicBezTo>
                  <a:cubicBezTo>
                    <a:pt x="0" y="170"/>
                    <a:pt x="1" y="166"/>
                    <a:pt x="3" y="164"/>
                  </a:cubicBezTo>
                  <a:lnTo>
                    <a:pt x="167" y="0"/>
                  </a:lnTo>
                  <a:lnTo>
                    <a:pt x="186" y="19"/>
                  </a:lnTo>
                  <a:close/>
                </a:path>
              </a:pathLst>
            </a:custGeom>
            <a:solidFill>
              <a:schemeClr val="accent3"/>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57" name="Freeform 72">
              <a:extLst>
                <a:ext uri="{FF2B5EF4-FFF2-40B4-BE49-F238E27FC236}">
                  <a16:creationId xmlns:a16="http://schemas.microsoft.com/office/drawing/2014/main" id="{4A3B474F-5F49-45AB-A277-ED44E15B825F}"/>
                </a:ext>
              </a:extLst>
            </p:cNvPr>
            <p:cNvSpPr>
              <a:spLocks/>
            </p:cNvSpPr>
            <p:nvPr/>
          </p:nvSpPr>
          <p:spPr bwMode="auto">
            <a:xfrm>
              <a:off x="5652" y="1918"/>
              <a:ext cx="149" cy="149"/>
            </a:xfrm>
            <a:custGeom>
              <a:avLst/>
              <a:gdLst>
                <a:gd name="T0" fmla="*/ 120 w 240"/>
                <a:gd name="T1" fmla="*/ 240 h 240"/>
                <a:gd name="T2" fmla="*/ 120 w 240"/>
                <a:gd name="T3" fmla="*/ 240 h 240"/>
                <a:gd name="T4" fmla="*/ 167 w 240"/>
                <a:gd name="T5" fmla="*/ 230 h 240"/>
                <a:gd name="T6" fmla="*/ 205 w 240"/>
                <a:gd name="T7" fmla="*/ 204 h 240"/>
                <a:gd name="T8" fmla="*/ 231 w 240"/>
                <a:gd name="T9" fmla="*/ 166 h 240"/>
                <a:gd name="T10" fmla="*/ 240 w 240"/>
                <a:gd name="T11" fmla="*/ 120 h 240"/>
                <a:gd name="T12" fmla="*/ 231 w 240"/>
                <a:gd name="T13" fmla="*/ 73 h 240"/>
                <a:gd name="T14" fmla="*/ 205 w 240"/>
                <a:gd name="T15" fmla="*/ 35 h 240"/>
                <a:gd name="T16" fmla="*/ 167 w 240"/>
                <a:gd name="T17" fmla="*/ 9 h 240"/>
                <a:gd name="T18" fmla="*/ 120 w 240"/>
                <a:gd name="T19" fmla="*/ 0 h 240"/>
                <a:gd name="T20" fmla="*/ 74 w 240"/>
                <a:gd name="T21" fmla="*/ 9 h 240"/>
                <a:gd name="T22" fmla="*/ 36 w 240"/>
                <a:gd name="T23" fmla="*/ 35 h 240"/>
                <a:gd name="T24" fmla="*/ 10 w 240"/>
                <a:gd name="T25" fmla="*/ 73 h 240"/>
                <a:gd name="T26" fmla="*/ 0 w 240"/>
                <a:gd name="T27" fmla="*/ 120 h 240"/>
                <a:gd name="T28" fmla="*/ 10 w 240"/>
                <a:gd name="T29" fmla="*/ 166 h 240"/>
                <a:gd name="T30" fmla="*/ 36 w 240"/>
                <a:gd name="T31" fmla="*/ 204 h 240"/>
                <a:gd name="T32" fmla="*/ 74 w 240"/>
                <a:gd name="T33" fmla="*/ 230 h 240"/>
                <a:gd name="T34" fmla="*/ 120 w 240"/>
                <a:gd name="T35" fmla="*/ 24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0" h="240">
                  <a:moveTo>
                    <a:pt x="120" y="240"/>
                  </a:moveTo>
                  <a:lnTo>
                    <a:pt x="120" y="240"/>
                  </a:lnTo>
                  <a:cubicBezTo>
                    <a:pt x="137" y="240"/>
                    <a:pt x="153" y="236"/>
                    <a:pt x="167" y="230"/>
                  </a:cubicBezTo>
                  <a:cubicBezTo>
                    <a:pt x="182" y="224"/>
                    <a:pt x="194" y="215"/>
                    <a:pt x="205" y="204"/>
                  </a:cubicBezTo>
                  <a:cubicBezTo>
                    <a:pt x="216" y="193"/>
                    <a:pt x="225" y="181"/>
                    <a:pt x="231" y="166"/>
                  </a:cubicBezTo>
                  <a:cubicBezTo>
                    <a:pt x="237" y="152"/>
                    <a:pt x="240" y="136"/>
                    <a:pt x="240" y="120"/>
                  </a:cubicBezTo>
                  <a:cubicBezTo>
                    <a:pt x="240" y="103"/>
                    <a:pt x="237" y="87"/>
                    <a:pt x="231" y="73"/>
                  </a:cubicBezTo>
                  <a:cubicBezTo>
                    <a:pt x="225" y="58"/>
                    <a:pt x="216" y="46"/>
                    <a:pt x="205" y="35"/>
                  </a:cubicBezTo>
                  <a:cubicBezTo>
                    <a:pt x="194" y="24"/>
                    <a:pt x="182" y="15"/>
                    <a:pt x="167" y="9"/>
                  </a:cubicBezTo>
                  <a:cubicBezTo>
                    <a:pt x="153" y="3"/>
                    <a:pt x="137" y="0"/>
                    <a:pt x="120" y="0"/>
                  </a:cubicBezTo>
                  <a:cubicBezTo>
                    <a:pt x="104" y="0"/>
                    <a:pt x="88" y="3"/>
                    <a:pt x="74" y="9"/>
                  </a:cubicBezTo>
                  <a:cubicBezTo>
                    <a:pt x="59" y="15"/>
                    <a:pt x="47" y="24"/>
                    <a:pt x="36" y="35"/>
                  </a:cubicBezTo>
                  <a:cubicBezTo>
                    <a:pt x="25" y="46"/>
                    <a:pt x="16" y="58"/>
                    <a:pt x="10" y="73"/>
                  </a:cubicBezTo>
                  <a:cubicBezTo>
                    <a:pt x="4" y="87"/>
                    <a:pt x="0" y="103"/>
                    <a:pt x="0" y="120"/>
                  </a:cubicBezTo>
                  <a:cubicBezTo>
                    <a:pt x="0" y="136"/>
                    <a:pt x="4" y="152"/>
                    <a:pt x="10" y="166"/>
                  </a:cubicBezTo>
                  <a:cubicBezTo>
                    <a:pt x="16" y="181"/>
                    <a:pt x="25" y="193"/>
                    <a:pt x="36" y="204"/>
                  </a:cubicBezTo>
                  <a:cubicBezTo>
                    <a:pt x="47" y="215"/>
                    <a:pt x="59" y="224"/>
                    <a:pt x="74" y="230"/>
                  </a:cubicBezTo>
                  <a:cubicBezTo>
                    <a:pt x="88" y="236"/>
                    <a:pt x="104" y="240"/>
                    <a:pt x="120" y="240"/>
                  </a:cubicBezTo>
                  <a:close/>
                </a:path>
              </a:pathLst>
            </a:custGeom>
            <a:solidFill>
              <a:srgbClr val="C1C1C1"/>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17" name="Group 4">
            <a:extLst>
              <a:ext uri="{FF2B5EF4-FFF2-40B4-BE49-F238E27FC236}">
                <a16:creationId xmlns:a16="http://schemas.microsoft.com/office/drawing/2014/main" id="{C7953CEA-AE08-4EA9-A919-BA8CB1E88462}"/>
              </a:ext>
            </a:extLst>
          </p:cNvPr>
          <p:cNvGrpSpPr>
            <a:grpSpLocks noChangeAspect="1"/>
          </p:cNvGrpSpPr>
          <p:nvPr/>
        </p:nvGrpSpPr>
        <p:grpSpPr bwMode="auto">
          <a:xfrm>
            <a:off x="1836740" y="3054350"/>
            <a:ext cx="528638" cy="279400"/>
            <a:chOff x="1157" y="1924"/>
            <a:chExt cx="333" cy="176"/>
          </a:xfrm>
        </p:grpSpPr>
        <p:sp>
          <p:nvSpPr>
            <p:cNvPr id="59" name="Freeform 5">
              <a:extLst>
                <a:ext uri="{FF2B5EF4-FFF2-40B4-BE49-F238E27FC236}">
                  <a16:creationId xmlns:a16="http://schemas.microsoft.com/office/drawing/2014/main" id="{E408CE51-CEC5-40E7-A41D-BCBA11877E27}"/>
                </a:ext>
              </a:extLst>
            </p:cNvPr>
            <p:cNvSpPr>
              <a:spLocks/>
            </p:cNvSpPr>
            <p:nvPr/>
          </p:nvSpPr>
          <p:spPr bwMode="auto">
            <a:xfrm>
              <a:off x="1258" y="1924"/>
              <a:ext cx="94" cy="94"/>
            </a:xfrm>
            <a:custGeom>
              <a:avLst/>
              <a:gdLst>
                <a:gd name="T0" fmla="*/ 53 w 106"/>
                <a:gd name="T1" fmla="*/ 106 h 106"/>
                <a:gd name="T2" fmla="*/ 53 w 106"/>
                <a:gd name="T3" fmla="*/ 106 h 106"/>
                <a:gd name="T4" fmla="*/ 106 w 106"/>
                <a:gd name="T5" fmla="*/ 53 h 106"/>
                <a:gd name="T6" fmla="*/ 75 w 106"/>
                <a:gd name="T7" fmla="*/ 5 h 106"/>
                <a:gd name="T8" fmla="*/ 53 w 106"/>
                <a:gd name="T9" fmla="*/ 0 h 106"/>
                <a:gd name="T10" fmla="*/ 31 w 106"/>
                <a:gd name="T11" fmla="*/ 5 h 106"/>
                <a:gd name="T12" fmla="*/ 0 w 106"/>
                <a:gd name="T13" fmla="*/ 53 h 106"/>
                <a:gd name="T14" fmla="*/ 53 w 106"/>
                <a:gd name="T15" fmla="*/ 106 h 1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106">
                  <a:moveTo>
                    <a:pt x="53" y="106"/>
                  </a:moveTo>
                  <a:lnTo>
                    <a:pt x="53" y="106"/>
                  </a:lnTo>
                  <a:cubicBezTo>
                    <a:pt x="82" y="106"/>
                    <a:pt x="106" y="83"/>
                    <a:pt x="106" y="53"/>
                  </a:cubicBezTo>
                  <a:cubicBezTo>
                    <a:pt x="106" y="31"/>
                    <a:pt x="93" y="13"/>
                    <a:pt x="75" y="5"/>
                  </a:cubicBezTo>
                  <a:cubicBezTo>
                    <a:pt x="68" y="2"/>
                    <a:pt x="61" y="0"/>
                    <a:pt x="53" y="0"/>
                  </a:cubicBezTo>
                  <a:cubicBezTo>
                    <a:pt x="45" y="0"/>
                    <a:pt x="38" y="2"/>
                    <a:pt x="31" y="5"/>
                  </a:cubicBezTo>
                  <a:cubicBezTo>
                    <a:pt x="13" y="13"/>
                    <a:pt x="0" y="31"/>
                    <a:pt x="0" y="53"/>
                  </a:cubicBezTo>
                  <a:cubicBezTo>
                    <a:pt x="0" y="83"/>
                    <a:pt x="24" y="106"/>
                    <a:pt x="53" y="106"/>
                  </a:cubicBezTo>
                  <a:close/>
                </a:path>
              </a:pathLst>
            </a:custGeom>
            <a:solidFill>
              <a:srgbClr val="C1C1C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0" name="Freeform 6">
              <a:extLst>
                <a:ext uri="{FF2B5EF4-FFF2-40B4-BE49-F238E27FC236}">
                  <a16:creationId xmlns:a16="http://schemas.microsoft.com/office/drawing/2014/main" id="{1F3F7113-F0A9-4E47-BD10-A8AF63F4167A}"/>
                </a:ext>
              </a:extLst>
            </p:cNvPr>
            <p:cNvSpPr>
              <a:spLocks/>
            </p:cNvSpPr>
            <p:nvPr/>
          </p:nvSpPr>
          <p:spPr bwMode="auto">
            <a:xfrm>
              <a:off x="1234" y="2029"/>
              <a:ext cx="142" cy="71"/>
            </a:xfrm>
            <a:custGeom>
              <a:avLst/>
              <a:gdLst>
                <a:gd name="T0" fmla="*/ 80 w 160"/>
                <a:gd name="T1" fmla="*/ 0 h 80"/>
                <a:gd name="T2" fmla="*/ 80 w 160"/>
                <a:gd name="T3" fmla="*/ 0 h 80"/>
                <a:gd name="T4" fmla="*/ 0 w 160"/>
                <a:gd name="T5" fmla="*/ 80 h 80"/>
                <a:gd name="T6" fmla="*/ 160 w 160"/>
                <a:gd name="T7" fmla="*/ 80 h 80"/>
                <a:gd name="T8" fmla="*/ 80 w 160"/>
                <a:gd name="T9" fmla="*/ 0 h 80"/>
              </a:gdLst>
              <a:ahLst/>
              <a:cxnLst>
                <a:cxn ang="0">
                  <a:pos x="T0" y="T1"/>
                </a:cxn>
                <a:cxn ang="0">
                  <a:pos x="T2" y="T3"/>
                </a:cxn>
                <a:cxn ang="0">
                  <a:pos x="T4" y="T5"/>
                </a:cxn>
                <a:cxn ang="0">
                  <a:pos x="T6" y="T7"/>
                </a:cxn>
                <a:cxn ang="0">
                  <a:pos x="T8" y="T9"/>
                </a:cxn>
              </a:cxnLst>
              <a:rect l="0" t="0" r="r" b="b"/>
              <a:pathLst>
                <a:path w="160" h="80">
                  <a:moveTo>
                    <a:pt x="80" y="0"/>
                  </a:moveTo>
                  <a:lnTo>
                    <a:pt x="80" y="0"/>
                  </a:lnTo>
                  <a:cubicBezTo>
                    <a:pt x="36" y="0"/>
                    <a:pt x="0" y="36"/>
                    <a:pt x="0" y="80"/>
                  </a:cubicBezTo>
                  <a:lnTo>
                    <a:pt x="160" y="80"/>
                  </a:lnTo>
                  <a:cubicBezTo>
                    <a:pt x="160" y="36"/>
                    <a:pt x="124" y="0"/>
                    <a:pt x="80" y="0"/>
                  </a:cubicBezTo>
                  <a:close/>
                </a:path>
              </a:pathLst>
            </a:custGeom>
            <a:solidFill>
              <a:srgbClr val="C1C1C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1" name="Freeform 7">
              <a:extLst>
                <a:ext uri="{FF2B5EF4-FFF2-40B4-BE49-F238E27FC236}">
                  <a16:creationId xmlns:a16="http://schemas.microsoft.com/office/drawing/2014/main" id="{340DF1D8-23DB-448B-A7EF-A13AA88EED86}"/>
                </a:ext>
              </a:extLst>
            </p:cNvPr>
            <p:cNvSpPr>
              <a:spLocks/>
            </p:cNvSpPr>
            <p:nvPr/>
          </p:nvSpPr>
          <p:spPr bwMode="auto">
            <a:xfrm>
              <a:off x="1157" y="2053"/>
              <a:ext cx="67" cy="47"/>
            </a:xfrm>
            <a:custGeom>
              <a:avLst/>
              <a:gdLst>
                <a:gd name="T0" fmla="*/ 0 w 75"/>
                <a:gd name="T1" fmla="*/ 53 h 53"/>
                <a:gd name="T2" fmla="*/ 0 w 75"/>
                <a:gd name="T3" fmla="*/ 53 h 53"/>
                <a:gd name="T4" fmla="*/ 63 w 75"/>
                <a:gd name="T5" fmla="*/ 53 h 53"/>
                <a:gd name="T6" fmla="*/ 63 w 75"/>
                <a:gd name="T7" fmla="*/ 53 h 53"/>
                <a:gd name="T8" fmla="*/ 75 w 75"/>
                <a:gd name="T9" fmla="*/ 5 h 53"/>
                <a:gd name="T10" fmla="*/ 54 w 75"/>
                <a:gd name="T11" fmla="*/ 0 h 53"/>
                <a:gd name="T12" fmla="*/ 0 w 75"/>
                <a:gd name="T13" fmla="*/ 53 h 53"/>
              </a:gdLst>
              <a:ahLst/>
              <a:cxnLst>
                <a:cxn ang="0">
                  <a:pos x="T0" y="T1"/>
                </a:cxn>
                <a:cxn ang="0">
                  <a:pos x="T2" y="T3"/>
                </a:cxn>
                <a:cxn ang="0">
                  <a:pos x="T4" y="T5"/>
                </a:cxn>
                <a:cxn ang="0">
                  <a:pos x="T6" y="T7"/>
                </a:cxn>
                <a:cxn ang="0">
                  <a:pos x="T8" y="T9"/>
                </a:cxn>
                <a:cxn ang="0">
                  <a:pos x="T10" y="T11"/>
                </a:cxn>
                <a:cxn ang="0">
                  <a:pos x="T12" y="T13"/>
                </a:cxn>
              </a:cxnLst>
              <a:rect l="0" t="0" r="r" b="b"/>
              <a:pathLst>
                <a:path w="75" h="53">
                  <a:moveTo>
                    <a:pt x="0" y="53"/>
                  </a:moveTo>
                  <a:lnTo>
                    <a:pt x="0" y="53"/>
                  </a:lnTo>
                  <a:lnTo>
                    <a:pt x="63" y="53"/>
                  </a:lnTo>
                  <a:lnTo>
                    <a:pt x="63" y="53"/>
                  </a:lnTo>
                  <a:cubicBezTo>
                    <a:pt x="63" y="36"/>
                    <a:pt x="67" y="19"/>
                    <a:pt x="75" y="5"/>
                  </a:cubicBezTo>
                  <a:cubicBezTo>
                    <a:pt x="68" y="2"/>
                    <a:pt x="61" y="0"/>
                    <a:pt x="54" y="0"/>
                  </a:cubicBezTo>
                  <a:cubicBezTo>
                    <a:pt x="24" y="0"/>
                    <a:pt x="0" y="24"/>
                    <a:pt x="0" y="53"/>
                  </a:cubicBezTo>
                  <a:close/>
                </a:path>
              </a:pathLst>
            </a:custGeom>
            <a:solidFill>
              <a:srgbClr val="C1C1C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2" name="Freeform 8">
              <a:extLst>
                <a:ext uri="{FF2B5EF4-FFF2-40B4-BE49-F238E27FC236}">
                  <a16:creationId xmlns:a16="http://schemas.microsoft.com/office/drawing/2014/main" id="{12E43374-04F3-47D4-952C-C50FE38547C3}"/>
                </a:ext>
              </a:extLst>
            </p:cNvPr>
            <p:cNvSpPr>
              <a:spLocks/>
            </p:cNvSpPr>
            <p:nvPr/>
          </p:nvSpPr>
          <p:spPr bwMode="auto">
            <a:xfrm>
              <a:off x="1170" y="1971"/>
              <a:ext cx="71" cy="71"/>
            </a:xfrm>
            <a:custGeom>
              <a:avLst/>
              <a:gdLst>
                <a:gd name="T0" fmla="*/ 40 w 80"/>
                <a:gd name="T1" fmla="*/ 0 h 80"/>
                <a:gd name="T2" fmla="*/ 40 w 80"/>
                <a:gd name="T3" fmla="*/ 0 h 80"/>
                <a:gd name="T4" fmla="*/ 0 w 80"/>
                <a:gd name="T5" fmla="*/ 40 h 80"/>
                <a:gd name="T6" fmla="*/ 14 w 80"/>
                <a:gd name="T7" fmla="*/ 71 h 80"/>
                <a:gd name="T8" fmla="*/ 37 w 80"/>
                <a:gd name="T9" fmla="*/ 80 h 80"/>
                <a:gd name="T10" fmla="*/ 40 w 80"/>
                <a:gd name="T11" fmla="*/ 80 h 80"/>
                <a:gd name="T12" fmla="*/ 42 w 80"/>
                <a:gd name="T13" fmla="*/ 80 h 80"/>
                <a:gd name="T14" fmla="*/ 65 w 80"/>
                <a:gd name="T15" fmla="*/ 71 h 80"/>
                <a:gd name="T16" fmla="*/ 80 w 80"/>
                <a:gd name="T17" fmla="*/ 40 h 80"/>
                <a:gd name="T18" fmla="*/ 40 w 80"/>
                <a:gd name="T19"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0" h="80">
                  <a:moveTo>
                    <a:pt x="40" y="0"/>
                  </a:moveTo>
                  <a:lnTo>
                    <a:pt x="40" y="0"/>
                  </a:lnTo>
                  <a:cubicBezTo>
                    <a:pt x="17" y="0"/>
                    <a:pt x="0" y="18"/>
                    <a:pt x="0" y="40"/>
                  </a:cubicBezTo>
                  <a:cubicBezTo>
                    <a:pt x="0" y="53"/>
                    <a:pt x="5" y="63"/>
                    <a:pt x="14" y="71"/>
                  </a:cubicBezTo>
                  <a:cubicBezTo>
                    <a:pt x="20" y="76"/>
                    <a:pt x="28" y="80"/>
                    <a:pt x="37" y="80"/>
                  </a:cubicBezTo>
                  <a:cubicBezTo>
                    <a:pt x="38" y="80"/>
                    <a:pt x="39" y="80"/>
                    <a:pt x="40" y="80"/>
                  </a:cubicBezTo>
                  <a:cubicBezTo>
                    <a:pt x="40" y="80"/>
                    <a:pt x="41" y="80"/>
                    <a:pt x="42" y="80"/>
                  </a:cubicBezTo>
                  <a:cubicBezTo>
                    <a:pt x="51" y="80"/>
                    <a:pt x="59" y="76"/>
                    <a:pt x="65" y="71"/>
                  </a:cubicBezTo>
                  <a:cubicBezTo>
                    <a:pt x="74" y="63"/>
                    <a:pt x="80" y="53"/>
                    <a:pt x="80" y="40"/>
                  </a:cubicBezTo>
                  <a:cubicBezTo>
                    <a:pt x="80" y="18"/>
                    <a:pt x="62" y="0"/>
                    <a:pt x="40" y="0"/>
                  </a:cubicBezTo>
                  <a:close/>
                </a:path>
              </a:pathLst>
            </a:custGeom>
            <a:solidFill>
              <a:srgbClr val="C1C1C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3" name="Freeform 9">
              <a:extLst>
                <a:ext uri="{FF2B5EF4-FFF2-40B4-BE49-F238E27FC236}">
                  <a16:creationId xmlns:a16="http://schemas.microsoft.com/office/drawing/2014/main" id="{D9385FC2-1C93-43CF-9A0B-23C5698546F3}"/>
                </a:ext>
              </a:extLst>
            </p:cNvPr>
            <p:cNvSpPr>
              <a:spLocks/>
            </p:cNvSpPr>
            <p:nvPr/>
          </p:nvSpPr>
          <p:spPr bwMode="auto">
            <a:xfrm>
              <a:off x="1372" y="1958"/>
              <a:ext cx="118" cy="118"/>
            </a:xfrm>
            <a:custGeom>
              <a:avLst/>
              <a:gdLst>
                <a:gd name="T0" fmla="*/ 80 w 133"/>
                <a:gd name="T1" fmla="*/ 53 h 133"/>
                <a:gd name="T2" fmla="*/ 80 w 133"/>
                <a:gd name="T3" fmla="*/ 53 h 133"/>
                <a:gd name="T4" fmla="*/ 80 w 133"/>
                <a:gd name="T5" fmla="*/ 0 h 133"/>
                <a:gd name="T6" fmla="*/ 53 w 133"/>
                <a:gd name="T7" fmla="*/ 0 h 133"/>
                <a:gd name="T8" fmla="*/ 53 w 133"/>
                <a:gd name="T9" fmla="*/ 53 h 133"/>
                <a:gd name="T10" fmla="*/ 0 w 133"/>
                <a:gd name="T11" fmla="*/ 53 h 133"/>
                <a:gd name="T12" fmla="*/ 0 w 133"/>
                <a:gd name="T13" fmla="*/ 80 h 133"/>
                <a:gd name="T14" fmla="*/ 53 w 133"/>
                <a:gd name="T15" fmla="*/ 80 h 133"/>
                <a:gd name="T16" fmla="*/ 53 w 133"/>
                <a:gd name="T17" fmla="*/ 80 h 133"/>
                <a:gd name="T18" fmla="*/ 53 w 133"/>
                <a:gd name="T19" fmla="*/ 133 h 133"/>
                <a:gd name="T20" fmla="*/ 80 w 133"/>
                <a:gd name="T21" fmla="*/ 133 h 133"/>
                <a:gd name="T22" fmla="*/ 80 w 133"/>
                <a:gd name="T23" fmla="*/ 80 h 133"/>
                <a:gd name="T24" fmla="*/ 80 w 133"/>
                <a:gd name="T25" fmla="*/ 80 h 133"/>
                <a:gd name="T26" fmla="*/ 133 w 133"/>
                <a:gd name="T27" fmla="*/ 80 h 133"/>
                <a:gd name="T28" fmla="*/ 133 w 133"/>
                <a:gd name="T29" fmla="*/ 53 h 133"/>
                <a:gd name="T30" fmla="*/ 80 w 133"/>
                <a:gd name="T31" fmla="*/ 5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3" h="133">
                  <a:moveTo>
                    <a:pt x="80" y="53"/>
                  </a:moveTo>
                  <a:lnTo>
                    <a:pt x="80" y="53"/>
                  </a:lnTo>
                  <a:lnTo>
                    <a:pt x="80" y="0"/>
                  </a:lnTo>
                  <a:lnTo>
                    <a:pt x="53" y="0"/>
                  </a:lnTo>
                  <a:lnTo>
                    <a:pt x="53" y="53"/>
                  </a:lnTo>
                  <a:lnTo>
                    <a:pt x="0" y="53"/>
                  </a:lnTo>
                  <a:lnTo>
                    <a:pt x="0" y="80"/>
                  </a:lnTo>
                  <a:lnTo>
                    <a:pt x="53" y="80"/>
                  </a:lnTo>
                  <a:lnTo>
                    <a:pt x="53" y="80"/>
                  </a:lnTo>
                  <a:lnTo>
                    <a:pt x="53" y="133"/>
                  </a:lnTo>
                  <a:lnTo>
                    <a:pt x="80" y="133"/>
                  </a:lnTo>
                  <a:lnTo>
                    <a:pt x="80" y="80"/>
                  </a:lnTo>
                  <a:lnTo>
                    <a:pt x="80" y="80"/>
                  </a:lnTo>
                  <a:lnTo>
                    <a:pt x="133" y="80"/>
                  </a:lnTo>
                  <a:lnTo>
                    <a:pt x="133" y="53"/>
                  </a:lnTo>
                  <a:lnTo>
                    <a:pt x="80" y="53"/>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64" name="Group 12">
            <a:extLst>
              <a:ext uri="{FF2B5EF4-FFF2-40B4-BE49-F238E27FC236}">
                <a16:creationId xmlns:a16="http://schemas.microsoft.com/office/drawing/2014/main" id="{580A3706-32C0-4077-B9FC-F24C8C8ECAEA}"/>
              </a:ext>
            </a:extLst>
          </p:cNvPr>
          <p:cNvGrpSpPr>
            <a:grpSpLocks noChangeAspect="1"/>
          </p:cNvGrpSpPr>
          <p:nvPr/>
        </p:nvGrpSpPr>
        <p:grpSpPr bwMode="auto">
          <a:xfrm>
            <a:off x="1911350" y="5451475"/>
            <a:ext cx="379412" cy="500063"/>
            <a:chOff x="1204" y="3434"/>
            <a:chExt cx="239" cy="315"/>
          </a:xfrm>
        </p:grpSpPr>
        <p:sp>
          <p:nvSpPr>
            <p:cNvPr id="66" name="Freeform 13">
              <a:extLst>
                <a:ext uri="{FF2B5EF4-FFF2-40B4-BE49-F238E27FC236}">
                  <a16:creationId xmlns:a16="http://schemas.microsoft.com/office/drawing/2014/main" id="{E167BD99-A56D-4BA6-9AC9-F027E8A70874}"/>
                </a:ext>
              </a:extLst>
            </p:cNvPr>
            <p:cNvSpPr>
              <a:spLocks noEditPoints="1"/>
            </p:cNvSpPr>
            <p:nvPr/>
          </p:nvSpPr>
          <p:spPr bwMode="auto">
            <a:xfrm>
              <a:off x="1204" y="3434"/>
              <a:ext cx="239" cy="138"/>
            </a:xfrm>
            <a:custGeom>
              <a:avLst/>
              <a:gdLst>
                <a:gd name="T0" fmla="*/ 80 w 320"/>
                <a:gd name="T1" fmla="*/ 186 h 186"/>
                <a:gd name="T2" fmla="*/ 80 w 320"/>
                <a:gd name="T3" fmla="*/ 186 h 186"/>
                <a:gd name="T4" fmla="*/ 240 w 320"/>
                <a:gd name="T5" fmla="*/ 186 h 186"/>
                <a:gd name="T6" fmla="*/ 240 w 320"/>
                <a:gd name="T7" fmla="*/ 108 h 186"/>
                <a:gd name="T8" fmla="*/ 234 w 320"/>
                <a:gd name="T9" fmla="*/ 76 h 186"/>
                <a:gd name="T10" fmla="*/ 217 w 320"/>
                <a:gd name="T11" fmla="*/ 50 h 186"/>
                <a:gd name="T12" fmla="*/ 192 w 320"/>
                <a:gd name="T13" fmla="*/ 32 h 186"/>
                <a:gd name="T14" fmla="*/ 160 w 320"/>
                <a:gd name="T15" fmla="*/ 26 h 186"/>
                <a:gd name="T16" fmla="*/ 128 w 320"/>
                <a:gd name="T17" fmla="*/ 32 h 186"/>
                <a:gd name="T18" fmla="*/ 103 w 320"/>
                <a:gd name="T19" fmla="*/ 50 h 186"/>
                <a:gd name="T20" fmla="*/ 86 w 320"/>
                <a:gd name="T21" fmla="*/ 76 h 186"/>
                <a:gd name="T22" fmla="*/ 80 w 320"/>
                <a:gd name="T23" fmla="*/ 108 h 186"/>
                <a:gd name="T24" fmla="*/ 80 w 320"/>
                <a:gd name="T25" fmla="*/ 186 h 186"/>
                <a:gd name="T26" fmla="*/ 0 w 320"/>
                <a:gd name="T27" fmla="*/ 186 h 186"/>
                <a:gd name="T28" fmla="*/ 0 w 320"/>
                <a:gd name="T29" fmla="*/ 186 h 186"/>
                <a:gd name="T30" fmla="*/ 53 w 320"/>
                <a:gd name="T31" fmla="*/ 186 h 186"/>
                <a:gd name="T32" fmla="*/ 53 w 320"/>
                <a:gd name="T33" fmla="*/ 108 h 186"/>
                <a:gd name="T34" fmla="*/ 61 w 320"/>
                <a:gd name="T35" fmla="*/ 65 h 186"/>
                <a:gd name="T36" fmla="*/ 84 w 320"/>
                <a:gd name="T37" fmla="*/ 31 h 186"/>
                <a:gd name="T38" fmla="*/ 118 w 320"/>
                <a:gd name="T39" fmla="*/ 7 h 186"/>
                <a:gd name="T40" fmla="*/ 160 w 320"/>
                <a:gd name="T41" fmla="*/ 0 h 186"/>
                <a:gd name="T42" fmla="*/ 202 w 320"/>
                <a:gd name="T43" fmla="*/ 7 h 186"/>
                <a:gd name="T44" fmla="*/ 236 w 320"/>
                <a:gd name="T45" fmla="*/ 31 h 186"/>
                <a:gd name="T46" fmla="*/ 258 w 320"/>
                <a:gd name="T47" fmla="*/ 65 h 186"/>
                <a:gd name="T48" fmla="*/ 266 w 320"/>
                <a:gd name="T49" fmla="*/ 108 h 186"/>
                <a:gd name="T50" fmla="*/ 266 w 320"/>
                <a:gd name="T51" fmla="*/ 186 h 186"/>
                <a:gd name="T52" fmla="*/ 320 w 320"/>
                <a:gd name="T53" fmla="*/ 18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20" h="186">
                  <a:moveTo>
                    <a:pt x="80" y="186"/>
                  </a:moveTo>
                  <a:lnTo>
                    <a:pt x="80" y="186"/>
                  </a:lnTo>
                  <a:lnTo>
                    <a:pt x="240" y="186"/>
                  </a:lnTo>
                  <a:lnTo>
                    <a:pt x="240" y="108"/>
                  </a:lnTo>
                  <a:cubicBezTo>
                    <a:pt x="240" y="96"/>
                    <a:pt x="238" y="86"/>
                    <a:pt x="234" y="76"/>
                  </a:cubicBezTo>
                  <a:cubicBezTo>
                    <a:pt x="230" y="66"/>
                    <a:pt x="224" y="57"/>
                    <a:pt x="217" y="50"/>
                  </a:cubicBezTo>
                  <a:cubicBezTo>
                    <a:pt x="210" y="42"/>
                    <a:pt x="201" y="36"/>
                    <a:pt x="192" y="32"/>
                  </a:cubicBezTo>
                  <a:cubicBezTo>
                    <a:pt x="182" y="28"/>
                    <a:pt x="171" y="26"/>
                    <a:pt x="160" y="26"/>
                  </a:cubicBezTo>
                  <a:cubicBezTo>
                    <a:pt x="148" y="26"/>
                    <a:pt x="138" y="28"/>
                    <a:pt x="128" y="32"/>
                  </a:cubicBezTo>
                  <a:cubicBezTo>
                    <a:pt x="118" y="36"/>
                    <a:pt x="110" y="42"/>
                    <a:pt x="103" y="50"/>
                  </a:cubicBezTo>
                  <a:cubicBezTo>
                    <a:pt x="95" y="57"/>
                    <a:pt x="90" y="66"/>
                    <a:pt x="86" y="76"/>
                  </a:cubicBezTo>
                  <a:cubicBezTo>
                    <a:pt x="82" y="86"/>
                    <a:pt x="80" y="96"/>
                    <a:pt x="80" y="108"/>
                  </a:cubicBezTo>
                  <a:lnTo>
                    <a:pt x="80" y="186"/>
                  </a:lnTo>
                  <a:close/>
                  <a:moveTo>
                    <a:pt x="0" y="186"/>
                  </a:moveTo>
                  <a:lnTo>
                    <a:pt x="0" y="186"/>
                  </a:lnTo>
                  <a:lnTo>
                    <a:pt x="53" y="186"/>
                  </a:lnTo>
                  <a:lnTo>
                    <a:pt x="53" y="108"/>
                  </a:lnTo>
                  <a:cubicBezTo>
                    <a:pt x="53" y="93"/>
                    <a:pt x="56" y="79"/>
                    <a:pt x="61" y="65"/>
                  </a:cubicBezTo>
                  <a:cubicBezTo>
                    <a:pt x="67" y="52"/>
                    <a:pt x="74" y="41"/>
                    <a:pt x="84" y="31"/>
                  </a:cubicBezTo>
                  <a:cubicBezTo>
                    <a:pt x="93" y="21"/>
                    <a:pt x="105" y="13"/>
                    <a:pt x="118" y="7"/>
                  </a:cubicBezTo>
                  <a:cubicBezTo>
                    <a:pt x="131" y="3"/>
                    <a:pt x="145" y="0"/>
                    <a:pt x="160" y="0"/>
                  </a:cubicBezTo>
                  <a:cubicBezTo>
                    <a:pt x="175" y="0"/>
                    <a:pt x="189" y="3"/>
                    <a:pt x="202" y="7"/>
                  </a:cubicBezTo>
                  <a:cubicBezTo>
                    <a:pt x="215" y="13"/>
                    <a:pt x="226" y="21"/>
                    <a:pt x="236" y="31"/>
                  </a:cubicBezTo>
                  <a:cubicBezTo>
                    <a:pt x="245" y="41"/>
                    <a:pt x="253" y="52"/>
                    <a:pt x="258" y="65"/>
                  </a:cubicBezTo>
                  <a:cubicBezTo>
                    <a:pt x="264" y="79"/>
                    <a:pt x="266" y="93"/>
                    <a:pt x="266" y="108"/>
                  </a:cubicBezTo>
                  <a:lnTo>
                    <a:pt x="266" y="186"/>
                  </a:lnTo>
                  <a:lnTo>
                    <a:pt x="320" y="186"/>
                  </a:ln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7" name="Freeform 14">
              <a:extLst>
                <a:ext uri="{FF2B5EF4-FFF2-40B4-BE49-F238E27FC236}">
                  <a16:creationId xmlns:a16="http://schemas.microsoft.com/office/drawing/2014/main" id="{01D05A9E-A8E1-41B7-9042-1C6CD8B26F94}"/>
                </a:ext>
              </a:extLst>
            </p:cNvPr>
            <p:cNvSpPr>
              <a:spLocks noEditPoints="1"/>
            </p:cNvSpPr>
            <p:nvPr/>
          </p:nvSpPr>
          <p:spPr bwMode="auto">
            <a:xfrm>
              <a:off x="1204" y="3572"/>
              <a:ext cx="239" cy="177"/>
            </a:xfrm>
            <a:custGeom>
              <a:avLst/>
              <a:gdLst>
                <a:gd name="T0" fmla="*/ 160 w 320"/>
                <a:gd name="T1" fmla="*/ 179 h 237"/>
                <a:gd name="T2" fmla="*/ 160 w 320"/>
                <a:gd name="T3" fmla="*/ 179 h 237"/>
                <a:gd name="T4" fmla="*/ 106 w 320"/>
                <a:gd name="T5" fmla="*/ 125 h 237"/>
                <a:gd name="T6" fmla="*/ 160 w 320"/>
                <a:gd name="T7" fmla="*/ 72 h 237"/>
                <a:gd name="T8" fmla="*/ 213 w 320"/>
                <a:gd name="T9" fmla="*/ 125 h 237"/>
                <a:gd name="T10" fmla="*/ 160 w 320"/>
                <a:gd name="T11" fmla="*/ 179 h 237"/>
                <a:gd name="T12" fmla="*/ 0 w 320"/>
                <a:gd name="T13" fmla="*/ 237 h 237"/>
                <a:gd name="T14" fmla="*/ 0 w 320"/>
                <a:gd name="T15" fmla="*/ 237 h 237"/>
                <a:gd name="T16" fmla="*/ 320 w 320"/>
                <a:gd name="T17" fmla="*/ 237 h 237"/>
                <a:gd name="T18" fmla="*/ 320 w 320"/>
                <a:gd name="T19" fmla="*/ 0 h 237"/>
                <a:gd name="T20" fmla="*/ 0 w 320"/>
                <a:gd name="T21" fmla="*/ 0 h 237"/>
                <a:gd name="T22" fmla="*/ 0 w 320"/>
                <a:gd name="T23" fmla="*/ 237 h 237"/>
                <a:gd name="T24" fmla="*/ 0 w 320"/>
                <a:gd name="T25" fmla="*/ 0 h 237"/>
                <a:gd name="T26" fmla="*/ 0 w 320"/>
                <a:gd name="T27" fmla="*/ 0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0" h="237">
                  <a:moveTo>
                    <a:pt x="160" y="179"/>
                  </a:moveTo>
                  <a:lnTo>
                    <a:pt x="160" y="179"/>
                  </a:lnTo>
                  <a:cubicBezTo>
                    <a:pt x="130" y="179"/>
                    <a:pt x="106" y="155"/>
                    <a:pt x="106" y="125"/>
                  </a:cubicBezTo>
                  <a:cubicBezTo>
                    <a:pt x="106" y="96"/>
                    <a:pt x="130" y="72"/>
                    <a:pt x="160" y="72"/>
                  </a:cubicBezTo>
                  <a:cubicBezTo>
                    <a:pt x="189" y="72"/>
                    <a:pt x="213" y="96"/>
                    <a:pt x="213" y="125"/>
                  </a:cubicBezTo>
                  <a:cubicBezTo>
                    <a:pt x="213" y="155"/>
                    <a:pt x="189" y="179"/>
                    <a:pt x="160" y="179"/>
                  </a:cubicBezTo>
                  <a:close/>
                  <a:moveTo>
                    <a:pt x="0" y="237"/>
                  </a:moveTo>
                  <a:lnTo>
                    <a:pt x="0" y="237"/>
                  </a:lnTo>
                  <a:lnTo>
                    <a:pt x="320" y="237"/>
                  </a:lnTo>
                  <a:lnTo>
                    <a:pt x="320" y="0"/>
                  </a:lnTo>
                  <a:lnTo>
                    <a:pt x="0" y="0"/>
                  </a:lnTo>
                  <a:lnTo>
                    <a:pt x="0" y="237"/>
                  </a:lnTo>
                  <a:close/>
                  <a:moveTo>
                    <a:pt x="0" y="0"/>
                  </a:moveTo>
                  <a:lnTo>
                    <a:pt x="0" y="0"/>
                  </a:lnTo>
                  <a:close/>
                </a:path>
              </a:pathLst>
            </a:custGeom>
            <a:solidFill>
              <a:srgbClr val="C1C1C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8" name="Freeform 15">
              <a:extLst>
                <a:ext uri="{FF2B5EF4-FFF2-40B4-BE49-F238E27FC236}">
                  <a16:creationId xmlns:a16="http://schemas.microsoft.com/office/drawing/2014/main" id="{427760BC-60AD-490D-B486-008E99ADBE67}"/>
                </a:ext>
              </a:extLst>
            </p:cNvPr>
            <p:cNvSpPr>
              <a:spLocks/>
            </p:cNvSpPr>
            <p:nvPr/>
          </p:nvSpPr>
          <p:spPr bwMode="auto">
            <a:xfrm>
              <a:off x="1303" y="3646"/>
              <a:ext cx="40" cy="39"/>
            </a:xfrm>
            <a:custGeom>
              <a:avLst/>
              <a:gdLst>
                <a:gd name="T0" fmla="*/ 27 w 53"/>
                <a:gd name="T1" fmla="*/ 0 h 53"/>
                <a:gd name="T2" fmla="*/ 27 w 53"/>
                <a:gd name="T3" fmla="*/ 0 h 53"/>
                <a:gd name="T4" fmla="*/ 0 w 53"/>
                <a:gd name="T5" fmla="*/ 26 h 53"/>
                <a:gd name="T6" fmla="*/ 27 w 53"/>
                <a:gd name="T7" fmla="*/ 53 h 53"/>
                <a:gd name="T8" fmla="*/ 53 w 53"/>
                <a:gd name="T9" fmla="*/ 26 h 53"/>
                <a:gd name="T10" fmla="*/ 27 w 53"/>
                <a:gd name="T11" fmla="*/ 0 h 53"/>
              </a:gdLst>
              <a:ahLst/>
              <a:cxnLst>
                <a:cxn ang="0">
                  <a:pos x="T0" y="T1"/>
                </a:cxn>
                <a:cxn ang="0">
                  <a:pos x="T2" y="T3"/>
                </a:cxn>
                <a:cxn ang="0">
                  <a:pos x="T4" y="T5"/>
                </a:cxn>
                <a:cxn ang="0">
                  <a:pos x="T6" y="T7"/>
                </a:cxn>
                <a:cxn ang="0">
                  <a:pos x="T8" y="T9"/>
                </a:cxn>
                <a:cxn ang="0">
                  <a:pos x="T10" y="T11"/>
                </a:cxn>
              </a:cxnLst>
              <a:rect l="0" t="0" r="r" b="b"/>
              <a:pathLst>
                <a:path w="53" h="53">
                  <a:moveTo>
                    <a:pt x="27" y="0"/>
                  </a:moveTo>
                  <a:lnTo>
                    <a:pt x="27" y="0"/>
                  </a:lnTo>
                  <a:cubicBezTo>
                    <a:pt x="12" y="0"/>
                    <a:pt x="0" y="11"/>
                    <a:pt x="0" y="26"/>
                  </a:cubicBezTo>
                  <a:cubicBezTo>
                    <a:pt x="0" y="41"/>
                    <a:pt x="12" y="53"/>
                    <a:pt x="27" y="53"/>
                  </a:cubicBezTo>
                  <a:cubicBezTo>
                    <a:pt x="42" y="53"/>
                    <a:pt x="53" y="41"/>
                    <a:pt x="53" y="26"/>
                  </a:cubicBezTo>
                  <a:cubicBezTo>
                    <a:pt x="53" y="11"/>
                    <a:pt x="42" y="0"/>
                    <a:pt x="27"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Tree>
    <p:extLst>
      <p:ext uri="{BB962C8B-B14F-4D97-AF65-F5344CB8AC3E}">
        <p14:creationId xmlns:p14="http://schemas.microsoft.com/office/powerpoint/2010/main" val="98362682"/>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2" name="Title 7">
            <a:extLst>
              <a:ext uri="{FF2B5EF4-FFF2-40B4-BE49-F238E27FC236}">
                <a16:creationId xmlns:a16="http://schemas.microsoft.com/office/drawing/2014/main" id="{9E30B1AC-369D-4D83-A9A8-2BBAA34EE6B9}"/>
              </a:ext>
            </a:extLst>
          </p:cNvPr>
          <p:cNvSpPr>
            <a:spLocks noGrp="1"/>
          </p:cNvSpPr>
          <p:nvPr>
            <p:ph type="title"/>
          </p:nvPr>
        </p:nvSpPr>
        <p:spPr>
          <a:xfrm>
            <a:off x="588263" y="793135"/>
            <a:ext cx="3183637" cy="553998"/>
          </a:xfrm>
        </p:spPr>
        <p:txBody>
          <a:bodyPr/>
          <a:lstStyle/>
          <a:p>
            <a:r>
              <a:rPr lang="en-US"/>
              <a:t>Custom policies</a:t>
            </a:r>
          </a:p>
        </p:txBody>
      </p:sp>
      <p:sp>
        <p:nvSpPr>
          <p:cNvPr id="21" name="Content Placeholder 2">
            <a:extLst>
              <a:ext uri="{FF2B5EF4-FFF2-40B4-BE49-F238E27FC236}">
                <a16:creationId xmlns:a16="http://schemas.microsoft.com/office/drawing/2014/main" id="{59E43008-59D4-4D32-A24D-88904F0E8EDF}"/>
              </a:ext>
            </a:extLst>
          </p:cNvPr>
          <p:cNvSpPr>
            <a:spLocks noGrp="1"/>
          </p:cNvSpPr>
          <p:nvPr>
            <p:ph type="body" sz="quarter" idx="10"/>
          </p:nvPr>
        </p:nvSpPr>
        <p:spPr>
          <a:xfrm>
            <a:off x="4938315" y="1288365"/>
            <a:ext cx="6669658" cy="4278094"/>
          </a:xfrm>
        </p:spPr>
        <p:txBody>
          <a:bodyPr/>
          <a:lstStyle/>
          <a:p>
            <a:r>
              <a:rPr lang="en-US" sz="2000"/>
              <a:t>Orphan groups</a:t>
            </a:r>
          </a:p>
          <a:p>
            <a:r>
              <a:rPr lang="en-US" sz="2000"/>
              <a:t>Minimum Ownership</a:t>
            </a:r>
          </a:p>
          <a:p>
            <a:r>
              <a:rPr lang="en-US" sz="2000"/>
              <a:t>Minimum FTE Ownership </a:t>
            </a:r>
          </a:p>
          <a:p>
            <a:r>
              <a:rPr lang="en-US" sz="2000"/>
              <a:t>Mandatory Classification</a:t>
            </a:r>
          </a:p>
          <a:p>
            <a:r>
              <a:rPr lang="en-US" sz="2000"/>
              <a:t>Classic and Communication sites governance</a:t>
            </a:r>
          </a:p>
          <a:p>
            <a:r>
              <a:rPr lang="en-US" sz="2000"/>
              <a:t>Limit reach based on classification</a:t>
            </a:r>
          </a:p>
          <a:p>
            <a:r>
              <a:rPr lang="en-US" sz="2000"/>
              <a:t>Privacy based on classification (in product soon)</a:t>
            </a:r>
          </a:p>
          <a:p>
            <a:r>
              <a:rPr lang="en-US" sz="2000"/>
              <a:t>External membership and sharing disablement based on classification (in product soon) </a:t>
            </a:r>
          </a:p>
        </p:txBody>
      </p:sp>
      <p:pic>
        <p:nvPicPr>
          <p:cNvPr id="15" name="Picture 14">
            <a:extLst>
              <a:ext uri="{FF2B5EF4-FFF2-40B4-BE49-F238E27FC236}">
                <a16:creationId xmlns:a16="http://schemas.microsoft.com/office/drawing/2014/main" id="{2D20DE5B-3830-4011-8932-CDA474254A48}"/>
              </a:ext>
            </a:extLst>
          </p:cNvPr>
          <p:cNvPicPr>
            <a:picLocks noChangeAspect="1"/>
          </p:cNvPicPr>
          <p:nvPr/>
        </p:nvPicPr>
        <p:blipFill>
          <a:blip r:embed="rId3"/>
          <a:stretch>
            <a:fillRect/>
          </a:stretch>
        </p:blipFill>
        <p:spPr>
          <a:xfrm>
            <a:off x="584027" y="1767840"/>
            <a:ext cx="3183637" cy="3965964"/>
          </a:xfrm>
          <a:prstGeom prst="rect">
            <a:avLst/>
          </a:prstGeom>
          <a:solidFill>
            <a:schemeClr val="bg1"/>
          </a:solidFill>
          <a:ln w="10795" cap="flat" cmpd="sng" algn="ctr">
            <a:noFill/>
            <a:prstDash val="solid"/>
          </a:ln>
          <a:effectLst>
            <a:outerShdw blurRad="152400" sx="101000" sy="101000" algn="tl" rotWithShape="0">
              <a:prstClr val="black">
                <a:alpha val="29000"/>
              </a:prstClr>
            </a:outerShdw>
          </a:effectLst>
        </p:spPr>
      </p:pic>
    </p:spTree>
    <p:extLst>
      <p:ext uri="{BB962C8B-B14F-4D97-AF65-F5344CB8AC3E}">
        <p14:creationId xmlns:p14="http://schemas.microsoft.com/office/powerpoint/2010/main" val="1535501794"/>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CB115A5-7BE5-4CDA-87EA-ED00847A5A98}"/>
              </a:ext>
            </a:extLst>
          </p:cNvPr>
          <p:cNvSpPr>
            <a:spLocks noGrp="1"/>
          </p:cNvSpPr>
          <p:nvPr>
            <p:ph type="title"/>
          </p:nvPr>
        </p:nvSpPr>
        <p:spPr>
          <a:xfrm>
            <a:off x="588263" y="457200"/>
            <a:ext cx="11018520" cy="553998"/>
          </a:xfrm>
        </p:spPr>
        <p:txBody>
          <a:bodyPr/>
          <a:lstStyle/>
          <a:p>
            <a:r>
              <a:rPr lang="en-US"/>
              <a:t>Lifecycle Management</a:t>
            </a:r>
          </a:p>
        </p:txBody>
      </p:sp>
      <p:sp>
        <p:nvSpPr>
          <p:cNvPr id="3" name="Content Placeholder 2">
            <a:extLst>
              <a:ext uri="{FF2B5EF4-FFF2-40B4-BE49-F238E27FC236}">
                <a16:creationId xmlns:a16="http://schemas.microsoft.com/office/drawing/2014/main" id="{5D394C2F-7DA3-465C-9F2D-26F7E083CF1D}"/>
              </a:ext>
            </a:extLst>
          </p:cNvPr>
          <p:cNvSpPr>
            <a:spLocks noGrp="1"/>
          </p:cNvSpPr>
          <p:nvPr>
            <p:ph type="body" sz="quarter" idx="4294967295"/>
          </p:nvPr>
        </p:nvSpPr>
        <p:spPr>
          <a:xfrm>
            <a:off x="588264" y="1399296"/>
            <a:ext cx="4550891" cy="2031325"/>
          </a:xfrm>
        </p:spPr>
        <p:txBody>
          <a:bodyPr wrap="square">
            <a:spAutoFit/>
          </a:bodyPr>
          <a:lstStyle/>
          <a:p>
            <a:pPr marL="0" indent="0">
              <a:spcBef>
                <a:spcPts val="600"/>
              </a:spcBef>
              <a:spcAft>
                <a:spcPts val="600"/>
              </a:spcAft>
              <a:buNone/>
            </a:pPr>
            <a:r>
              <a:rPr lang="en-US" sz="2400" dirty="0">
                <a:solidFill>
                  <a:schemeClr val="accent3"/>
                </a:solidFill>
                <a:latin typeface="+mj-lt"/>
              </a:rPr>
              <a:t>Enable in-product Lifecycle Management</a:t>
            </a:r>
          </a:p>
          <a:p>
            <a:pPr marL="0" lvl="1" indent="0" defTabSz="913751" fontAlgn="base">
              <a:spcBef>
                <a:spcPts val="600"/>
              </a:spcBef>
              <a:spcAft>
                <a:spcPts val="600"/>
              </a:spcAft>
              <a:buNone/>
            </a:pPr>
            <a:r>
              <a:rPr lang="en-US" sz="1600" dirty="0">
                <a:solidFill>
                  <a:schemeClr val="tx2"/>
                </a:solidFill>
                <a:cs typeface="Segoe UI" panose="020B0502040204020203" pitchFamily="34" charset="0"/>
              </a:rPr>
              <a:t>Microsoft enforces 180 days Lifecyle</a:t>
            </a:r>
          </a:p>
          <a:p>
            <a:pPr marL="0" lvl="1" indent="0" defTabSz="913751" fontAlgn="base">
              <a:spcBef>
                <a:spcPts val="600"/>
              </a:spcBef>
              <a:spcAft>
                <a:spcPts val="600"/>
              </a:spcAft>
              <a:buNone/>
            </a:pPr>
            <a:r>
              <a:rPr lang="en-US" sz="1600" dirty="0">
                <a:solidFill>
                  <a:schemeClr val="tx2"/>
                </a:solidFill>
                <a:cs typeface="Segoe UI" panose="020B0502040204020203" pitchFamily="34" charset="0"/>
              </a:rPr>
              <a:t>A phased approach was adopted to deploy this policy; we started with cycles of 360 days and progressively reduced the window.</a:t>
            </a:r>
            <a:endParaRPr lang="en-US" sz="1600" dirty="0"/>
          </a:p>
        </p:txBody>
      </p:sp>
      <p:pic>
        <p:nvPicPr>
          <p:cNvPr id="5" name="Picture 4">
            <a:extLst>
              <a:ext uri="{FF2B5EF4-FFF2-40B4-BE49-F238E27FC236}">
                <a16:creationId xmlns:a16="http://schemas.microsoft.com/office/drawing/2014/main" id="{192DEBB5-DB8B-4DAA-BE1D-708080A28347}"/>
              </a:ext>
            </a:extLst>
          </p:cNvPr>
          <p:cNvPicPr>
            <a:picLocks noChangeAspect="1"/>
          </p:cNvPicPr>
          <p:nvPr/>
        </p:nvPicPr>
        <p:blipFill rotWithShape="1">
          <a:blip r:embed="rId3"/>
          <a:srcRect t="3906"/>
          <a:stretch/>
        </p:blipFill>
        <p:spPr>
          <a:xfrm>
            <a:off x="588262" y="3884840"/>
            <a:ext cx="10882246" cy="2413199"/>
          </a:xfrm>
          <a:prstGeom prst="rect">
            <a:avLst/>
          </a:prstGeom>
          <a:solidFill>
            <a:schemeClr val="bg1"/>
          </a:solidFill>
          <a:ln w="10795" cap="flat" cmpd="sng" algn="ctr">
            <a:noFill/>
            <a:prstDash val="solid"/>
          </a:ln>
          <a:effectLst>
            <a:outerShdw blurRad="152400" sx="101000" sy="101000" algn="tl" rotWithShape="0">
              <a:prstClr val="black">
                <a:alpha val="29000"/>
              </a:prstClr>
            </a:outerShdw>
          </a:effectLst>
        </p:spPr>
      </p:pic>
      <p:sp>
        <p:nvSpPr>
          <p:cNvPr id="8" name="Rectangle 7">
            <a:extLst>
              <a:ext uri="{FF2B5EF4-FFF2-40B4-BE49-F238E27FC236}">
                <a16:creationId xmlns:a16="http://schemas.microsoft.com/office/drawing/2014/main" id="{55174E5B-7862-4556-A60D-57EB5BE21DFB}"/>
              </a:ext>
            </a:extLst>
          </p:cNvPr>
          <p:cNvSpPr/>
          <p:nvPr/>
        </p:nvSpPr>
        <p:spPr>
          <a:xfrm>
            <a:off x="5737185" y="1399296"/>
            <a:ext cx="5507733" cy="1985159"/>
          </a:xfrm>
          <a:prstGeom prst="rect">
            <a:avLst/>
          </a:prstGeom>
        </p:spPr>
        <p:txBody>
          <a:bodyPr wrap="square">
            <a:spAutoFit/>
          </a:bodyPr>
          <a:lstStyle/>
          <a:p>
            <a:pPr marL="0" marR="0" lvl="1" indent="0" algn="l" defTabSz="913751" rtl="0" eaLnBrk="1" fontAlgn="base" latinLnBrk="0" hangingPunct="1">
              <a:lnSpc>
                <a:spcPct val="100000"/>
              </a:lnSpc>
              <a:spcBef>
                <a:spcPct val="0"/>
              </a:spcBef>
              <a:spcAft>
                <a:spcPts val="588"/>
              </a:spcAft>
              <a:buClrTx/>
              <a:buSzTx/>
              <a:buFontTx/>
              <a:buNone/>
              <a:tabLst/>
              <a:defRPr/>
            </a:pPr>
            <a:r>
              <a:rPr kumimoji="0" lang="en-US" sz="1400" b="0" i="0" u="none" strike="noStrike" kern="1200" cap="none" spc="0" normalizeH="0" baseline="0" noProof="0" dirty="0">
                <a:ln>
                  <a:noFill/>
                </a:ln>
                <a:solidFill>
                  <a:srgbClr val="D83B01"/>
                </a:solidFill>
                <a:effectLst/>
                <a:uLnTx/>
                <a:uFillTx/>
                <a:latin typeface="Segoe UI Semibold"/>
                <a:ea typeface="+mn-ea"/>
                <a:cs typeface="Segoe UI" panose="020B0502040204020203" pitchFamily="34" charset="0"/>
              </a:rPr>
              <a:t>What you can define when setting Expiration Policies</a:t>
            </a:r>
            <a:endParaRPr kumimoji="0" lang="en-US" sz="1400" b="0" i="0" u="none" strike="noStrike" kern="1200" cap="none" spc="0" normalizeH="0" baseline="0" noProof="0" dirty="0">
              <a:ln>
                <a:noFill/>
              </a:ln>
              <a:solidFill>
                <a:srgbClr val="D83B01"/>
              </a:solidFill>
              <a:effectLst/>
              <a:uLnTx/>
              <a:uFillTx/>
              <a:latin typeface="Segoe UI Semibold"/>
              <a:ea typeface="+mn-ea"/>
              <a:cs typeface="+mn-cs"/>
            </a:endParaRPr>
          </a:p>
          <a:p>
            <a:pPr marL="279498" marR="0" lvl="0" indent="-279498" algn="l" defTabSz="913751" rtl="0" eaLnBrk="1" fontAlgn="base" latinLnBrk="0" hangingPunct="1">
              <a:lnSpc>
                <a:spcPct val="100000"/>
              </a:lnSpc>
              <a:spcBef>
                <a:spcPct val="0"/>
              </a:spcBef>
              <a:spcAft>
                <a:spcPts val="588"/>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2F2F2F"/>
                </a:solidFill>
                <a:effectLst/>
                <a:uLnTx/>
                <a:uFillTx/>
                <a:latin typeface="Segoe UI"/>
                <a:ea typeface="+mn-ea"/>
                <a:cs typeface="+mn-cs"/>
              </a:rPr>
              <a:t>Set expiration timeline</a:t>
            </a:r>
            <a:endParaRPr kumimoji="0" lang="en-US" sz="1400" b="0" i="0" u="none" strike="noStrike" kern="1200" cap="none" spc="0" normalizeH="0" baseline="0" noProof="0" dirty="0">
              <a:ln>
                <a:noFill/>
              </a:ln>
              <a:solidFill>
                <a:srgbClr val="2F2F2F"/>
              </a:solidFill>
              <a:effectLst/>
              <a:uLnTx/>
              <a:uFillTx/>
              <a:latin typeface="Segoe UI"/>
              <a:ea typeface="+mn-ea"/>
              <a:cs typeface="Segoe UI"/>
            </a:endParaRPr>
          </a:p>
          <a:p>
            <a:pPr marL="279498" marR="0" lvl="0" indent="-279498" algn="l" defTabSz="913751" rtl="0" eaLnBrk="1" fontAlgn="base" latinLnBrk="0" hangingPunct="1">
              <a:lnSpc>
                <a:spcPct val="100000"/>
              </a:lnSpc>
              <a:spcBef>
                <a:spcPct val="0"/>
              </a:spcBef>
              <a:spcAft>
                <a:spcPts val="588"/>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2F2F2F"/>
                </a:solidFill>
                <a:effectLst/>
                <a:uLnTx/>
                <a:uFillTx/>
                <a:latin typeface="Segoe UI"/>
                <a:ea typeface="+mn-ea"/>
                <a:cs typeface="+mn-cs"/>
              </a:rPr>
              <a:t>Notification intervals are set automatically</a:t>
            </a:r>
            <a:endParaRPr kumimoji="0" lang="en-US" sz="1400" b="0" i="0" u="none" strike="noStrike" kern="1200" cap="none" spc="0" normalizeH="0" baseline="0" noProof="0" dirty="0">
              <a:ln>
                <a:noFill/>
              </a:ln>
              <a:solidFill>
                <a:srgbClr val="2F2F2F"/>
              </a:solidFill>
              <a:effectLst/>
              <a:uLnTx/>
              <a:uFillTx/>
              <a:latin typeface="Segoe UI"/>
              <a:ea typeface="+mn-ea"/>
              <a:cs typeface="Segoe UI"/>
            </a:endParaRPr>
          </a:p>
          <a:p>
            <a:pPr marL="279498" marR="0" lvl="0" indent="-279498" algn="l" defTabSz="913751" rtl="0" eaLnBrk="1" fontAlgn="base" latinLnBrk="0" hangingPunct="1">
              <a:lnSpc>
                <a:spcPct val="100000"/>
              </a:lnSpc>
              <a:spcBef>
                <a:spcPct val="0"/>
              </a:spcBef>
              <a:spcAft>
                <a:spcPts val="588"/>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2F2F2F"/>
                </a:solidFill>
                <a:effectLst/>
                <a:uLnTx/>
                <a:uFillTx/>
                <a:latin typeface="Segoe UI"/>
                <a:ea typeface="+mn-ea"/>
                <a:cs typeface="+mn-cs"/>
              </a:rPr>
              <a:t>Set fallback email address for ownerless groups</a:t>
            </a:r>
            <a:endParaRPr kumimoji="0" lang="en-US" sz="1400" b="0" i="0" u="none" strike="noStrike" kern="1200" cap="none" spc="0" normalizeH="0" baseline="0" noProof="0" dirty="0">
              <a:ln>
                <a:noFill/>
              </a:ln>
              <a:solidFill>
                <a:srgbClr val="2F2F2F"/>
              </a:solidFill>
              <a:effectLst/>
              <a:uLnTx/>
              <a:uFillTx/>
              <a:latin typeface="Segoe UI"/>
              <a:ea typeface="+mn-ea"/>
              <a:cs typeface="Segoe UI"/>
            </a:endParaRPr>
          </a:p>
          <a:p>
            <a:pPr marL="279498" marR="0" lvl="0" indent="-279498" algn="l" defTabSz="913751" rtl="0" eaLnBrk="1" fontAlgn="base" latinLnBrk="0" hangingPunct="1">
              <a:lnSpc>
                <a:spcPct val="100000"/>
              </a:lnSpc>
              <a:spcBef>
                <a:spcPct val="0"/>
              </a:spcBef>
              <a:spcAft>
                <a:spcPts val="588"/>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2F2F2F"/>
                </a:solidFill>
                <a:effectLst/>
                <a:uLnTx/>
                <a:uFillTx/>
                <a:latin typeface="Segoe UI"/>
                <a:ea typeface="+mn-ea"/>
                <a:cs typeface="+mn-cs"/>
              </a:rPr>
              <a:t>Apply policy to selected groups</a:t>
            </a:r>
          </a:p>
          <a:p>
            <a:pPr marL="0" marR="0" lvl="1" indent="0" algn="l" defTabSz="913751" rtl="0" eaLnBrk="1" fontAlgn="base" latinLnBrk="0" hangingPunct="1">
              <a:lnSpc>
                <a:spcPct val="100000"/>
              </a:lnSpc>
              <a:spcBef>
                <a:spcPct val="0"/>
              </a:spcBef>
              <a:spcAft>
                <a:spcPts val="588"/>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Semibold"/>
                <a:ea typeface="+mn-ea"/>
                <a:cs typeface="Segoe UI" panose="020B0502040204020203" pitchFamily="34" charset="0"/>
              </a:rPr>
              <a:t>Soon groups will be auto-renewed based on membership activity (in Private Preview). </a:t>
            </a:r>
            <a:endParaRPr kumimoji="0" lang="en-US" sz="1400" b="1" i="0" u="none" strike="noStrike" kern="1200" cap="none" spc="0" normalizeH="0" baseline="0" noProof="0" dirty="0">
              <a:ln>
                <a:noFill/>
              </a:ln>
              <a:solidFill>
                <a:srgbClr val="D83B01"/>
              </a:solidFill>
              <a:effectLst/>
              <a:uLnTx/>
              <a:uFillTx/>
              <a:latin typeface="Segoe UI"/>
              <a:ea typeface="+mn-ea"/>
              <a:cs typeface="+mn-cs"/>
            </a:endParaRPr>
          </a:p>
        </p:txBody>
      </p:sp>
      <p:cxnSp>
        <p:nvCxnSpPr>
          <p:cNvPr id="16" name="Straight Connector 15">
            <a:extLst>
              <a:ext uri="{FF2B5EF4-FFF2-40B4-BE49-F238E27FC236}">
                <a16:creationId xmlns:a16="http://schemas.microsoft.com/office/drawing/2014/main" id="{97365A26-4A0A-4265-ADBE-CA43F43CAAAC}"/>
              </a:ext>
            </a:extLst>
          </p:cNvPr>
          <p:cNvCxnSpPr>
            <a:cxnSpLocks/>
          </p:cNvCxnSpPr>
          <p:nvPr/>
        </p:nvCxnSpPr>
        <p:spPr>
          <a:xfrm>
            <a:off x="5371398" y="1528779"/>
            <a:ext cx="0" cy="2059372"/>
          </a:xfrm>
          <a:prstGeom prst="line">
            <a:avLst/>
          </a:prstGeom>
          <a:ln w="19050">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9488967"/>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D9974C9-8A89-4BA0-9E13-26F11F2EE033}"/>
              </a:ext>
            </a:extLst>
          </p:cNvPr>
          <p:cNvSpPr>
            <a:spLocks noGrp="1"/>
          </p:cNvSpPr>
          <p:nvPr>
            <p:ph type="title"/>
          </p:nvPr>
        </p:nvSpPr>
        <p:spPr/>
        <p:txBody>
          <a:bodyPr/>
          <a:lstStyle/>
          <a:p>
            <a:r>
              <a:rPr lang="en-US" dirty="0"/>
              <a:t>Custom policies</a:t>
            </a:r>
          </a:p>
        </p:txBody>
      </p:sp>
      <p:pic>
        <p:nvPicPr>
          <p:cNvPr id="6" name="Picture 5">
            <a:extLst>
              <a:ext uri="{FF2B5EF4-FFF2-40B4-BE49-F238E27FC236}">
                <a16:creationId xmlns:a16="http://schemas.microsoft.com/office/drawing/2014/main" id="{37EF500A-3690-4ED9-BCCB-6249D2C1590E}"/>
              </a:ext>
            </a:extLst>
          </p:cNvPr>
          <p:cNvPicPr>
            <a:picLocks noChangeAspect="1"/>
          </p:cNvPicPr>
          <p:nvPr/>
        </p:nvPicPr>
        <p:blipFill rotWithShape="1">
          <a:blip r:embed="rId3"/>
          <a:srcRect l="742" t="742" r="742" b="742"/>
          <a:stretch/>
        </p:blipFill>
        <p:spPr>
          <a:xfrm>
            <a:off x="588264" y="2295646"/>
            <a:ext cx="2435518" cy="3034006"/>
          </a:xfrm>
          <a:prstGeom prst="rect">
            <a:avLst/>
          </a:prstGeom>
          <a:solidFill>
            <a:schemeClr val="bg1"/>
          </a:solidFill>
          <a:ln w="10795" cap="flat" cmpd="sng" algn="ctr">
            <a:noFill/>
            <a:prstDash val="solid"/>
          </a:ln>
          <a:effectLst>
            <a:outerShdw blurRad="152400" sx="101000" sy="101000" algn="tl" rotWithShape="0">
              <a:prstClr val="black">
                <a:alpha val="29000"/>
              </a:prstClr>
            </a:outerShdw>
          </a:effectLst>
        </p:spPr>
      </p:pic>
      <p:pic>
        <p:nvPicPr>
          <p:cNvPr id="10" name="Picture 9">
            <a:extLst>
              <a:ext uri="{FF2B5EF4-FFF2-40B4-BE49-F238E27FC236}">
                <a16:creationId xmlns:a16="http://schemas.microsoft.com/office/drawing/2014/main" id="{AA37B176-6606-4DDD-8C7E-EEDEAE811589}"/>
              </a:ext>
            </a:extLst>
          </p:cNvPr>
          <p:cNvPicPr>
            <a:picLocks noChangeAspect="1"/>
          </p:cNvPicPr>
          <p:nvPr/>
        </p:nvPicPr>
        <p:blipFill rotWithShape="1">
          <a:blip r:embed="rId4"/>
          <a:srcRect l="1183" t="1183" r="1183" b="1183"/>
          <a:stretch/>
        </p:blipFill>
        <p:spPr>
          <a:xfrm>
            <a:off x="3434853" y="2295646"/>
            <a:ext cx="2219958" cy="3773171"/>
          </a:xfrm>
          <a:prstGeom prst="rect">
            <a:avLst/>
          </a:prstGeom>
          <a:solidFill>
            <a:schemeClr val="bg1"/>
          </a:solidFill>
          <a:ln w="10795" cap="flat" cmpd="sng" algn="ctr">
            <a:noFill/>
            <a:prstDash val="solid"/>
          </a:ln>
          <a:effectLst>
            <a:outerShdw blurRad="152400" sx="101000" sy="101000" algn="tl" rotWithShape="0">
              <a:prstClr val="black">
                <a:alpha val="29000"/>
              </a:prstClr>
            </a:outerShdw>
          </a:effectLst>
        </p:spPr>
      </p:pic>
      <p:pic>
        <p:nvPicPr>
          <p:cNvPr id="11" name="Picture 10">
            <a:extLst>
              <a:ext uri="{FF2B5EF4-FFF2-40B4-BE49-F238E27FC236}">
                <a16:creationId xmlns:a16="http://schemas.microsoft.com/office/drawing/2014/main" id="{F31D491F-88EC-468F-AFD0-620AFC35A765}"/>
              </a:ext>
            </a:extLst>
          </p:cNvPr>
          <p:cNvPicPr>
            <a:picLocks noChangeAspect="1"/>
          </p:cNvPicPr>
          <p:nvPr/>
        </p:nvPicPr>
        <p:blipFill rotWithShape="1">
          <a:blip r:embed="rId5"/>
          <a:srcRect l="599" t="599" r="599" b="599"/>
          <a:stretch/>
        </p:blipFill>
        <p:spPr>
          <a:xfrm>
            <a:off x="6065882" y="2295646"/>
            <a:ext cx="2616164" cy="3773171"/>
          </a:xfrm>
          <a:prstGeom prst="rect">
            <a:avLst/>
          </a:prstGeom>
          <a:solidFill>
            <a:schemeClr val="bg1"/>
          </a:solidFill>
          <a:ln w="10795" cap="flat" cmpd="sng" algn="ctr">
            <a:noFill/>
            <a:prstDash val="solid"/>
          </a:ln>
          <a:effectLst>
            <a:outerShdw blurRad="152400" sx="101000" sy="101000" algn="tl" rotWithShape="0">
              <a:prstClr val="black">
                <a:alpha val="29000"/>
              </a:prstClr>
            </a:outerShdw>
          </a:effectLst>
        </p:spPr>
      </p:pic>
      <p:pic>
        <p:nvPicPr>
          <p:cNvPr id="12" name="Picture 11">
            <a:extLst>
              <a:ext uri="{FF2B5EF4-FFF2-40B4-BE49-F238E27FC236}">
                <a16:creationId xmlns:a16="http://schemas.microsoft.com/office/drawing/2014/main" id="{AB4D1437-C678-4841-BE9F-16401514FF70}"/>
              </a:ext>
            </a:extLst>
          </p:cNvPr>
          <p:cNvPicPr>
            <a:picLocks noChangeAspect="1"/>
          </p:cNvPicPr>
          <p:nvPr/>
        </p:nvPicPr>
        <p:blipFill rotWithShape="1">
          <a:blip r:embed="rId6"/>
          <a:srcRect l="1311" t="1311" r="1311" b="1311"/>
          <a:stretch/>
        </p:blipFill>
        <p:spPr>
          <a:xfrm>
            <a:off x="9093117" y="2295646"/>
            <a:ext cx="2596830" cy="3773171"/>
          </a:xfrm>
          <a:prstGeom prst="rect">
            <a:avLst/>
          </a:prstGeom>
          <a:solidFill>
            <a:schemeClr val="bg1"/>
          </a:solidFill>
          <a:ln w="10795" cap="flat" cmpd="sng" algn="ctr">
            <a:noFill/>
            <a:prstDash val="solid"/>
          </a:ln>
          <a:effectLst>
            <a:outerShdw blurRad="152400" sx="101000" sy="101000" algn="tl" rotWithShape="0">
              <a:prstClr val="black">
                <a:alpha val="29000"/>
              </a:prstClr>
            </a:outerShdw>
          </a:effectLst>
        </p:spPr>
      </p:pic>
      <p:sp>
        <p:nvSpPr>
          <p:cNvPr id="13" name="TextBox 12">
            <a:extLst>
              <a:ext uri="{FF2B5EF4-FFF2-40B4-BE49-F238E27FC236}">
                <a16:creationId xmlns:a16="http://schemas.microsoft.com/office/drawing/2014/main" id="{53EF4661-9026-4AF9-ACF0-DFD20B584FCA}"/>
              </a:ext>
            </a:extLst>
          </p:cNvPr>
          <p:cNvSpPr txBox="1"/>
          <p:nvPr/>
        </p:nvSpPr>
        <p:spPr>
          <a:xfrm>
            <a:off x="588263" y="1457936"/>
            <a:ext cx="1911097" cy="553998"/>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Minimum Ownership</a:t>
            </a:r>
          </a:p>
        </p:txBody>
      </p:sp>
      <p:sp>
        <p:nvSpPr>
          <p:cNvPr id="14" name="TextBox 13">
            <a:extLst>
              <a:ext uri="{FF2B5EF4-FFF2-40B4-BE49-F238E27FC236}">
                <a16:creationId xmlns:a16="http://schemas.microsoft.com/office/drawing/2014/main" id="{1E3BF7D4-57D0-4954-87AD-B7C791D76660}"/>
              </a:ext>
            </a:extLst>
          </p:cNvPr>
          <p:cNvSpPr txBox="1"/>
          <p:nvPr/>
        </p:nvSpPr>
        <p:spPr>
          <a:xfrm>
            <a:off x="3434853" y="1457936"/>
            <a:ext cx="2219958" cy="553998"/>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Privacy based on classification</a:t>
            </a:r>
          </a:p>
        </p:txBody>
      </p:sp>
      <p:sp>
        <p:nvSpPr>
          <p:cNvPr id="15" name="TextBox 14">
            <a:extLst>
              <a:ext uri="{FF2B5EF4-FFF2-40B4-BE49-F238E27FC236}">
                <a16:creationId xmlns:a16="http://schemas.microsoft.com/office/drawing/2014/main" id="{A7171E69-1FF6-45CB-9803-05C8DB5B7918}"/>
              </a:ext>
            </a:extLst>
          </p:cNvPr>
          <p:cNvSpPr txBox="1"/>
          <p:nvPr/>
        </p:nvSpPr>
        <p:spPr>
          <a:xfrm>
            <a:off x="6065882" y="1457446"/>
            <a:ext cx="2510622" cy="553998"/>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rPr>
              <a:t>Control exposure using processes and limits</a:t>
            </a:r>
          </a:p>
        </p:txBody>
      </p:sp>
      <p:sp>
        <p:nvSpPr>
          <p:cNvPr id="16" name="TextBox 15">
            <a:extLst>
              <a:ext uri="{FF2B5EF4-FFF2-40B4-BE49-F238E27FC236}">
                <a16:creationId xmlns:a16="http://schemas.microsoft.com/office/drawing/2014/main" id="{7397A794-A575-4461-89C3-77AF7DBEFF4A}"/>
              </a:ext>
            </a:extLst>
          </p:cNvPr>
          <p:cNvSpPr txBox="1"/>
          <p:nvPr/>
        </p:nvSpPr>
        <p:spPr>
          <a:xfrm>
            <a:off x="9093117" y="1457446"/>
            <a:ext cx="2510622" cy="553998"/>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Mandatory Classification</a:t>
            </a:r>
          </a:p>
        </p:txBody>
      </p:sp>
    </p:spTree>
    <p:extLst>
      <p:ext uri="{BB962C8B-B14F-4D97-AF65-F5344CB8AC3E}">
        <p14:creationId xmlns:p14="http://schemas.microsoft.com/office/powerpoint/2010/main" val="3906809822"/>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671B5BDB-BA01-45A9-8112-CD85FA5939DB}"/>
              </a:ext>
            </a:extLst>
          </p:cNvPr>
          <p:cNvGrpSpPr/>
          <p:nvPr/>
        </p:nvGrpSpPr>
        <p:grpSpPr>
          <a:xfrm>
            <a:off x="2546052" y="0"/>
            <a:ext cx="1882111" cy="6858000"/>
            <a:chOff x="2546052" y="0"/>
            <a:chExt cx="1882111" cy="6858000"/>
          </a:xfrm>
        </p:grpSpPr>
        <p:pic>
          <p:nvPicPr>
            <p:cNvPr id="19" name="Picture 18" descr="Microsoft Ignite cube graphic">
              <a:extLst>
                <a:ext uri="{FF2B5EF4-FFF2-40B4-BE49-F238E27FC236}">
                  <a16:creationId xmlns:a16="http://schemas.microsoft.com/office/drawing/2014/main" id="{80B5602F-B223-4BF3-82AD-2E4DB7E504BB}"/>
                </a:ext>
                <a:ext uri="{C183D7F6-B498-43B3-948B-1728B52AA6E4}">
                  <adec:decorative xmlns:adec="http://schemas.microsoft.com/office/drawing/2017/decorative" val="0"/>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l="31623" t="91834" r="54289"/>
            <a:stretch/>
          </p:blipFill>
          <p:spPr>
            <a:xfrm>
              <a:off x="3848100" y="2565299"/>
              <a:ext cx="580063" cy="4292701"/>
            </a:xfrm>
            <a:prstGeom prst="rect">
              <a:avLst/>
            </a:prstGeom>
          </p:spPr>
        </p:pic>
        <p:pic>
          <p:nvPicPr>
            <p:cNvPr id="20" name="Picture 19" descr="Microsoft Ignite cube graphic">
              <a:extLst>
                <a:ext uri="{FF2B5EF4-FFF2-40B4-BE49-F238E27FC236}">
                  <a16:creationId xmlns:a16="http://schemas.microsoft.com/office/drawing/2014/main" id="{20A88E3D-8CD0-4192-B73E-A0F55C24FFCC}"/>
                </a:ext>
                <a:ext uri="{C183D7F6-B498-43B3-948B-1728B52AA6E4}">
                  <adec:decorative xmlns:adec="http://schemas.microsoft.com/office/drawing/2017/decorative" val="0"/>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t="57987" r="54289"/>
            <a:stretch/>
          </p:blipFill>
          <p:spPr>
            <a:xfrm>
              <a:off x="2546052" y="0"/>
              <a:ext cx="1882111" cy="2881230"/>
            </a:xfrm>
            <a:prstGeom prst="rect">
              <a:avLst/>
            </a:prstGeom>
          </p:spPr>
        </p:pic>
      </p:grpSp>
      <p:sp>
        <p:nvSpPr>
          <p:cNvPr id="12" name="Rectangle 11">
            <a:extLst>
              <a:ext uri="{FF2B5EF4-FFF2-40B4-BE49-F238E27FC236}">
                <a16:creationId xmlns:a16="http://schemas.microsoft.com/office/drawing/2014/main" id="{16D48A65-E9F5-4870-AF55-D13CEF529242}"/>
              </a:ext>
            </a:extLst>
          </p:cNvPr>
          <p:cNvSpPr/>
          <p:nvPr/>
        </p:nvSpPr>
        <p:spPr>
          <a:xfrm>
            <a:off x="6189804" y="3035534"/>
            <a:ext cx="3350590" cy="58477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Enable communications in a secure and controlled manner</a:t>
            </a:r>
          </a:p>
        </p:txBody>
      </p:sp>
      <p:sp>
        <p:nvSpPr>
          <p:cNvPr id="13" name="Rectangle 12">
            <a:extLst>
              <a:ext uri="{FF2B5EF4-FFF2-40B4-BE49-F238E27FC236}">
                <a16:creationId xmlns:a16="http://schemas.microsoft.com/office/drawing/2014/main" id="{9314AEA4-58EB-444E-ABFF-0789639501FB}"/>
              </a:ext>
            </a:extLst>
          </p:cNvPr>
          <p:cNvSpPr/>
          <p:nvPr/>
        </p:nvSpPr>
        <p:spPr>
          <a:xfrm>
            <a:off x="6189804" y="1776640"/>
            <a:ext cx="3910658" cy="649224"/>
          </a:xfrm>
          <a:prstGeom prst="rect">
            <a:avLst/>
          </a:prstGeom>
        </p:spPr>
        <p:txBody>
          <a:bodyP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Share knowledge and information using email, calendaring, documents and more</a:t>
            </a:r>
          </a:p>
        </p:txBody>
      </p:sp>
      <p:sp>
        <p:nvSpPr>
          <p:cNvPr id="14" name="Rectangle 13">
            <a:extLst>
              <a:ext uri="{FF2B5EF4-FFF2-40B4-BE49-F238E27FC236}">
                <a16:creationId xmlns:a16="http://schemas.microsoft.com/office/drawing/2014/main" id="{8D1826D7-5AE6-4C4B-8AC6-BD1042EB6539}"/>
              </a:ext>
            </a:extLst>
          </p:cNvPr>
          <p:cNvSpPr/>
          <p:nvPr/>
        </p:nvSpPr>
        <p:spPr>
          <a:xfrm>
            <a:off x="6189804" y="4229979"/>
            <a:ext cx="4006439" cy="58477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Streamline the creation and use of collaboration features</a:t>
            </a:r>
          </a:p>
        </p:txBody>
      </p:sp>
      <p:sp>
        <p:nvSpPr>
          <p:cNvPr id="16" name="Rectangle 15">
            <a:extLst>
              <a:ext uri="{FF2B5EF4-FFF2-40B4-BE49-F238E27FC236}">
                <a16:creationId xmlns:a16="http://schemas.microsoft.com/office/drawing/2014/main" id="{8C8F2DA7-F99E-4B84-BB74-334216F9507F}"/>
              </a:ext>
            </a:extLst>
          </p:cNvPr>
          <p:cNvSpPr/>
          <p:nvPr/>
        </p:nvSpPr>
        <p:spPr>
          <a:xfrm>
            <a:off x="6189804" y="5424425"/>
            <a:ext cx="3148070" cy="649224"/>
          </a:xfrm>
          <a:prstGeom prst="rect">
            <a:avLst/>
          </a:prstGeom>
        </p:spPr>
        <p:txBody>
          <a:bodyP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Leverage self-service capabilities to reduce costs and save time</a:t>
            </a:r>
          </a:p>
        </p:txBody>
      </p:sp>
      <p:sp>
        <p:nvSpPr>
          <p:cNvPr id="2" name="Title 1">
            <a:extLst>
              <a:ext uri="{FF2B5EF4-FFF2-40B4-BE49-F238E27FC236}">
                <a16:creationId xmlns:a16="http://schemas.microsoft.com/office/drawing/2014/main" id="{878AA5BE-7E59-4BD1-A277-1D58289218C0}"/>
              </a:ext>
            </a:extLst>
          </p:cNvPr>
          <p:cNvSpPr>
            <a:spLocks noGrp="1"/>
          </p:cNvSpPr>
          <p:nvPr>
            <p:ph type="title"/>
          </p:nvPr>
        </p:nvSpPr>
        <p:spPr>
          <a:xfrm>
            <a:off x="588263" y="2504083"/>
            <a:ext cx="3182027" cy="1846659"/>
          </a:xfrm>
        </p:spPr>
        <p:txBody>
          <a:bodyPr/>
          <a:lstStyle/>
          <a:p>
            <a:pPr lvl="0"/>
            <a:r>
              <a:rPr lang="en-US"/>
              <a:t>Office 365 Groups</a:t>
            </a:r>
            <a:br>
              <a:rPr lang="en-US"/>
            </a:br>
            <a:r>
              <a:rPr lang="en-US" sz="2400">
                <a:solidFill>
                  <a:schemeClr val="accent3"/>
                </a:solidFill>
                <a:latin typeface="+mn-lt"/>
              </a:rPr>
              <a:t>Powering Collaboration Across Microsoft 365</a:t>
            </a:r>
            <a:endParaRPr lang="en-US">
              <a:solidFill>
                <a:schemeClr val="accent3"/>
              </a:solidFill>
              <a:latin typeface="+mn-lt"/>
            </a:endParaRPr>
          </a:p>
        </p:txBody>
      </p:sp>
      <p:grpSp>
        <p:nvGrpSpPr>
          <p:cNvPr id="22" name="Group 21">
            <a:extLst>
              <a:ext uri="{FF2B5EF4-FFF2-40B4-BE49-F238E27FC236}">
                <a16:creationId xmlns:a16="http://schemas.microsoft.com/office/drawing/2014/main" id="{580F46A2-B00F-4D27-A29C-C86F9FC25F3E}"/>
              </a:ext>
            </a:extLst>
          </p:cNvPr>
          <p:cNvGrpSpPr/>
          <p:nvPr/>
        </p:nvGrpSpPr>
        <p:grpSpPr>
          <a:xfrm>
            <a:off x="5179988" y="3087225"/>
            <a:ext cx="703886" cy="397270"/>
            <a:chOff x="481806" y="2075125"/>
            <a:chExt cx="586572" cy="331058"/>
          </a:xfrm>
        </p:grpSpPr>
        <p:sp>
          <p:nvSpPr>
            <p:cNvPr id="23" name="Freeform 11">
              <a:extLst>
                <a:ext uri="{FF2B5EF4-FFF2-40B4-BE49-F238E27FC236}">
                  <a16:creationId xmlns:a16="http://schemas.microsoft.com/office/drawing/2014/main" id="{BDF9F125-4511-498F-A9BF-0BAA17FE4FCA}"/>
                </a:ext>
              </a:extLst>
            </p:cNvPr>
            <p:cNvSpPr>
              <a:spLocks/>
            </p:cNvSpPr>
            <p:nvPr/>
          </p:nvSpPr>
          <p:spPr bwMode="auto">
            <a:xfrm>
              <a:off x="555128" y="2295090"/>
              <a:ext cx="73322" cy="37772"/>
            </a:xfrm>
            <a:custGeom>
              <a:avLst/>
              <a:gdLst>
                <a:gd name="T0" fmla="*/ 53 w 53"/>
                <a:gd name="T1" fmla="*/ 0 h 27"/>
                <a:gd name="T2" fmla="*/ 53 w 53"/>
                <a:gd name="T3" fmla="*/ 0 h 27"/>
                <a:gd name="T4" fmla="*/ 0 w 53"/>
                <a:gd name="T5" fmla="*/ 0 h 27"/>
                <a:gd name="T6" fmla="*/ 0 w 53"/>
                <a:gd name="T7" fmla="*/ 27 h 27"/>
                <a:gd name="T8" fmla="*/ 53 w 53"/>
                <a:gd name="T9" fmla="*/ 27 h 27"/>
                <a:gd name="T10" fmla="*/ 53 w 53"/>
                <a:gd name="T11" fmla="*/ 0 h 27"/>
              </a:gdLst>
              <a:ahLst/>
              <a:cxnLst>
                <a:cxn ang="0">
                  <a:pos x="T0" y="T1"/>
                </a:cxn>
                <a:cxn ang="0">
                  <a:pos x="T2" y="T3"/>
                </a:cxn>
                <a:cxn ang="0">
                  <a:pos x="T4" y="T5"/>
                </a:cxn>
                <a:cxn ang="0">
                  <a:pos x="T6" y="T7"/>
                </a:cxn>
                <a:cxn ang="0">
                  <a:pos x="T8" y="T9"/>
                </a:cxn>
                <a:cxn ang="0">
                  <a:pos x="T10" y="T11"/>
                </a:cxn>
              </a:cxnLst>
              <a:rect l="0" t="0" r="r" b="b"/>
              <a:pathLst>
                <a:path w="53" h="27">
                  <a:moveTo>
                    <a:pt x="53" y="0"/>
                  </a:moveTo>
                  <a:lnTo>
                    <a:pt x="53" y="0"/>
                  </a:lnTo>
                  <a:lnTo>
                    <a:pt x="0" y="0"/>
                  </a:lnTo>
                  <a:lnTo>
                    <a:pt x="0" y="27"/>
                  </a:lnTo>
                  <a:lnTo>
                    <a:pt x="53" y="27"/>
                  </a:lnTo>
                  <a:lnTo>
                    <a:pt x="53" y="0"/>
                  </a:lnTo>
                  <a:close/>
                </a:path>
              </a:pathLst>
            </a:custGeom>
            <a:solidFill>
              <a:schemeClr val="accent3"/>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24" name="Freeform 12">
              <a:extLst>
                <a:ext uri="{FF2B5EF4-FFF2-40B4-BE49-F238E27FC236}">
                  <a16:creationId xmlns:a16="http://schemas.microsoft.com/office/drawing/2014/main" id="{29E9492D-6D93-484B-A61C-AE22145DB494}"/>
                </a:ext>
              </a:extLst>
            </p:cNvPr>
            <p:cNvSpPr>
              <a:spLocks/>
            </p:cNvSpPr>
            <p:nvPr/>
          </p:nvSpPr>
          <p:spPr bwMode="auto">
            <a:xfrm>
              <a:off x="517356" y="2221768"/>
              <a:ext cx="111093" cy="37772"/>
            </a:xfrm>
            <a:custGeom>
              <a:avLst/>
              <a:gdLst>
                <a:gd name="T0" fmla="*/ 80 w 80"/>
                <a:gd name="T1" fmla="*/ 0 h 27"/>
                <a:gd name="T2" fmla="*/ 80 w 80"/>
                <a:gd name="T3" fmla="*/ 0 h 27"/>
                <a:gd name="T4" fmla="*/ 0 w 80"/>
                <a:gd name="T5" fmla="*/ 0 h 27"/>
                <a:gd name="T6" fmla="*/ 0 w 80"/>
                <a:gd name="T7" fmla="*/ 27 h 27"/>
                <a:gd name="T8" fmla="*/ 80 w 80"/>
                <a:gd name="T9" fmla="*/ 27 h 27"/>
                <a:gd name="T10" fmla="*/ 80 w 80"/>
                <a:gd name="T11" fmla="*/ 0 h 27"/>
              </a:gdLst>
              <a:ahLst/>
              <a:cxnLst>
                <a:cxn ang="0">
                  <a:pos x="T0" y="T1"/>
                </a:cxn>
                <a:cxn ang="0">
                  <a:pos x="T2" y="T3"/>
                </a:cxn>
                <a:cxn ang="0">
                  <a:pos x="T4" y="T5"/>
                </a:cxn>
                <a:cxn ang="0">
                  <a:pos x="T6" y="T7"/>
                </a:cxn>
                <a:cxn ang="0">
                  <a:pos x="T8" y="T9"/>
                </a:cxn>
                <a:cxn ang="0">
                  <a:pos x="T10" y="T11"/>
                </a:cxn>
              </a:cxnLst>
              <a:rect l="0" t="0" r="r" b="b"/>
              <a:pathLst>
                <a:path w="80" h="27">
                  <a:moveTo>
                    <a:pt x="80" y="0"/>
                  </a:moveTo>
                  <a:lnTo>
                    <a:pt x="80" y="0"/>
                  </a:lnTo>
                  <a:lnTo>
                    <a:pt x="0" y="0"/>
                  </a:lnTo>
                  <a:lnTo>
                    <a:pt x="0" y="27"/>
                  </a:lnTo>
                  <a:lnTo>
                    <a:pt x="80" y="27"/>
                  </a:lnTo>
                  <a:lnTo>
                    <a:pt x="80" y="0"/>
                  </a:lnTo>
                  <a:close/>
                </a:path>
              </a:pathLst>
            </a:custGeom>
            <a:solidFill>
              <a:schemeClr val="accent3"/>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25" name="Freeform 13">
              <a:extLst>
                <a:ext uri="{FF2B5EF4-FFF2-40B4-BE49-F238E27FC236}">
                  <a16:creationId xmlns:a16="http://schemas.microsoft.com/office/drawing/2014/main" id="{8DCE3052-4BED-4D3F-8932-70745D6F24B1}"/>
                </a:ext>
              </a:extLst>
            </p:cNvPr>
            <p:cNvSpPr>
              <a:spLocks/>
            </p:cNvSpPr>
            <p:nvPr/>
          </p:nvSpPr>
          <p:spPr bwMode="auto">
            <a:xfrm>
              <a:off x="481806" y="2148447"/>
              <a:ext cx="146643" cy="35550"/>
            </a:xfrm>
            <a:custGeom>
              <a:avLst/>
              <a:gdLst>
                <a:gd name="T0" fmla="*/ 0 w 106"/>
                <a:gd name="T1" fmla="*/ 26 h 26"/>
                <a:gd name="T2" fmla="*/ 0 w 106"/>
                <a:gd name="T3" fmla="*/ 26 h 26"/>
                <a:gd name="T4" fmla="*/ 106 w 106"/>
                <a:gd name="T5" fmla="*/ 26 h 26"/>
                <a:gd name="T6" fmla="*/ 106 w 106"/>
                <a:gd name="T7" fmla="*/ 0 h 26"/>
                <a:gd name="T8" fmla="*/ 0 w 106"/>
                <a:gd name="T9" fmla="*/ 0 h 26"/>
                <a:gd name="T10" fmla="*/ 0 w 106"/>
                <a:gd name="T11" fmla="*/ 26 h 26"/>
              </a:gdLst>
              <a:ahLst/>
              <a:cxnLst>
                <a:cxn ang="0">
                  <a:pos x="T0" y="T1"/>
                </a:cxn>
                <a:cxn ang="0">
                  <a:pos x="T2" y="T3"/>
                </a:cxn>
                <a:cxn ang="0">
                  <a:pos x="T4" y="T5"/>
                </a:cxn>
                <a:cxn ang="0">
                  <a:pos x="T6" y="T7"/>
                </a:cxn>
                <a:cxn ang="0">
                  <a:pos x="T8" y="T9"/>
                </a:cxn>
                <a:cxn ang="0">
                  <a:pos x="T10" y="T11"/>
                </a:cxn>
              </a:cxnLst>
              <a:rect l="0" t="0" r="r" b="b"/>
              <a:pathLst>
                <a:path w="106" h="26">
                  <a:moveTo>
                    <a:pt x="0" y="26"/>
                  </a:moveTo>
                  <a:lnTo>
                    <a:pt x="0" y="26"/>
                  </a:lnTo>
                  <a:lnTo>
                    <a:pt x="106" y="26"/>
                  </a:lnTo>
                  <a:lnTo>
                    <a:pt x="106" y="0"/>
                  </a:lnTo>
                  <a:lnTo>
                    <a:pt x="0" y="0"/>
                  </a:lnTo>
                  <a:lnTo>
                    <a:pt x="0" y="26"/>
                  </a:lnTo>
                  <a:close/>
                </a:path>
              </a:pathLst>
            </a:custGeom>
            <a:solidFill>
              <a:schemeClr val="accent3"/>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26" name="Freeform 14">
              <a:extLst>
                <a:ext uri="{FF2B5EF4-FFF2-40B4-BE49-F238E27FC236}">
                  <a16:creationId xmlns:a16="http://schemas.microsoft.com/office/drawing/2014/main" id="{FABAFBB3-2962-42E4-89BF-2E3C157EE876}"/>
                </a:ext>
              </a:extLst>
            </p:cNvPr>
            <p:cNvSpPr>
              <a:spLocks/>
            </p:cNvSpPr>
            <p:nvPr/>
          </p:nvSpPr>
          <p:spPr bwMode="auto">
            <a:xfrm>
              <a:off x="666221" y="2075125"/>
              <a:ext cx="402157" cy="331058"/>
            </a:xfrm>
            <a:custGeom>
              <a:avLst/>
              <a:gdLst>
                <a:gd name="T0" fmla="*/ 0 w 293"/>
                <a:gd name="T1" fmla="*/ 240 h 240"/>
                <a:gd name="T2" fmla="*/ 0 w 293"/>
                <a:gd name="T3" fmla="*/ 240 h 240"/>
                <a:gd name="T4" fmla="*/ 293 w 293"/>
                <a:gd name="T5" fmla="*/ 240 h 240"/>
                <a:gd name="T6" fmla="*/ 293 w 293"/>
                <a:gd name="T7" fmla="*/ 0 h 240"/>
                <a:gd name="T8" fmla="*/ 0 w 293"/>
                <a:gd name="T9" fmla="*/ 0 h 240"/>
                <a:gd name="T10" fmla="*/ 0 w 293"/>
                <a:gd name="T11" fmla="*/ 240 h 240"/>
              </a:gdLst>
              <a:ahLst/>
              <a:cxnLst>
                <a:cxn ang="0">
                  <a:pos x="T0" y="T1"/>
                </a:cxn>
                <a:cxn ang="0">
                  <a:pos x="T2" y="T3"/>
                </a:cxn>
                <a:cxn ang="0">
                  <a:pos x="T4" y="T5"/>
                </a:cxn>
                <a:cxn ang="0">
                  <a:pos x="T6" y="T7"/>
                </a:cxn>
                <a:cxn ang="0">
                  <a:pos x="T8" y="T9"/>
                </a:cxn>
                <a:cxn ang="0">
                  <a:pos x="T10" y="T11"/>
                </a:cxn>
              </a:cxnLst>
              <a:rect l="0" t="0" r="r" b="b"/>
              <a:pathLst>
                <a:path w="293" h="240">
                  <a:moveTo>
                    <a:pt x="0" y="240"/>
                  </a:moveTo>
                  <a:lnTo>
                    <a:pt x="0" y="240"/>
                  </a:lnTo>
                  <a:lnTo>
                    <a:pt x="293" y="240"/>
                  </a:lnTo>
                  <a:lnTo>
                    <a:pt x="293" y="0"/>
                  </a:lnTo>
                  <a:lnTo>
                    <a:pt x="0" y="0"/>
                  </a:lnTo>
                  <a:lnTo>
                    <a:pt x="0" y="240"/>
                  </a:lnTo>
                  <a:close/>
                </a:path>
              </a:pathLst>
            </a:custGeom>
            <a:solidFill>
              <a:srgbClr val="C1C1C1"/>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28" name="Freeform 15">
              <a:extLst>
                <a:ext uri="{FF2B5EF4-FFF2-40B4-BE49-F238E27FC236}">
                  <a16:creationId xmlns:a16="http://schemas.microsoft.com/office/drawing/2014/main" id="{539823D7-394E-4972-8010-9A866C47B123}"/>
                </a:ext>
              </a:extLst>
            </p:cNvPr>
            <p:cNvSpPr>
              <a:spLocks/>
            </p:cNvSpPr>
            <p:nvPr/>
          </p:nvSpPr>
          <p:spPr bwMode="auto">
            <a:xfrm>
              <a:off x="737320" y="2295090"/>
              <a:ext cx="111093" cy="37772"/>
            </a:xfrm>
            <a:custGeom>
              <a:avLst/>
              <a:gdLst>
                <a:gd name="T0" fmla="*/ 0 w 80"/>
                <a:gd name="T1" fmla="*/ 27 h 27"/>
                <a:gd name="T2" fmla="*/ 0 w 80"/>
                <a:gd name="T3" fmla="*/ 27 h 27"/>
                <a:gd name="T4" fmla="*/ 80 w 80"/>
                <a:gd name="T5" fmla="*/ 27 h 27"/>
                <a:gd name="T6" fmla="*/ 80 w 80"/>
                <a:gd name="T7" fmla="*/ 0 h 27"/>
                <a:gd name="T8" fmla="*/ 0 w 80"/>
                <a:gd name="T9" fmla="*/ 0 h 27"/>
                <a:gd name="T10" fmla="*/ 0 w 80"/>
                <a:gd name="T11" fmla="*/ 27 h 27"/>
              </a:gdLst>
              <a:ahLst/>
              <a:cxnLst>
                <a:cxn ang="0">
                  <a:pos x="T0" y="T1"/>
                </a:cxn>
                <a:cxn ang="0">
                  <a:pos x="T2" y="T3"/>
                </a:cxn>
                <a:cxn ang="0">
                  <a:pos x="T4" y="T5"/>
                </a:cxn>
                <a:cxn ang="0">
                  <a:pos x="T6" y="T7"/>
                </a:cxn>
                <a:cxn ang="0">
                  <a:pos x="T8" y="T9"/>
                </a:cxn>
                <a:cxn ang="0">
                  <a:pos x="T10" y="T11"/>
                </a:cxn>
              </a:cxnLst>
              <a:rect l="0" t="0" r="r" b="b"/>
              <a:pathLst>
                <a:path w="80" h="27">
                  <a:moveTo>
                    <a:pt x="0" y="27"/>
                  </a:moveTo>
                  <a:lnTo>
                    <a:pt x="0" y="27"/>
                  </a:lnTo>
                  <a:lnTo>
                    <a:pt x="80" y="27"/>
                  </a:lnTo>
                  <a:lnTo>
                    <a:pt x="80" y="0"/>
                  </a:lnTo>
                  <a:lnTo>
                    <a:pt x="0" y="0"/>
                  </a:lnTo>
                  <a:lnTo>
                    <a:pt x="0" y="27"/>
                  </a:lnTo>
                  <a:close/>
                </a:path>
              </a:pathLst>
            </a:custGeom>
            <a:solidFill>
              <a:srgbClr val="FFFFFF"/>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29" name="Freeform 16">
              <a:extLst>
                <a:ext uri="{FF2B5EF4-FFF2-40B4-BE49-F238E27FC236}">
                  <a16:creationId xmlns:a16="http://schemas.microsoft.com/office/drawing/2014/main" id="{7AC87310-3079-4BF5-AB0C-870AE0279921}"/>
                </a:ext>
              </a:extLst>
            </p:cNvPr>
            <p:cNvSpPr>
              <a:spLocks/>
            </p:cNvSpPr>
            <p:nvPr/>
          </p:nvSpPr>
          <p:spPr bwMode="auto">
            <a:xfrm>
              <a:off x="886185" y="2221768"/>
              <a:ext cx="111093" cy="111093"/>
            </a:xfrm>
            <a:custGeom>
              <a:avLst/>
              <a:gdLst>
                <a:gd name="T0" fmla="*/ 0 w 80"/>
                <a:gd name="T1" fmla="*/ 80 h 80"/>
                <a:gd name="T2" fmla="*/ 0 w 80"/>
                <a:gd name="T3" fmla="*/ 80 h 80"/>
                <a:gd name="T4" fmla="*/ 80 w 80"/>
                <a:gd name="T5" fmla="*/ 80 h 80"/>
                <a:gd name="T6" fmla="*/ 80 w 80"/>
                <a:gd name="T7" fmla="*/ 0 h 80"/>
                <a:gd name="T8" fmla="*/ 0 w 80"/>
                <a:gd name="T9" fmla="*/ 0 h 80"/>
                <a:gd name="T10" fmla="*/ 0 w 80"/>
                <a:gd name="T11" fmla="*/ 80 h 80"/>
              </a:gdLst>
              <a:ahLst/>
              <a:cxnLst>
                <a:cxn ang="0">
                  <a:pos x="T0" y="T1"/>
                </a:cxn>
                <a:cxn ang="0">
                  <a:pos x="T2" y="T3"/>
                </a:cxn>
                <a:cxn ang="0">
                  <a:pos x="T4" y="T5"/>
                </a:cxn>
                <a:cxn ang="0">
                  <a:pos x="T6" y="T7"/>
                </a:cxn>
                <a:cxn ang="0">
                  <a:pos x="T8" y="T9"/>
                </a:cxn>
                <a:cxn ang="0">
                  <a:pos x="T10" y="T11"/>
                </a:cxn>
              </a:cxnLst>
              <a:rect l="0" t="0" r="r" b="b"/>
              <a:pathLst>
                <a:path w="80" h="80">
                  <a:moveTo>
                    <a:pt x="0" y="80"/>
                  </a:moveTo>
                  <a:lnTo>
                    <a:pt x="0" y="80"/>
                  </a:lnTo>
                  <a:lnTo>
                    <a:pt x="80" y="80"/>
                  </a:lnTo>
                  <a:lnTo>
                    <a:pt x="80" y="0"/>
                  </a:lnTo>
                  <a:lnTo>
                    <a:pt x="0" y="0"/>
                  </a:lnTo>
                  <a:lnTo>
                    <a:pt x="0" y="80"/>
                  </a:lnTo>
                  <a:close/>
                </a:path>
              </a:pathLst>
            </a:custGeom>
            <a:solidFill>
              <a:srgbClr val="FFFFFF"/>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30" name="Freeform 17">
              <a:extLst>
                <a:ext uri="{FF2B5EF4-FFF2-40B4-BE49-F238E27FC236}">
                  <a16:creationId xmlns:a16="http://schemas.microsoft.com/office/drawing/2014/main" id="{A9E90CC5-5D30-4F2B-ABDA-290ED4B60EF0}"/>
                </a:ext>
              </a:extLst>
            </p:cNvPr>
            <p:cNvSpPr>
              <a:spLocks/>
            </p:cNvSpPr>
            <p:nvPr/>
          </p:nvSpPr>
          <p:spPr bwMode="auto">
            <a:xfrm>
              <a:off x="737320" y="2148447"/>
              <a:ext cx="259958" cy="35550"/>
            </a:xfrm>
            <a:custGeom>
              <a:avLst/>
              <a:gdLst>
                <a:gd name="T0" fmla="*/ 187 w 187"/>
                <a:gd name="T1" fmla="*/ 0 h 26"/>
                <a:gd name="T2" fmla="*/ 187 w 187"/>
                <a:gd name="T3" fmla="*/ 0 h 26"/>
                <a:gd name="T4" fmla="*/ 0 w 187"/>
                <a:gd name="T5" fmla="*/ 0 h 26"/>
                <a:gd name="T6" fmla="*/ 0 w 187"/>
                <a:gd name="T7" fmla="*/ 26 h 26"/>
                <a:gd name="T8" fmla="*/ 187 w 187"/>
                <a:gd name="T9" fmla="*/ 26 h 26"/>
                <a:gd name="T10" fmla="*/ 187 w 187"/>
                <a:gd name="T11" fmla="*/ 0 h 26"/>
              </a:gdLst>
              <a:ahLst/>
              <a:cxnLst>
                <a:cxn ang="0">
                  <a:pos x="T0" y="T1"/>
                </a:cxn>
                <a:cxn ang="0">
                  <a:pos x="T2" y="T3"/>
                </a:cxn>
                <a:cxn ang="0">
                  <a:pos x="T4" y="T5"/>
                </a:cxn>
                <a:cxn ang="0">
                  <a:pos x="T6" y="T7"/>
                </a:cxn>
                <a:cxn ang="0">
                  <a:pos x="T8" y="T9"/>
                </a:cxn>
                <a:cxn ang="0">
                  <a:pos x="T10" y="T11"/>
                </a:cxn>
              </a:cxnLst>
              <a:rect l="0" t="0" r="r" b="b"/>
              <a:pathLst>
                <a:path w="187" h="26">
                  <a:moveTo>
                    <a:pt x="187" y="0"/>
                  </a:moveTo>
                  <a:lnTo>
                    <a:pt x="187" y="0"/>
                  </a:lnTo>
                  <a:lnTo>
                    <a:pt x="0" y="0"/>
                  </a:lnTo>
                  <a:lnTo>
                    <a:pt x="0" y="26"/>
                  </a:lnTo>
                  <a:lnTo>
                    <a:pt x="187" y="26"/>
                  </a:lnTo>
                  <a:lnTo>
                    <a:pt x="187" y="0"/>
                  </a:lnTo>
                  <a:close/>
                </a:path>
              </a:pathLst>
            </a:custGeom>
            <a:solidFill>
              <a:schemeClr val="accent3"/>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31" name="Freeform 18">
              <a:extLst>
                <a:ext uri="{FF2B5EF4-FFF2-40B4-BE49-F238E27FC236}">
                  <a16:creationId xmlns:a16="http://schemas.microsoft.com/office/drawing/2014/main" id="{827FE6F8-A959-482D-8BBF-7740B21381A9}"/>
                </a:ext>
              </a:extLst>
            </p:cNvPr>
            <p:cNvSpPr>
              <a:spLocks/>
            </p:cNvSpPr>
            <p:nvPr/>
          </p:nvSpPr>
          <p:spPr bwMode="auto">
            <a:xfrm>
              <a:off x="737320" y="2221768"/>
              <a:ext cx="111093" cy="37772"/>
            </a:xfrm>
            <a:custGeom>
              <a:avLst/>
              <a:gdLst>
                <a:gd name="T0" fmla="*/ 0 w 80"/>
                <a:gd name="T1" fmla="*/ 27 h 27"/>
                <a:gd name="T2" fmla="*/ 0 w 80"/>
                <a:gd name="T3" fmla="*/ 27 h 27"/>
                <a:gd name="T4" fmla="*/ 80 w 80"/>
                <a:gd name="T5" fmla="*/ 27 h 27"/>
                <a:gd name="T6" fmla="*/ 80 w 80"/>
                <a:gd name="T7" fmla="*/ 0 h 27"/>
                <a:gd name="T8" fmla="*/ 0 w 80"/>
                <a:gd name="T9" fmla="*/ 0 h 27"/>
                <a:gd name="T10" fmla="*/ 0 w 80"/>
                <a:gd name="T11" fmla="*/ 27 h 27"/>
              </a:gdLst>
              <a:ahLst/>
              <a:cxnLst>
                <a:cxn ang="0">
                  <a:pos x="T0" y="T1"/>
                </a:cxn>
                <a:cxn ang="0">
                  <a:pos x="T2" y="T3"/>
                </a:cxn>
                <a:cxn ang="0">
                  <a:pos x="T4" y="T5"/>
                </a:cxn>
                <a:cxn ang="0">
                  <a:pos x="T6" y="T7"/>
                </a:cxn>
                <a:cxn ang="0">
                  <a:pos x="T8" y="T9"/>
                </a:cxn>
                <a:cxn ang="0">
                  <a:pos x="T10" y="T11"/>
                </a:cxn>
              </a:cxnLst>
              <a:rect l="0" t="0" r="r" b="b"/>
              <a:pathLst>
                <a:path w="80" h="27">
                  <a:moveTo>
                    <a:pt x="0" y="27"/>
                  </a:moveTo>
                  <a:lnTo>
                    <a:pt x="0" y="27"/>
                  </a:lnTo>
                  <a:lnTo>
                    <a:pt x="80" y="27"/>
                  </a:lnTo>
                  <a:lnTo>
                    <a:pt x="80" y="0"/>
                  </a:lnTo>
                  <a:lnTo>
                    <a:pt x="0" y="0"/>
                  </a:lnTo>
                  <a:lnTo>
                    <a:pt x="0" y="27"/>
                  </a:lnTo>
                  <a:close/>
                </a:path>
              </a:pathLst>
            </a:custGeom>
            <a:solidFill>
              <a:schemeClr val="accent3"/>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33" name="Group 90">
            <a:extLst>
              <a:ext uri="{FF2B5EF4-FFF2-40B4-BE49-F238E27FC236}">
                <a16:creationId xmlns:a16="http://schemas.microsoft.com/office/drawing/2014/main" id="{F0388C51-A12A-457D-BCDC-7F24C6C574D7}"/>
              </a:ext>
            </a:extLst>
          </p:cNvPr>
          <p:cNvGrpSpPr>
            <a:grpSpLocks noChangeAspect="1"/>
          </p:cNvGrpSpPr>
          <p:nvPr/>
        </p:nvGrpSpPr>
        <p:grpSpPr bwMode="auto">
          <a:xfrm>
            <a:off x="5289304" y="4225041"/>
            <a:ext cx="600076" cy="567690"/>
            <a:chOff x="3639" y="2548"/>
            <a:chExt cx="315" cy="298"/>
          </a:xfrm>
        </p:grpSpPr>
        <p:sp>
          <p:nvSpPr>
            <p:cNvPr id="34" name="Freeform 91">
              <a:extLst>
                <a:ext uri="{FF2B5EF4-FFF2-40B4-BE49-F238E27FC236}">
                  <a16:creationId xmlns:a16="http://schemas.microsoft.com/office/drawing/2014/main" id="{AB133F5A-F9E1-4194-BA85-BC9841325A5C}"/>
                </a:ext>
              </a:extLst>
            </p:cNvPr>
            <p:cNvSpPr>
              <a:spLocks/>
            </p:cNvSpPr>
            <p:nvPr/>
          </p:nvSpPr>
          <p:spPr bwMode="auto">
            <a:xfrm>
              <a:off x="3742" y="2548"/>
              <a:ext cx="116" cy="105"/>
            </a:xfrm>
            <a:custGeom>
              <a:avLst/>
              <a:gdLst>
                <a:gd name="T0" fmla="*/ 57 w 138"/>
                <a:gd name="T1" fmla="*/ 107 h 125"/>
                <a:gd name="T2" fmla="*/ 57 w 138"/>
                <a:gd name="T3" fmla="*/ 107 h 125"/>
                <a:gd name="T4" fmla="*/ 76 w 138"/>
                <a:gd name="T5" fmla="*/ 125 h 125"/>
                <a:gd name="T6" fmla="*/ 138 w 138"/>
                <a:gd name="T7" fmla="*/ 63 h 125"/>
                <a:gd name="T8" fmla="*/ 76 w 138"/>
                <a:gd name="T9" fmla="*/ 0 h 125"/>
                <a:gd name="T10" fmla="*/ 57 w 138"/>
                <a:gd name="T11" fmla="*/ 19 h 125"/>
                <a:gd name="T12" fmla="*/ 87 w 138"/>
                <a:gd name="T13" fmla="*/ 49 h 125"/>
                <a:gd name="T14" fmla="*/ 0 w 138"/>
                <a:gd name="T15" fmla="*/ 49 h 125"/>
                <a:gd name="T16" fmla="*/ 0 w 138"/>
                <a:gd name="T17" fmla="*/ 76 h 125"/>
                <a:gd name="T18" fmla="*/ 87 w 138"/>
                <a:gd name="T19" fmla="*/ 76 h 125"/>
                <a:gd name="T20" fmla="*/ 57 w 138"/>
                <a:gd name="T21" fmla="*/ 107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8" h="125">
                  <a:moveTo>
                    <a:pt x="57" y="107"/>
                  </a:moveTo>
                  <a:lnTo>
                    <a:pt x="57" y="107"/>
                  </a:lnTo>
                  <a:lnTo>
                    <a:pt x="76" y="125"/>
                  </a:lnTo>
                  <a:lnTo>
                    <a:pt x="138" y="63"/>
                  </a:lnTo>
                  <a:lnTo>
                    <a:pt x="76" y="0"/>
                  </a:lnTo>
                  <a:lnTo>
                    <a:pt x="57" y="19"/>
                  </a:lnTo>
                  <a:lnTo>
                    <a:pt x="87" y="49"/>
                  </a:lnTo>
                  <a:lnTo>
                    <a:pt x="0" y="49"/>
                  </a:lnTo>
                  <a:lnTo>
                    <a:pt x="0" y="76"/>
                  </a:lnTo>
                  <a:lnTo>
                    <a:pt x="87" y="76"/>
                  </a:lnTo>
                  <a:lnTo>
                    <a:pt x="57" y="107"/>
                  </a:lnTo>
                  <a:close/>
                </a:path>
              </a:pathLst>
            </a:custGeom>
            <a:solidFill>
              <a:schemeClr val="accent3"/>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35" name="Freeform 92">
              <a:extLst>
                <a:ext uri="{FF2B5EF4-FFF2-40B4-BE49-F238E27FC236}">
                  <a16:creationId xmlns:a16="http://schemas.microsoft.com/office/drawing/2014/main" id="{1C2CD35E-20F0-4D86-B008-8BBA34BD20FE}"/>
                </a:ext>
              </a:extLst>
            </p:cNvPr>
            <p:cNvSpPr>
              <a:spLocks/>
            </p:cNvSpPr>
            <p:nvPr/>
          </p:nvSpPr>
          <p:spPr bwMode="auto">
            <a:xfrm>
              <a:off x="3752" y="2678"/>
              <a:ext cx="90" cy="89"/>
            </a:xfrm>
            <a:custGeom>
              <a:avLst/>
              <a:gdLst>
                <a:gd name="T0" fmla="*/ 54 w 107"/>
                <a:gd name="T1" fmla="*/ 0 h 106"/>
                <a:gd name="T2" fmla="*/ 54 w 107"/>
                <a:gd name="T3" fmla="*/ 0 h 106"/>
                <a:gd name="T4" fmla="*/ 32 w 107"/>
                <a:gd name="T5" fmla="*/ 5 h 106"/>
                <a:gd name="T6" fmla="*/ 0 w 107"/>
                <a:gd name="T7" fmla="*/ 53 h 106"/>
                <a:gd name="T8" fmla="*/ 54 w 107"/>
                <a:gd name="T9" fmla="*/ 106 h 106"/>
                <a:gd name="T10" fmla="*/ 107 w 107"/>
                <a:gd name="T11" fmla="*/ 53 h 106"/>
                <a:gd name="T12" fmla="*/ 76 w 107"/>
                <a:gd name="T13" fmla="*/ 5 h 106"/>
                <a:gd name="T14" fmla="*/ 54 w 107"/>
                <a:gd name="T15" fmla="*/ 0 h 1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7" h="106">
                  <a:moveTo>
                    <a:pt x="54" y="0"/>
                  </a:moveTo>
                  <a:lnTo>
                    <a:pt x="54" y="0"/>
                  </a:lnTo>
                  <a:cubicBezTo>
                    <a:pt x="46" y="0"/>
                    <a:pt x="38" y="2"/>
                    <a:pt x="32" y="5"/>
                  </a:cubicBezTo>
                  <a:cubicBezTo>
                    <a:pt x="13" y="13"/>
                    <a:pt x="0" y="32"/>
                    <a:pt x="0" y="53"/>
                  </a:cubicBezTo>
                  <a:cubicBezTo>
                    <a:pt x="0" y="83"/>
                    <a:pt x="24" y="106"/>
                    <a:pt x="54" y="106"/>
                  </a:cubicBezTo>
                  <a:cubicBezTo>
                    <a:pt x="83" y="106"/>
                    <a:pt x="107" y="83"/>
                    <a:pt x="107" y="53"/>
                  </a:cubicBezTo>
                  <a:cubicBezTo>
                    <a:pt x="107" y="32"/>
                    <a:pt x="94" y="13"/>
                    <a:pt x="76" y="5"/>
                  </a:cubicBezTo>
                  <a:cubicBezTo>
                    <a:pt x="69" y="2"/>
                    <a:pt x="62" y="0"/>
                    <a:pt x="54" y="0"/>
                  </a:cubicBezTo>
                  <a:close/>
                </a:path>
              </a:pathLst>
            </a:custGeom>
            <a:solidFill>
              <a:srgbClr val="C1C1C1"/>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36" name="Freeform 93">
              <a:extLst>
                <a:ext uri="{FF2B5EF4-FFF2-40B4-BE49-F238E27FC236}">
                  <a16:creationId xmlns:a16="http://schemas.microsoft.com/office/drawing/2014/main" id="{42CCE830-625F-4767-8458-E7502F92B394}"/>
                </a:ext>
              </a:extLst>
            </p:cNvPr>
            <p:cNvSpPr>
              <a:spLocks/>
            </p:cNvSpPr>
            <p:nvPr/>
          </p:nvSpPr>
          <p:spPr bwMode="auto">
            <a:xfrm>
              <a:off x="3882" y="2598"/>
              <a:ext cx="55" cy="57"/>
            </a:xfrm>
            <a:custGeom>
              <a:avLst/>
              <a:gdLst>
                <a:gd name="T0" fmla="*/ 33 w 66"/>
                <a:gd name="T1" fmla="*/ 67 h 67"/>
                <a:gd name="T2" fmla="*/ 33 w 66"/>
                <a:gd name="T3" fmla="*/ 67 h 67"/>
                <a:gd name="T4" fmla="*/ 66 w 66"/>
                <a:gd name="T5" fmla="*/ 34 h 67"/>
                <a:gd name="T6" fmla="*/ 33 w 66"/>
                <a:gd name="T7" fmla="*/ 0 h 67"/>
                <a:gd name="T8" fmla="*/ 0 w 66"/>
                <a:gd name="T9" fmla="*/ 34 h 67"/>
                <a:gd name="T10" fmla="*/ 33 w 66"/>
                <a:gd name="T11" fmla="*/ 67 h 67"/>
              </a:gdLst>
              <a:ahLst/>
              <a:cxnLst>
                <a:cxn ang="0">
                  <a:pos x="T0" y="T1"/>
                </a:cxn>
                <a:cxn ang="0">
                  <a:pos x="T2" y="T3"/>
                </a:cxn>
                <a:cxn ang="0">
                  <a:pos x="T4" y="T5"/>
                </a:cxn>
                <a:cxn ang="0">
                  <a:pos x="T6" y="T7"/>
                </a:cxn>
                <a:cxn ang="0">
                  <a:pos x="T8" y="T9"/>
                </a:cxn>
                <a:cxn ang="0">
                  <a:pos x="T10" y="T11"/>
                </a:cxn>
              </a:cxnLst>
              <a:rect l="0" t="0" r="r" b="b"/>
              <a:pathLst>
                <a:path w="66" h="67">
                  <a:moveTo>
                    <a:pt x="33" y="67"/>
                  </a:moveTo>
                  <a:lnTo>
                    <a:pt x="33" y="67"/>
                  </a:lnTo>
                  <a:cubicBezTo>
                    <a:pt x="51" y="67"/>
                    <a:pt x="66" y="52"/>
                    <a:pt x="66" y="34"/>
                  </a:cubicBezTo>
                  <a:cubicBezTo>
                    <a:pt x="66" y="15"/>
                    <a:pt x="51" y="0"/>
                    <a:pt x="33" y="0"/>
                  </a:cubicBezTo>
                  <a:cubicBezTo>
                    <a:pt x="15" y="0"/>
                    <a:pt x="0" y="15"/>
                    <a:pt x="0" y="34"/>
                  </a:cubicBezTo>
                  <a:cubicBezTo>
                    <a:pt x="0" y="52"/>
                    <a:pt x="15" y="67"/>
                    <a:pt x="33" y="67"/>
                  </a:cubicBezTo>
                  <a:close/>
                </a:path>
              </a:pathLst>
            </a:custGeom>
            <a:solidFill>
              <a:srgbClr val="C1C1C1"/>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37" name="Freeform 94">
              <a:extLst>
                <a:ext uri="{FF2B5EF4-FFF2-40B4-BE49-F238E27FC236}">
                  <a16:creationId xmlns:a16="http://schemas.microsoft.com/office/drawing/2014/main" id="{9B38A632-3453-43BD-A7A7-42378CC39C41}"/>
                </a:ext>
              </a:extLst>
            </p:cNvPr>
            <p:cNvSpPr>
              <a:spLocks/>
            </p:cNvSpPr>
            <p:nvPr/>
          </p:nvSpPr>
          <p:spPr bwMode="auto">
            <a:xfrm>
              <a:off x="3865" y="2666"/>
              <a:ext cx="89" cy="45"/>
            </a:xfrm>
            <a:custGeom>
              <a:avLst/>
              <a:gdLst>
                <a:gd name="T0" fmla="*/ 53 w 106"/>
                <a:gd name="T1" fmla="*/ 0 h 53"/>
                <a:gd name="T2" fmla="*/ 53 w 106"/>
                <a:gd name="T3" fmla="*/ 0 h 53"/>
                <a:gd name="T4" fmla="*/ 0 w 106"/>
                <a:gd name="T5" fmla="*/ 53 h 53"/>
                <a:gd name="T6" fmla="*/ 106 w 106"/>
                <a:gd name="T7" fmla="*/ 53 h 53"/>
                <a:gd name="T8" fmla="*/ 53 w 106"/>
                <a:gd name="T9" fmla="*/ 0 h 53"/>
              </a:gdLst>
              <a:ahLst/>
              <a:cxnLst>
                <a:cxn ang="0">
                  <a:pos x="T0" y="T1"/>
                </a:cxn>
                <a:cxn ang="0">
                  <a:pos x="T2" y="T3"/>
                </a:cxn>
                <a:cxn ang="0">
                  <a:pos x="T4" y="T5"/>
                </a:cxn>
                <a:cxn ang="0">
                  <a:pos x="T6" y="T7"/>
                </a:cxn>
                <a:cxn ang="0">
                  <a:pos x="T8" y="T9"/>
                </a:cxn>
              </a:cxnLst>
              <a:rect l="0" t="0" r="r" b="b"/>
              <a:pathLst>
                <a:path w="106" h="53">
                  <a:moveTo>
                    <a:pt x="53" y="0"/>
                  </a:moveTo>
                  <a:lnTo>
                    <a:pt x="53" y="0"/>
                  </a:lnTo>
                  <a:cubicBezTo>
                    <a:pt x="24" y="0"/>
                    <a:pt x="0" y="24"/>
                    <a:pt x="0" y="53"/>
                  </a:cubicBezTo>
                  <a:lnTo>
                    <a:pt x="106" y="53"/>
                  </a:lnTo>
                  <a:cubicBezTo>
                    <a:pt x="106" y="24"/>
                    <a:pt x="82" y="0"/>
                    <a:pt x="53" y="0"/>
                  </a:cubicBezTo>
                  <a:close/>
                </a:path>
              </a:pathLst>
            </a:custGeom>
            <a:solidFill>
              <a:srgbClr val="C1C1C1"/>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38" name="Freeform 95">
              <a:extLst>
                <a:ext uri="{FF2B5EF4-FFF2-40B4-BE49-F238E27FC236}">
                  <a16:creationId xmlns:a16="http://schemas.microsoft.com/office/drawing/2014/main" id="{CCAB033C-9710-472C-9381-80BD9B0B8791}"/>
                </a:ext>
              </a:extLst>
            </p:cNvPr>
            <p:cNvSpPr>
              <a:spLocks/>
            </p:cNvSpPr>
            <p:nvPr/>
          </p:nvSpPr>
          <p:spPr bwMode="auto">
            <a:xfrm>
              <a:off x="3656" y="2598"/>
              <a:ext cx="57" cy="57"/>
            </a:xfrm>
            <a:custGeom>
              <a:avLst/>
              <a:gdLst>
                <a:gd name="T0" fmla="*/ 33 w 67"/>
                <a:gd name="T1" fmla="*/ 67 h 67"/>
                <a:gd name="T2" fmla="*/ 33 w 67"/>
                <a:gd name="T3" fmla="*/ 67 h 67"/>
                <a:gd name="T4" fmla="*/ 67 w 67"/>
                <a:gd name="T5" fmla="*/ 34 h 67"/>
                <a:gd name="T6" fmla="*/ 33 w 67"/>
                <a:gd name="T7" fmla="*/ 0 h 67"/>
                <a:gd name="T8" fmla="*/ 0 w 67"/>
                <a:gd name="T9" fmla="*/ 34 h 67"/>
                <a:gd name="T10" fmla="*/ 33 w 67"/>
                <a:gd name="T11" fmla="*/ 67 h 67"/>
              </a:gdLst>
              <a:ahLst/>
              <a:cxnLst>
                <a:cxn ang="0">
                  <a:pos x="T0" y="T1"/>
                </a:cxn>
                <a:cxn ang="0">
                  <a:pos x="T2" y="T3"/>
                </a:cxn>
                <a:cxn ang="0">
                  <a:pos x="T4" y="T5"/>
                </a:cxn>
                <a:cxn ang="0">
                  <a:pos x="T6" y="T7"/>
                </a:cxn>
                <a:cxn ang="0">
                  <a:pos x="T8" y="T9"/>
                </a:cxn>
                <a:cxn ang="0">
                  <a:pos x="T10" y="T11"/>
                </a:cxn>
              </a:cxnLst>
              <a:rect l="0" t="0" r="r" b="b"/>
              <a:pathLst>
                <a:path w="67" h="67">
                  <a:moveTo>
                    <a:pt x="33" y="67"/>
                  </a:moveTo>
                  <a:lnTo>
                    <a:pt x="33" y="67"/>
                  </a:lnTo>
                  <a:cubicBezTo>
                    <a:pt x="52" y="67"/>
                    <a:pt x="67" y="52"/>
                    <a:pt x="67" y="34"/>
                  </a:cubicBezTo>
                  <a:cubicBezTo>
                    <a:pt x="67" y="15"/>
                    <a:pt x="52" y="0"/>
                    <a:pt x="33" y="0"/>
                  </a:cubicBezTo>
                  <a:cubicBezTo>
                    <a:pt x="15" y="0"/>
                    <a:pt x="0" y="15"/>
                    <a:pt x="0" y="34"/>
                  </a:cubicBezTo>
                  <a:cubicBezTo>
                    <a:pt x="0" y="52"/>
                    <a:pt x="15" y="67"/>
                    <a:pt x="33" y="67"/>
                  </a:cubicBezTo>
                  <a:close/>
                </a:path>
              </a:pathLst>
            </a:custGeom>
            <a:solidFill>
              <a:srgbClr val="C1C1C1"/>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39" name="Freeform 96">
              <a:extLst>
                <a:ext uri="{FF2B5EF4-FFF2-40B4-BE49-F238E27FC236}">
                  <a16:creationId xmlns:a16="http://schemas.microsoft.com/office/drawing/2014/main" id="{04DDC8EE-9690-4D07-9A94-584A73EF0FF1}"/>
                </a:ext>
              </a:extLst>
            </p:cNvPr>
            <p:cNvSpPr>
              <a:spLocks/>
            </p:cNvSpPr>
            <p:nvPr/>
          </p:nvSpPr>
          <p:spPr bwMode="auto">
            <a:xfrm>
              <a:off x="3639" y="2666"/>
              <a:ext cx="91" cy="45"/>
            </a:xfrm>
            <a:custGeom>
              <a:avLst/>
              <a:gdLst>
                <a:gd name="T0" fmla="*/ 53 w 107"/>
                <a:gd name="T1" fmla="*/ 0 h 53"/>
                <a:gd name="T2" fmla="*/ 53 w 107"/>
                <a:gd name="T3" fmla="*/ 0 h 53"/>
                <a:gd name="T4" fmla="*/ 0 w 107"/>
                <a:gd name="T5" fmla="*/ 53 h 53"/>
                <a:gd name="T6" fmla="*/ 107 w 107"/>
                <a:gd name="T7" fmla="*/ 53 h 53"/>
                <a:gd name="T8" fmla="*/ 53 w 107"/>
                <a:gd name="T9" fmla="*/ 0 h 53"/>
              </a:gdLst>
              <a:ahLst/>
              <a:cxnLst>
                <a:cxn ang="0">
                  <a:pos x="T0" y="T1"/>
                </a:cxn>
                <a:cxn ang="0">
                  <a:pos x="T2" y="T3"/>
                </a:cxn>
                <a:cxn ang="0">
                  <a:pos x="T4" y="T5"/>
                </a:cxn>
                <a:cxn ang="0">
                  <a:pos x="T6" y="T7"/>
                </a:cxn>
                <a:cxn ang="0">
                  <a:pos x="T8" y="T9"/>
                </a:cxn>
              </a:cxnLst>
              <a:rect l="0" t="0" r="r" b="b"/>
              <a:pathLst>
                <a:path w="107" h="53">
                  <a:moveTo>
                    <a:pt x="53" y="0"/>
                  </a:moveTo>
                  <a:lnTo>
                    <a:pt x="53" y="0"/>
                  </a:lnTo>
                  <a:cubicBezTo>
                    <a:pt x="24" y="0"/>
                    <a:pt x="0" y="24"/>
                    <a:pt x="0" y="53"/>
                  </a:cubicBezTo>
                  <a:lnTo>
                    <a:pt x="107" y="53"/>
                  </a:lnTo>
                  <a:cubicBezTo>
                    <a:pt x="107" y="24"/>
                    <a:pt x="83" y="0"/>
                    <a:pt x="53" y="0"/>
                  </a:cubicBezTo>
                  <a:close/>
                </a:path>
              </a:pathLst>
            </a:custGeom>
            <a:solidFill>
              <a:srgbClr val="C1C1C1"/>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40" name="Freeform 97">
              <a:extLst>
                <a:ext uri="{FF2B5EF4-FFF2-40B4-BE49-F238E27FC236}">
                  <a16:creationId xmlns:a16="http://schemas.microsoft.com/office/drawing/2014/main" id="{1DB2A59F-4259-4A62-877E-79D48791B494}"/>
                </a:ext>
              </a:extLst>
            </p:cNvPr>
            <p:cNvSpPr>
              <a:spLocks/>
            </p:cNvSpPr>
            <p:nvPr/>
          </p:nvSpPr>
          <p:spPr bwMode="auto">
            <a:xfrm>
              <a:off x="3730" y="2778"/>
              <a:ext cx="135" cy="68"/>
            </a:xfrm>
            <a:custGeom>
              <a:avLst/>
              <a:gdLst>
                <a:gd name="T0" fmla="*/ 80 w 160"/>
                <a:gd name="T1" fmla="*/ 0 h 80"/>
                <a:gd name="T2" fmla="*/ 80 w 160"/>
                <a:gd name="T3" fmla="*/ 0 h 80"/>
                <a:gd name="T4" fmla="*/ 0 w 160"/>
                <a:gd name="T5" fmla="*/ 80 h 80"/>
                <a:gd name="T6" fmla="*/ 160 w 160"/>
                <a:gd name="T7" fmla="*/ 80 h 80"/>
                <a:gd name="T8" fmla="*/ 80 w 160"/>
                <a:gd name="T9" fmla="*/ 0 h 80"/>
              </a:gdLst>
              <a:ahLst/>
              <a:cxnLst>
                <a:cxn ang="0">
                  <a:pos x="T0" y="T1"/>
                </a:cxn>
                <a:cxn ang="0">
                  <a:pos x="T2" y="T3"/>
                </a:cxn>
                <a:cxn ang="0">
                  <a:pos x="T4" y="T5"/>
                </a:cxn>
                <a:cxn ang="0">
                  <a:pos x="T6" y="T7"/>
                </a:cxn>
                <a:cxn ang="0">
                  <a:pos x="T8" y="T9"/>
                </a:cxn>
              </a:cxnLst>
              <a:rect l="0" t="0" r="r" b="b"/>
              <a:pathLst>
                <a:path w="160" h="80">
                  <a:moveTo>
                    <a:pt x="80" y="0"/>
                  </a:moveTo>
                  <a:lnTo>
                    <a:pt x="80" y="0"/>
                  </a:lnTo>
                  <a:cubicBezTo>
                    <a:pt x="35" y="0"/>
                    <a:pt x="0" y="36"/>
                    <a:pt x="0" y="80"/>
                  </a:cubicBezTo>
                  <a:lnTo>
                    <a:pt x="160" y="80"/>
                  </a:lnTo>
                  <a:cubicBezTo>
                    <a:pt x="160" y="36"/>
                    <a:pt x="124" y="0"/>
                    <a:pt x="80" y="0"/>
                  </a:cubicBezTo>
                  <a:close/>
                </a:path>
              </a:pathLst>
            </a:custGeom>
            <a:solidFill>
              <a:srgbClr val="C1C1C1"/>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41" name="Group 58">
            <a:extLst>
              <a:ext uri="{FF2B5EF4-FFF2-40B4-BE49-F238E27FC236}">
                <a16:creationId xmlns:a16="http://schemas.microsoft.com/office/drawing/2014/main" id="{9DADDF30-6B35-4E5C-9F46-E4797A05E125}"/>
              </a:ext>
            </a:extLst>
          </p:cNvPr>
          <p:cNvGrpSpPr>
            <a:grpSpLocks noChangeAspect="1"/>
          </p:cNvGrpSpPr>
          <p:nvPr/>
        </p:nvGrpSpPr>
        <p:grpSpPr bwMode="auto">
          <a:xfrm>
            <a:off x="5248993" y="5424398"/>
            <a:ext cx="640736" cy="640736"/>
            <a:chOff x="5536" y="835"/>
            <a:chExt cx="374" cy="374"/>
          </a:xfrm>
          <a:solidFill>
            <a:srgbClr val="C1C1C1"/>
          </a:solidFill>
        </p:grpSpPr>
        <p:sp>
          <p:nvSpPr>
            <p:cNvPr id="42" name="Freeform 59">
              <a:extLst>
                <a:ext uri="{FF2B5EF4-FFF2-40B4-BE49-F238E27FC236}">
                  <a16:creationId xmlns:a16="http://schemas.microsoft.com/office/drawing/2014/main" id="{0240A064-00F3-4385-B189-846FA3F1CDDA}"/>
                </a:ext>
              </a:extLst>
            </p:cNvPr>
            <p:cNvSpPr>
              <a:spLocks noEditPoints="1"/>
            </p:cNvSpPr>
            <p:nvPr/>
          </p:nvSpPr>
          <p:spPr bwMode="auto">
            <a:xfrm>
              <a:off x="5676" y="933"/>
              <a:ext cx="94" cy="178"/>
            </a:xfrm>
            <a:custGeom>
              <a:avLst/>
              <a:gdLst>
                <a:gd name="T0" fmla="*/ 341 w 341"/>
                <a:gd name="T1" fmla="*/ 434 h 650"/>
                <a:gd name="T2" fmla="*/ 304 w 341"/>
                <a:gd name="T3" fmla="*/ 529 h 650"/>
                <a:gd name="T4" fmla="*/ 196 w 341"/>
                <a:gd name="T5" fmla="*/ 573 h 650"/>
                <a:gd name="T6" fmla="*/ 196 w 341"/>
                <a:gd name="T7" fmla="*/ 650 h 650"/>
                <a:gd name="T8" fmla="*/ 144 w 341"/>
                <a:gd name="T9" fmla="*/ 650 h 650"/>
                <a:gd name="T10" fmla="*/ 144 w 341"/>
                <a:gd name="T11" fmla="*/ 575 h 650"/>
                <a:gd name="T12" fmla="*/ 9 w 341"/>
                <a:gd name="T13" fmla="*/ 542 h 650"/>
                <a:gd name="T14" fmla="*/ 9 w 341"/>
                <a:gd name="T15" fmla="*/ 444 h 650"/>
                <a:gd name="T16" fmla="*/ 71 w 341"/>
                <a:gd name="T17" fmla="*/ 474 h 650"/>
                <a:gd name="T18" fmla="*/ 144 w 341"/>
                <a:gd name="T19" fmla="*/ 491 h 650"/>
                <a:gd name="T20" fmla="*/ 144 w 341"/>
                <a:gd name="T21" fmla="*/ 362 h 650"/>
                <a:gd name="T22" fmla="*/ 32 w 341"/>
                <a:gd name="T23" fmla="*/ 298 h 650"/>
                <a:gd name="T24" fmla="*/ 0 w 341"/>
                <a:gd name="T25" fmla="*/ 207 h 650"/>
                <a:gd name="T26" fmla="*/ 40 w 341"/>
                <a:gd name="T27" fmla="*/ 111 h 650"/>
                <a:gd name="T28" fmla="*/ 144 w 341"/>
                <a:gd name="T29" fmla="*/ 66 h 650"/>
                <a:gd name="T30" fmla="*/ 144 w 341"/>
                <a:gd name="T31" fmla="*/ 0 h 650"/>
                <a:gd name="T32" fmla="*/ 196 w 341"/>
                <a:gd name="T33" fmla="*/ 0 h 650"/>
                <a:gd name="T34" fmla="*/ 196 w 341"/>
                <a:gd name="T35" fmla="*/ 65 h 650"/>
                <a:gd name="T36" fmla="*/ 308 w 341"/>
                <a:gd name="T37" fmla="*/ 89 h 650"/>
                <a:gd name="T38" fmla="*/ 308 w 341"/>
                <a:gd name="T39" fmla="*/ 185 h 650"/>
                <a:gd name="T40" fmla="*/ 196 w 341"/>
                <a:gd name="T41" fmla="*/ 148 h 650"/>
                <a:gd name="T42" fmla="*/ 196 w 341"/>
                <a:gd name="T43" fmla="*/ 283 h 650"/>
                <a:gd name="T44" fmla="*/ 308 w 341"/>
                <a:gd name="T45" fmla="*/ 347 h 650"/>
                <a:gd name="T46" fmla="*/ 341 w 341"/>
                <a:gd name="T47" fmla="*/ 434 h 650"/>
                <a:gd name="T48" fmla="*/ 144 w 341"/>
                <a:gd name="T49" fmla="*/ 262 h 650"/>
                <a:gd name="T50" fmla="*/ 144 w 341"/>
                <a:gd name="T51" fmla="*/ 149 h 650"/>
                <a:gd name="T52" fmla="*/ 94 w 341"/>
                <a:gd name="T53" fmla="*/ 201 h 650"/>
                <a:gd name="T54" fmla="*/ 144 w 341"/>
                <a:gd name="T55" fmla="*/ 262 h 650"/>
                <a:gd name="T56" fmla="*/ 246 w 341"/>
                <a:gd name="T57" fmla="*/ 439 h 650"/>
                <a:gd name="T58" fmla="*/ 196 w 341"/>
                <a:gd name="T59" fmla="*/ 382 h 650"/>
                <a:gd name="T60" fmla="*/ 196 w 341"/>
                <a:gd name="T61" fmla="*/ 490 h 650"/>
                <a:gd name="T62" fmla="*/ 246 w 341"/>
                <a:gd name="T63" fmla="*/ 439 h 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41" h="650">
                  <a:moveTo>
                    <a:pt x="341" y="434"/>
                  </a:moveTo>
                  <a:cubicBezTo>
                    <a:pt x="341" y="473"/>
                    <a:pt x="329" y="505"/>
                    <a:pt x="304" y="529"/>
                  </a:cubicBezTo>
                  <a:cubicBezTo>
                    <a:pt x="279" y="553"/>
                    <a:pt x="243" y="568"/>
                    <a:pt x="196" y="573"/>
                  </a:cubicBezTo>
                  <a:cubicBezTo>
                    <a:pt x="196" y="650"/>
                    <a:pt x="196" y="650"/>
                    <a:pt x="196" y="650"/>
                  </a:cubicBezTo>
                  <a:cubicBezTo>
                    <a:pt x="144" y="650"/>
                    <a:pt x="144" y="650"/>
                    <a:pt x="144" y="650"/>
                  </a:cubicBezTo>
                  <a:cubicBezTo>
                    <a:pt x="144" y="575"/>
                    <a:pt x="144" y="575"/>
                    <a:pt x="144" y="575"/>
                  </a:cubicBezTo>
                  <a:cubicBezTo>
                    <a:pt x="95" y="575"/>
                    <a:pt x="50" y="564"/>
                    <a:pt x="9" y="542"/>
                  </a:cubicBezTo>
                  <a:cubicBezTo>
                    <a:pt x="9" y="444"/>
                    <a:pt x="9" y="444"/>
                    <a:pt x="9" y="444"/>
                  </a:cubicBezTo>
                  <a:cubicBezTo>
                    <a:pt x="22" y="454"/>
                    <a:pt x="43" y="465"/>
                    <a:pt x="71" y="474"/>
                  </a:cubicBezTo>
                  <a:cubicBezTo>
                    <a:pt x="99" y="484"/>
                    <a:pt x="123" y="490"/>
                    <a:pt x="144" y="491"/>
                  </a:cubicBezTo>
                  <a:cubicBezTo>
                    <a:pt x="144" y="362"/>
                    <a:pt x="144" y="362"/>
                    <a:pt x="144" y="362"/>
                  </a:cubicBezTo>
                  <a:cubicBezTo>
                    <a:pt x="91" y="342"/>
                    <a:pt x="54" y="321"/>
                    <a:pt x="32" y="298"/>
                  </a:cubicBezTo>
                  <a:cubicBezTo>
                    <a:pt x="11" y="275"/>
                    <a:pt x="0" y="244"/>
                    <a:pt x="0" y="207"/>
                  </a:cubicBezTo>
                  <a:cubicBezTo>
                    <a:pt x="0" y="169"/>
                    <a:pt x="13" y="137"/>
                    <a:pt x="40" y="111"/>
                  </a:cubicBezTo>
                  <a:cubicBezTo>
                    <a:pt x="67" y="85"/>
                    <a:pt x="101" y="70"/>
                    <a:pt x="144" y="66"/>
                  </a:cubicBezTo>
                  <a:cubicBezTo>
                    <a:pt x="144" y="0"/>
                    <a:pt x="144" y="0"/>
                    <a:pt x="144" y="0"/>
                  </a:cubicBezTo>
                  <a:cubicBezTo>
                    <a:pt x="196" y="0"/>
                    <a:pt x="196" y="0"/>
                    <a:pt x="196" y="0"/>
                  </a:cubicBezTo>
                  <a:cubicBezTo>
                    <a:pt x="196" y="65"/>
                    <a:pt x="196" y="65"/>
                    <a:pt x="196" y="65"/>
                  </a:cubicBezTo>
                  <a:cubicBezTo>
                    <a:pt x="246" y="67"/>
                    <a:pt x="283" y="75"/>
                    <a:pt x="308" y="89"/>
                  </a:cubicBezTo>
                  <a:cubicBezTo>
                    <a:pt x="308" y="185"/>
                    <a:pt x="308" y="185"/>
                    <a:pt x="308" y="185"/>
                  </a:cubicBezTo>
                  <a:cubicBezTo>
                    <a:pt x="275" y="165"/>
                    <a:pt x="237" y="153"/>
                    <a:pt x="196" y="148"/>
                  </a:cubicBezTo>
                  <a:cubicBezTo>
                    <a:pt x="196" y="283"/>
                    <a:pt x="196" y="283"/>
                    <a:pt x="196" y="283"/>
                  </a:cubicBezTo>
                  <a:cubicBezTo>
                    <a:pt x="248" y="301"/>
                    <a:pt x="285" y="323"/>
                    <a:pt x="308" y="347"/>
                  </a:cubicBezTo>
                  <a:cubicBezTo>
                    <a:pt x="330" y="370"/>
                    <a:pt x="341" y="399"/>
                    <a:pt x="341" y="434"/>
                  </a:cubicBezTo>
                  <a:close/>
                  <a:moveTo>
                    <a:pt x="144" y="262"/>
                  </a:moveTo>
                  <a:cubicBezTo>
                    <a:pt x="144" y="149"/>
                    <a:pt x="144" y="149"/>
                    <a:pt x="144" y="149"/>
                  </a:cubicBezTo>
                  <a:cubicBezTo>
                    <a:pt x="111" y="155"/>
                    <a:pt x="94" y="172"/>
                    <a:pt x="94" y="201"/>
                  </a:cubicBezTo>
                  <a:cubicBezTo>
                    <a:pt x="94" y="226"/>
                    <a:pt x="111" y="246"/>
                    <a:pt x="144" y="262"/>
                  </a:cubicBezTo>
                  <a:close/>
                  <a:moveTo>
                    <a:pt x="246" y="439"/>
                  </a:moveTo>
                  <a:cubicBezTo>
                    <a:pt x="246" y="416"/>
                    <a:pt x="230" y="397"/>
                    <a:pt x="196" y="382"/>
                  </a:cubicBezTo>
                  <a:cubicBezTo>
                    <a:pt x="196" y="490"/>
                    <a:pt x="196" y="490"/>
                    <a:pt x="196" y="490"/>
                  </a:cubicBezTo>
                  <a:cubicBezTo>
                    <a:pt x="230" y="484"/>
                    <a:pt x="246" y="467"/>
                    <a:pt x="246" y="439"/>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43" name="Freeform 60">
              <a:extLst>
                <a:ext uri="{FF2B5EF4-FFF2-40B4-BE49-F238E27FC236}">
                  <a16:creationId xmlns:a16="http://schemas.microsoft.com/office/drawing/2014/main" id="{BC915BD0-79DC-4EF4-8017-8ED83DCA4D7B}"/>
                </a:ext>
              </a:extLst>
            </p:cNvPr>
            <p:cNvSpPr>
              <a:spLocks/>
            </p:cNvSpPr>
            <p:nvPr/>
          </p:nvSpPr>
          <p:spPr bwMode="auto">
            <a:xfrm>
              <a:off x="5536" y="835"/>
              <a:ext cx="374" cy="374"/>
            </a:xfrm>
            <a:custGeom>
              <a:avLst/>
              <a:gdLst>
                <a:gd name="T0" fmla="*/ 682 w 1365"/>
                <a:gd name="T1" fmla="*/ 1364 h 1364"/>
                <a:gd name="T2" fmla="*/ 0 w 1365"/>
                <a:gd name="T3" fmla="*/ 682 h 1364"/>
                <a:gd name="T4" fmla="*/ 682 w 1365"/>
                <a:gd name="T5" fmla="*/ 0 h 1364"/>
                <a:gd name="T6" fmla="*/ 1280 w 1365"/>
                <a:gd name="T7" fmla="*/ 352 h 1364"/>
                <a:gd name="T8" fmla="*/ 1311 w 1365"/>
                <a:gd name="T9" fmla="*/ 408 h 1364"/>
                <a:gd name="T10" fmla="*/ 1199 w 1365"/>
                <a:gd name="T11" fmla="*/ 470 h 1364"/>
                <a:gd name="T12" fmla="*/ 1168 w 1365"/>
                <a:gd name="T13" fmla="*/ 414 h 1364"/>
                <a:gd name="T14" fmla="*/ 682 w 1365"/>
                <a:gd name="T15" fmla="*/ 128 h 1364"/>
                <a:gd name="T16" fmla="*/ 128 w 1365"/>
                <a:gd name="T17" fmla="*/ 682 h 1364"/>
                <a:gd name="T18" fmla="*/ 682 w 1365"/>
                <a:gd name="T19" fmla="*/ 1236 h 1364"/>
                <a:gd name="T20" fmla="*/ 1237 w 1365"/>
                <a:gd name="T21" fmla="*/ 682 h 1364"/>
                <a:gd name="T22" fmla="*/ 1237 w 1365"/>
                <a:gd name="T23" fmla="*/ 682 h 1364"/>
                <a:gd name="T24" fmla="*/ 1365 w 1365"/>
                <a:gd name="T25" fmla="*/ 682 h 1364"/>
                <a:gd name="T26" fmla="*/ 1365 w 1365"/>
                <a:gd name="T27" fmla="*/ 682 h 1364"/>
                <a:gd name="T28" fmla="*/ 682 w 1365"/>
                <a:gd name="T29" fmla="*/ 1364 h 1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65" h="1364">
                  <a:moveTo>
                    <a:pt x="682" y="1364"/>
                  </a:moveTo>
                  <a:cubicBezTo>
                    <a:pt x="306" y="1364"/>
                    <a:pt x="0" y="1058"/>
                    <a:pt x="0" y="682"/>
                  </a:cubicBezTo>
                  <a:cubicBezTo>
                    <a:pt x="0" y="306"/>
                    <a:pt x="306" y="0"/>
                    <a:pt x="682" y="0"/>
                  </a:cubicBezTo>
                  <a:cubicBezTo>
                    <a:pt x="931" y="0"/>
                    <a:pt x="1160" y="135"/>
                    <a:pt x="1280" y="352"/>
                  </a:cubicBezTo>
                  <a:cubicBezTo>
                    <a:pt x="1311" y="408"/>
                    <a:pt x="1311" y="408"/>
                    <a:pt x="1311" y="408"/>
                  </a:cubicBezTo>
                  <a:cubicBezTo>
                    <a:pt x="1199" y="470"/>
                    <a:pt x="1199" y="470"/>
                    <a:pt x="1199" y="470"/>
                  </a:cubicBezTo>
                  <a:cubicBezTo>
                    <a:pt x="1168" y="414"/>
                    <a:pt x="1168" y="414"/>
                    <a:pt x="1168" y="414"/>
                  </a:cubicBezTo>
                  <a:cubicBezTo>
                    <a:pt x="1070" y="237"/>
                    <a:pt x="884" y="128"/>
                    <a:pt x="682" y="128"/>
                  </a:cubicBezTo>
                  <a:cubicBezTo>
                    <a:pt x="377" y="128"/>
                    <a:pt x="128" y="376"/>
                    <a:pt x="128" y="682"/>
                  </a:cubicBezTo>
                  <a:cubicBezTo>
                    <a:pt x="128" y="988"/>
                    <a:pt x="377" y="1236"/>
                    <a:pt x="682" y="1236"/>
                  </a:cubicBezTo>
                  <a:cubicBezTo>
                    <a:pt x="988" y="1236"/>
                    <a:pt x="1237" y="988"/>
                    <a:pt x="1237" y="682"/>
                  </a:cubicBezTo>
                  <a:cubicBezTo>
                    <a:pt x="1237" y="682"/>
                    <a:pt x="1237" y="682"/>
                    <a:pt x="1237" y="682"/>
                  </a:cubicBezTo>
                  <a:cubicBezTo>
                    <a:pt x="1365" y="682"/>
                    <a:pt x="1365" y="682"/>
                    <a:pt x="1365" y="682"/>
                  </a:cubicBezTo>
                  <a:cubicBezTo>
                    <a:pt x="1365" y="682"/>
                    <a:pt x="1365" y="682"/>
                    <a:pt x="1365" y="682"/>
                  </a:cubicBezTo>
                  <a:cubicBezTo>
                    <a:pt x="1365" y="1058"/>
                    <a:pt x="1059" y="1364"/>
                    <a:pt x="682" y="13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44" name="Freeform 61">
              <a:extLst>
                <a:ext uri="{FF2B5EF4-FFF2-40B4-BE49-F238E27FC236}">
                  <a16:creationId xmlns:a16="http://schemas.microsoft.com/office/drawing/2014/main" id="{1FA3FBA8-C3E7-4336-90B3-66C1D6BCAF7D}"/>
                </a:ext>
              </a:extLst>
            </p:cNvPr>
            <p:cNvSpPr>
              <a:spLocks/>
            </p:cNvSpPr>
            <p:nvPr/>
          </p:nvSpPr>
          <p:spPr bwMode="auto">
            <a:xfrm>
              <a:off x="5805" y="870"/>
              <a:ext cx="105" cy="106"/>
            </a:xfrm>
            <a:custGeom>
              <a:avLst/>
              <a:gdLst>
                <a:gd name="T0" fmla="*/ 0 w 105"/>
                <a:gd name="T1" fmla="*/ 106 h 106"/>
                <a:gd name="T2" fmla="*/ 0 w 105"/>
                <a:gd name="T3" fmla="*/ 71 h 106"/>
                <a:gd name="T4" fmla="*/ 70 w 105"/>
                <a:gd name="T5" fmla="*/ 71 h 106"/>
                <a:gd name="T6" fmla="*/ 70 w 105"/>
                <a:gd name="T7" fmla="*/ 0 h 106"/>
                <a:gd name="T8" fmla="*/ 105 w 105"/>
                <a:gd name="T9" fmla="*/ 0 h 106"/>
                <a:gd name="T10" fmla="*/ 105 w 105"/>
                <a:gd name="T11" fmla="*/ 105 h 106"/>
                <a:gd name="T12" fmla="*/ 0 w 105"/>
                <a:gd name="T13" fmla="*/ 106 h 106"/>
              </a:gdLst>
              <a:ahLst/>
              <a:cxnLst>
                <a:cxn ang="0">
                  <a:pos x="T0" y="T1"/>
                </a:cxn>
                <a:cxn ang="0">
                  <a:pos x="T2" y="T3"/>
                </a:cxn>
                <a:cxn ang="0">
                  <a:pos x="T4" y="T5"/>
                </a:cxn>
                <a:cxn ang="0">
                  <a:pos x="T6" y="T7"/>
                </a:cxn>
                <a:cxn ang="0">
                  <a:pos x="T8" y="T9"/>
                </a:cxn>
                <a:cxn ang="0">
                  <a:pos x="T10" y="T11"/>
                </a:cxn>
                <a:cxn ang="0">
                  <a:pos x="T12" y="T13"/>
                </a:cxn>
              </a:cxnLst>
              <a:rect l="0" t="0" r="r" b="b"/>
              <a:pathLst>
                <a:path w="105" h="106">
                  <a:moveTo>
                    <a:pt x="0" y="106"/>
                  </a:moveTo>
                  <a:lnTo>
                    <a:pt x="0" y="71"/>
                  </a:lnTo>
                  <a:lnTo>
                    <a:pt x="70" y="71"/>
                  </a:lnTo>
                  <a:lnTo>
                    <a:pt x="70" y="0"/>
                  </a:lnTo>
                  <a:lnTo>
                    <a:pt x="105" y="0"/>
                  </a:lnTo>
                  <a:lnTo>
                    <a:pt x="105" y="105"/>
                  </a:lnTo>
                  <a:lnTo>
                    <a:pt x="0"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54" name="Group 53">
            <a:extLst>
              <a:ext uri="{FF2B5EF4-FFF2-40B4-BE49-F238E27FC236}">
                <a16:creationId xmlns:a16="http://schemas.microsoft.com/office/drawing/2014/main" id="{8E664FBC-1BB2-45BA-B02E-25650FB2308C}"/>
              </a:ext>
            </a:extLst>
          </p:cNvPr>
          <p:cNvGrpSpPr/>
          <p:nvPr/>
        </p:nvGrpSpPr>
        <p:grpSpPr>
          <a:xfrm>
            <a:off x="5382036" y="1827213"/>
            <a:ext cx="503237" cy="473075"/>
            <a:chOff x="5287963" y="1827213"/>
            <a:chExt cx="503237" cy="473075"/>
          </a:xfrm>
        </p:grpSpPr>
        <p:sp>
          <p:nvSpPr>
            <p:cNvPr id="46" name="Freeform 5">
              <a:extLst>
                <a:ext uri="{FF2B5EF4-FFF2-40B4-BE49-F238E27FC236}">
                  <a16:creationId xmlns:a16="http://schemas.microsoft.com/office/drawing/2014/main" id="{8BF32C7A-A6FC-4201-8691-3142C7CBBF7A}"/>
                </a:ext>
              </a:extLst>
            </p:cNvPr>
            <p:cNvSpPr>
              <a:spLocks noEditPoints="1"/>
            </p:cNvSpPr>
            <p:nvPr/>
          </p:nvSpPr>
          <p:spPr bwMode="auto">
            <a:xfrm>
              <a:off x="5287963" y="1827213"/>
              <a:ext cx="503237" cy="473075"/>
            </a:xfrm>
            <a:custGeom>
              <a:avLst/>
              <a:gdLst>
                <a:gd name="T0" fmla="*/ 320 w 426"/>
                <a:gd name="T1" fmla="*/ 0 h 400"/>
                <a:gd name="T2" fmla="*/ 106 w 426"/>
                <a:gd name="T3" fmla="*/ 27 h 400"/>
                <a:gd name="T4" fmla="*/ 80 w 426"/>
                <a:gd name="T5" fmla="*/ 0 h 400"/>
                <a:gd name="T6" fmla="*/ 0 w 426"/>
                <a:gd name="T7" fmla="*/ 27 h 400"/>
                <a:gd name="T8" fmla="*/ 426 w 426"/>
                <a:gd name="T9" fmla="*/ 400 h 400"/>
                <a:gd name="T10" fmla="*/ 346 w 426"/>
                <a:gd name="T11" fmla="*/ 27 h 400"/>
                <a:gd name="T12" fmla="*/ 320 w 426"/>
                <a:gd name="T13" fmla="*/ 0 h 400"/>
                <a:gd name="T14" fmla="*/ 346 w 426"/>
                <a:gd name="T15" fmla="*/ 80 h 400"/>
                <a:gd name="T16" fmla="*/ 399 w 426"/>
                <a:gd name="T17" fmla="*/ 54 h 400"/>
                <a:gd name="T18" fmla="*/ 26 w 426"/>
                <a:gd name="T19" fmla="*/ 107 h 400"/>
                <a:gd name="T20" fmla="*/ 80 w 426"/>
                <a:gd name="T21" fmla="*/ 54 h 400"/>
                <a:gd name="T22" fmla="*/ 106 w 426"/>
                <a:gd name="T23" fmla="*/ 80 h 400"/>
                <a:gd name="T24" fmla="*/ 320 w 426"/>
                <a:gd name="T25" fmla="*/ 54 h 400"/>
                <a:gd name="T26" fmla="*/ 346 w 426"/>
                <a:gd name="T27" fmla="*/ 80 h 400"/>
                <a:gd name="T28" fmla="*/ 320 w 426"/>
                <a:gd name="T29" fmla="*/ 160 h 400"/>
                <a:gd name="T30" fmla="*/ 346 w 426"/>
                <a:gd name="T31" fmla="*/ 187 h 400"/>
                <a:gd name="T32" fmla="*/ 320 w 426"/>
                <a:gd name="T33" fmla="*/ 160 h 400"/>
                <a:gd name="T34" fmla="*/ 240 w 426"/>
                <a:gd name="T35" fmla="*/ 160 h 400"/>
                <a:gd name="T36" fmla="*/ 266 w 426"/>
                <a:gd name="T37" fmla="*/ 187 h 400"/>
                <a:gd name="T38" fmla="*/ 240 w 426"/>
                <a:gd name="T39" fmla="*/ 160 h 400"/>
                <a:gd name="T40" fmla="*/ 159 w 426"/>
                <a:gd name="T41" fmla="*/ 160 h 400"/>
                <a:gd name="T42" fmla="*/ 186 w 426"/>
                <a:gd name="T43" fmla="*/ 187 h 400"/>
                <a:gd name="T44" fmla="*/ 159 w 426"/>
                <a:gd name="T45" fmla="*/ 160 h 400"/>
                <a:gd name="T46" fmla="*/ 320 w 426"/>
                <a:gd name="T47" fmla="*/ 213 h 400"/>
                <a:gd name="T48" fmla="*/ 346 w 426"/>
                <a:gd name="T49" fmla="*/ 240 h 400"/>
                <a:gd name="T50" fmla="*/ 320 w 426"/>
                <a:gd name="T51" fmla="*/ 213 h 400"/>
                <a:gd name="T52" fmla="*/ 240 w 426"/>
                <a:gd name="T53" fmla="*/ 213 h 400"/>
                <a:gd name="T54" fmla="*/ 266 w 426"/>
                <a:gd name="T55" fmla="*/ 240 h 400"/>
                <a:gd name="T56" fmla="*/ 240 w 426"/>
                <a:gd name="T57" fmla="*/ 213 h 400"/>
                <a:gd name="T58" fmla="*/ 159 w 426"/>
                <a:gd name="T59" fmla="*/ 213 h 400"/>
                <a:gd name="T60" fmla="*/ 186 w 426"/>
                <a:gd name="T61" fmla="*/ 240 h 400"/>
                <a:gd name="T62" fmla="*/ 159 w 426"/>
                <a:gd name="T63" fmla="*/ 213 h 400"/>
                <a:gd name="T64" fmla="*/ 80 w 426"/>
                <a:gd name="T65" fmla="*/ 213 h 400"/>
                <a:gd name="T66" fmla="*/ 106 w 426"/>
                <a:gd name="T67" fmla="*/ 240 h 400"/>
                <a:gd name="T68" fmla="*/ 80 w 426"/>
                <a:gd name="T69" fmla="*/ 213 h 400"/>
                <a:gd name="T70" fmla="*/ 320 w 426"/>
                <a:gd name="T71" fmla="*/ 267 h 400"/>
                <a:gd name="T72" fmla="*/ 346 w 426"/>
                <a:gd name="T73" fmla="*/ 294 h 400"/>
                <a:gd name="T74" fmla="*/ 320 w 426"/>
                <a:gd name="T75" fmla="*/ 267 h 400"/>
                <a:gd name="T76" fmla="*/ 240 w 426"/>
                <a:gd name="T77" fmla="*/ 267 h 400"/>
                <a:gd name="T78" fmla="*/ 266 w 426"/>
                <a:gd name="T79" fmla="*/ 294 h 400"/>
                <a:gd name="T80" fmla="*/ 240 w 426"/>
                <a:gd name="T81" fmla="*/ 267 h 400"/>
                <a:gd name="T82" fmla="*/ 159 w 426"/>
                <a:gd name="T83" fmla="*/ 267 h 400"/>
                <a:gd name="T84" fmla="*/ 186 w 426"/>
                <a:gd name="T85" fmla="*/ 294 h 400"/>
                <a:gd name="T86" fmla="*/ 159 w 426"/>
                <a:gd name="T87" fmla="*/ 267 h 400"/>
                <a:gd name="T88" fmla="*/ 80 w 426"/>
                <a:gd name="T89" fmla="*/ 267 h 400"/>
                <a:gd name="T90" fmla="*/ 106 w 426"/>
                <a:gd name="T91" fmla="*/ 294 h 400"/>
                <a:gd name="T92" fmla="*/ 80 w 426"/>
                <a:gd name="T93" fmla="*/ 267 h 400"/>
                <a:gd name="T94" fmla="*/ 240 w 426"/>
                <a:gd name="T95" fmla="*/ 320 h 400"/>
                <a:gd name="T96" fmla="*/ 266 w 426"/>
                <a:gd name="T97" fmla="*/ 347 h 400"/>
                <a:gd name="T98" fmla="*/ 240 w 426"/>
                <a:gd name="T99" fmla="*/ 320 h 400"/>
                <a:gd name="T100" fmla="*/ 159 w 426"/>
                <a:gd name="T101" fmla="*/ 320 h 400"/>
                <a:gd name="T102" fmla="*/ 186 w 426"/>
                <a:gd name="T103" fmla="*/ 347 h 400"/>
                <a:gd name="T104" fmla="*/ 159 w 426"/>
                <a:gd name="T105" fmla="*/ 320 h 400"/>
                <a:gd name="T106" fmla="*/ 80 w 426"/>
                <a:gd name="T107" fmla="*/ 320 h 400"/>
                <a:gd name="T108" fmla="*/ 106 w 426"/>
                <a:gd name="T109" fmla="*/ 347 h 400"/>
                <a:gd name="T110" fmla="*/ 80 w 426"/>
                <a:gd name="T111" fmla="*/ 320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26" h="400">
                  <a:moveTo>
                    <a:pt x="320" y="0"/>
                  </a:moveTo>
                  <a:lnTo>
                    <a:pt x="320" y="0"/>
                  </a:lnTo>
                  <a:lnTo>
                    <a:pt x="320" y="27"/>
                  </a:lnTo>
                  <a:lnTo>
                    <a:pt x="106" y="27"/>
                  </a:lnTo>
                  <a:lnTo>
                    <a:pt x="106" y="0"/>
                  </a:lnTo>
                  <a:lnTo>
                    <a:pt x="80" y="0"/>
                  </a:lnTo>
                  <a:lnTo>
                    <a:pt x="80" y="27"/>
                  </a:lnTo>
                  <a:lnTo>
                    <a:pt x="0" y="27"/>
                  </a:lnTo>
                  <a:lnTo>
                    <a:pt x="0" y="400"/>
                  </a:lnTo>
                  <a:lnTo>
                    <a:pt x="426" y="400"/>
                  </a:lnTo>
                  <a:lnTo>
                    <a:pt x="426" y="27"/>
                  </a:lnTo>
                  <a:lnTo>
                    <a:pt x="346" y="27"/>
                  </a:lnTo>
                  <a:lnTo>
                    <a:pt x="346" y="0"/>
                  </a:lnTo>
                  <a:lnTo>
                    <a:pt x="320" y="0"/>
                  </a:lnTo>
                  <a:close/>
                  <a:moveTo>
                    <a:pt x="346" y="80"/>
                  </a:moveTo>
                  <a:lnTo>
                    <a:pt x="346" y="80"/>
                  </a:lnTo>
                  <a:lnTo>
                    <a:pt x="346" y="54"/>
                  </a:lnTo>
                  <a:lnTo>
                    <a:pt x="399" y="54"/>
                  </a:lnTo>
                  <a:lnTo>
                    <a:pt x="399" y="107"/>
                  </a:lnTo>
                  <a:lnTo>
                    <a:pt x="26" y="107"/>
                  </a:lnTo>
                  <a:lnTo>
                    <a:pt x="26" y="54"/>
                  </a:lnTo>
                  <a:lnTo>
                    <a:pt x="80" y="54"/>
                  </a:lnTo>
                  <a:lnTo>
                    <a:pt x="80" y="80"/>
                  </a:lnTo>
                  <a:lnTo>
                    <a:pt x="106" y="80"/>
                  </a:lnTo>
                  <a:lnTo>
                    <a:pt x="106" y="54"/>
                  </a:lnTo>
                  <a:lnTo>
                    <a:pt x="320" y="54"/>
                  </a:lnTo>
                  <a:lnTo>
                    <a:pt x="320" y="80"/>
                  </a:lnTo>
                  <a:lnTo>
                    <a:pt x="346" y="80"/>
                  </a:lnTo>
                  <a:close/>
                  <a:moveTo>
                    <a:pt x="320" y="160"/>
                  </a:moveTo>
                  <a:lnTo>
                    <a:pt x="320" y="160"/>
                  </a:lnTo>
                  <a:lnTo>
                    <a:pt x="346" y="160"/>
                  </a:lnTo>
                  <a:lnTo>
                    <a:pt x="346" y="187"/>
                  </a:lnTo>
                  <a:lnTo>
                    <a:pt x="320" y="187"/>
                  </a:lnTo>
                  <a:lnTo>
                    <a:pt x="320" y="160"/>
                  </a:lnTo>
                  <a:close/>
                  <a:moveTo>
                    <a:pt x="240" y="160"/>
                  </a:moveTo>
                  <a:lnTo>
                    <a:pt x="240" y="160"/>
                  </a:lnTo>
                  <a:lnTo>
                    <a:pt x="266" y="160"/>
                  </a:lnTo>
                  <a:lnTo>
                    <a:pt x="266" y="187"/>
                  </a:lnTo>
                  <a:lnTo>
                    <a:pt x="240" y="187"/>
                  </a:lnTo>
                  <a:lnTo>
                    <a:pt x="240" y="160"/>
                  </a:lnTo>
                  <a:close/>
                  <a:moveTo>
                    <a:pt x="159" y="160"/>
                  </a:moveTo>
                  <a:lnTo>
                    <a:pt x="159" y="160"/>
                  </a:lnTo>
                  <a:lnTo>
                    <a:pt x="186" y="160"/>
                  </a:lnTo>
                  <a:lnTo>
                    <a:pt x="186" y="187"/>
                  </a:lnTo>
                  <a:lnTo>
                    <a:pt x="159" y="187"/>
                  </a:lnTo>
                  <a:lnTo>
                    <a:pt x="159" y="160"/>
                  </a:lnTo>
                  <a:close/>
                  <a:moveTo>
                    <a:pt x="320" y="213"/>
                  </a:moveTo>
                  <a:lnTo>
                    <a:pt x="320" y="213"/>
                  </a:lnTo>
                  <a:lnTo>
                    <a:pt x="346" y="213"/>
                  </a:lnTo>
                  <a:lnTo>
                    <a:pt x="346" y="240"/>
                  </a:lnTo>
                  <a:lnTo>
                    <a:pt x="320" y="240"/>
                  </a:lnTo>
                  <a:lnTo>
                    <a:pt x="320" y="213"/>
                  </a:lnTo>
                  <a:close/>
                  <a:moveTo>
                    <a:pt x="240" y="213"/>
                  </a:moveTo>
                  <a:lnTo>
                    <a:pt x="240" y="213"/>
                  </a:lnTo>
                  <a:lnTo>
                    <a:pt x="266" y="213"/>
                  </a:lnTo>
                  <a:lnTo>
                    <a:pt x="266" y="240"/>
                  </a:lnTo>
                  <a:lnTo>
                    <a:pt x="240" y="240"/>
                  </a:lnTo>
                  <a:lnTo>
                    <a:pt x="240" y="213"/>
                  </a:lnTo>
                  <a:close/>
                  <a:moveTo>
                    <a:pt x="159" y="213"/>
                  </a:moveTo>
                  <a:lnTo>
                    <a:pt x="159" y="213"/>
                  </a:lnTo>
                  <a:lnTo>
                    <a:pt x="186" y="213"/>
                  </a:lnTo>
                  <a:lnTo>
                    <a:pt x="186" y="240"/>
                  </a:lnTo>
                  <a:lnTo>
                    <a:pt x="159" y="240"/>
                  </a:lnTo>
                  <a:lnTo>
                    <a:pt x="159" y="213"/>
                  </a:lnTo>
                  <a:close/>
                  <a:moveTo>
                    <a:pt x="80" y="213"/>
                  </a:moveTo>
                  <a:lnTo>
                    <a:pt x="80" y="213"/>
                  </a:lnTo>
                  <a:lnTo>
                    <a:pt x="106" y="213"/>
                  </a:lnTo>
                  <a:lnTo>
                    <a:pt x="106" y="240"/>
                  </a:lnTo>
                  <a:lnTo>
                    <a:pt x="80" y="240"/>
                  </a:lnTo>
                  <a:lnTo>
                    <a:pt x="80" y="213"/>
                  </a:lnTo>
                  <a:close/>
                  <a:moveTo>
                    <a:pt x="320" y="267"/>
                  </a:moveTo>
                  <a:lnTo>
                    <a:pt x="320" y="267"/>
                  </a:lnTo>
                  <a:lnTo>
                    <a:pt x="346" y="267"/>
                  </a:lnTo>
                  <a:lnTo>
                    <a:pt x="346" y="294"/>
                  </a:lnTo>
                  <a:lnTo>
                    <a:pt x="320" y="294"/>
                  </a:lnTo>
                  <a:lnTo>
                    <a:pt x="320" y="267"/>
                  </a:lnTo>
                  <a:close/>
                  <a:moveTo>
                    <a:pt x="240" y="267"/>
                  </a:moveTo>
                  <a:lnTo>
                    <a:pt x="240" y="267"/>
                  </a:lnTo>
                  <a:lnTo>
                    <a:pt x="266" y="267"/>
                  </a:lnTo>
                  <a:lnTo>
                    <a:pt x="266" y="294"/>
                  </a:lnTo>
                  <a:lnTo>
                    <a:pt x="240" y="294"/>
                  </a:lnTo>
                  <a:lnTo>
                    <a:pt x="240" y="267"/>
                  </a:lnTo>
                  <a:close/>
                  <a:moveTo>
                    <a:pt x="159" y="267"/>
                  </a:moveTo>
                  <a:lnTo>
                    <a:pt x="159" y="267"/>
                  </a:lnTo>
                  <a:lnTo>
                    <a:pt x="186" y="267"/>
                  </a:lnTo>
                  <a:lnTo>
                    <a:pt x="186" y="294"/>
                  </a:lnTo>
                  <a:lnTo>
                    <a:pt x="159" y="294"/>
                  </a:lnTo>
                  <a:lnTo>
                    <a:pt x="159" y="267"/>
                  </a:lnTo>
                  <a:close/>
                  <a:moveTo>
                    <a:pt x="80" y="267"/>
                  </a:moveTo>
                  <a:lnTo>
                    <a:pt x="80" y="267"/>
                  </a:lnTo>
                  <a:lnTo>
                    <a:pt x="106" y="267"/>
                  </a:lnTo>
                  <a:lnTo>
                    <a:pt x="106" y="294"/>
                  </a:lnTo>
                  <a:lnTo>
                    <a:pt x="80" y="294"/>
                  </a:lnTo>
                  <a:lnTo>
                    <a:pt x="80" y="267"/>
                  </a:lnTo>
                  <a:close/>
                  <a:moveTo>
                    <a:pt x="240" y="320"/>
                  </a:moveTo>
                  <a:lnTo>
                    <a:pt x="240" y="320"/>
                  </a:lnTo>
                  <a:lnTo>
                    <a:pt x="266" y="320"/>
                  </a:lnTo>
                  <a:lnTo>
                    <a:pt x="266" y="347"/>
                  </a:lnTo>
                  <a:lnTo>
                    <a:pt x="240" y="347"/>
                  </a:lnTo>
                  <a:lnTo>
                    <a:pt x="240" y="320"/>
                  </a:lnTo>
                  <a:close/>
                  <a:moveTo>
                    <a:pt x="159" y="320"/>
                  </a:moveTo>
                  <a:lnTo>
                    <a:pt x="159" y="320"/>
                  </a:lnTo>
                  <a:lnTo>
                    <a:pt x="186" y="320"/>
                  </a:lnTo>
                  <a:lnTo>
                    <a:pt x="186" y="347"/>
                  </a:lnTo>
                  <a:lnTo>
                    <a:pt x="159" y="347"/>
                  </a:lnTo>
                  <a:lnTo>
                    <a:pt x="159" y="320"/>
                  </a:lnTo>
                  <a:close/>
                  <a:moveTo>
                    <a:pt x="80" y="320"/>
                  </a:moveTo>
                  <a:lnTo>
                    <a:pt x="80" y="320"/>
                  </a:lnTo>
                  <a:lnTo>
                    <a:pt x="106" y="320"/>
                  </a:lnTo>
                  <a:lnTo>
                    <a:pt x="106" y="347"/>
                  </a:lnTo>
                  <a:lnTo>
                    <a:pt x="80" y="347"/>
                  </a:lnTo>
                  <a:lnTo>
                    <a:pt x="80" y="320"/>
                  </a:lnTo>
                  <a:close/>
                </a:path>
              </a:pathLst>
            </a:custGeom>
            <a:solidFill>
              <a:srgbClr val="C1C1C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7" name="Freeform 6">
              <a:extLst>
                <a:ext uri="{FF2B5EF4-FFF2-40B4-BE49-F238E27FC236}">
                  <a16:creationId xmlns:a16="http://schemas.microsoft.com/office/drawing/2014/main" id="{46C5761D-EC3D-4F0A-9099-2D70964691A7}"/>
                </a:ext>
              </a:extLst>
            </p:cNvPr>
            <p:cNvSpPr>
              <a:spLocks/>
            </p:cNvSpPr>
            <p:nvPr/>
          </p:nvSpPr>
          <p:spPr bwMode="auto">
            <a:xfrm>
              <a:off x="5381625" y="2205038"/>
              <a:ext cx="31750" cy="31750"/>
            </a:xfrm>
            <a:custGeom>
              <a:avLst/>
              <a:gdLst>
                <a:gd name="T0" fmla="*/ 0 w 27"/>
                <a:gd name="T1" fmla="*/ 27 h 27"/>
                <a:gd name="T2" fmla="*/ 0 w 27"/>
                <a:gd name="T3" fmla="*/ 27 h 27"/>
                <a:gd name="T4" fmla="*/ 27 w 27"/>
                <a:gd name="T5" fmla="*/ 27 h 27"/>
                <a:gd name="T6" fmla="*/ 27 w 27"/>
                <a:gd name="T7" fmla="*/ 0 h 27"/>
                <a:gd name="T8" fmla="*/ 0 w 27"/>
                <a:gd name="T9" fmla="*/ 0 h 27"/>
                <a:gd name="T10" fmla="*/ 0 w 27"/>
                <a:gd name="T11" fmla="*/ 27 h 27"/>
              </a:gdLst>
              <a:ahLst/>
              <a:cxnLst>
                <a:cxn ang="0">
                  <a:pos x="T0" y="T1"/>
                </a:cxn>
                <a:cxn ang="0">
                  <a:pos x="T2" y="T3"/>
                </a:cxn>
                <a:cxn ang="0">
                  <a:pos x="T4" y="T5"/>
                </a:cxn>
                <a:cxn ang="0">
                  <a:pos x="T6" y="T7"/>
                </a:cxn>
                <a:cxn ang="0">
                  <a:pos x="T8" y="T9"/>
                </a:cxn>
                <a:cxn ang="0">
                  <a:pos x="T10" y="T11"/>
                </a:cxn>
              </a:cxnLst>
              <a:rect l="0" t="0" r="r" b="b"/>
              <a:pathLst>
                <a:path w="27" h="27">
                  <a:moveTo>
                    <a:pt x="0" y="27"/>
                  </a:moveTo>
                  <a:lnTo>
                    <a:pt x="0" y="27"/>
                  </a:lnTo>
                  <a:lnTo>
                    <a:pt x="27" y="27"/>
                  </a:lnTo>
                  <a:lnTo>
                    <a:pt x="27" y="0"/>
                  </a:lnTo>
                  <a:lnTo>
                    <a:pt x="0" y="0"/>
                  </a:lnTo>
                  <a:lnTo>
                    <a:pt x="0" y="27"/>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8" name="Freeform 7">
              <a:extLst>
                <a:ext uri="{FF2B5EF4-FFF2-40B4-BE49-F238E27FC236}">
                  <a16:creationId xmlns:a16="http://schemas.microsoft.com/office/drawing/2014/main" id="{8FA01F11-974D-4D3B-BF77-9FC75A59332B}"/>
                </a:ext>
              </a:extLst>
            </p:cNvPr>
            <p:cNvSpPr>
              <a:spLocks/>
            </p:cNvSpPr>
            <p:nvPr/>
          </p:nvSpPr>
          <p:spPr bwMode="auto">
            <a:xfrm>
              <a:off x="5475288" y="2205038"/>
              <a:ext cx="31750" cy="31750"/>
            </a:xfrm>
            <a:custGeom>
              <a:avLst/>
              <a:gdLst>
                <a:gd name="T0" fmla="*/ 0 w 27"/>
                <a:gd name="T1" fmla="*/ 27 h 27"/>
                <a:gd name="T2" fmla="*/ 0 w 27"/>
                <a:gd name="T3" fmla="*/ 27 h 27"/>
                <a:gd name="T4" fmla="*/ 27 w 27"/>
                <a:gd name="T5" fmla="*/ 27 h 27"/>
                <a:gd name="T6" fmla="*/ 27 w 27"/>
                <a:gd name="T7" fmla="*/ 0 h 27"/>
                <a:gd name="T8" fmla="*/ 0 w 27"/>
                <a:gd name="T9" fmla="*/ 0 h 27"/>
                <a:gd name="T10" fmla="*/ 0 w 27"/>
                <a:gd name="T11" fmla="*/ 27 h 27"/>
              </a:gdLst>
              <a:ahLst/>
              <a:cxnLst>
                <a:cxn ang="0">
                  <a:pos x="T0" y="T1"/>
                </a:cxn>
                <a:cxn ang="0">
                  <a:pos x="T2" y="T3"/>
                </a:cxn>
                <a:cxn ang="0">
                  <a:pos x="T4" y="T5"/>
                </a:cxn>
                <a:cxn ang="0">
                  <a:pos x="T6" y="T7"/>
                </a:cxn>
                <a:cxn ang="0">
                  <a:pos x="T8" y="T9"/>
                </a:cxn>
                <a:cxn ang="0">
                  <a:pos x="T10" y="T11"/>
                </a:cxn>
              </a:cxnLst>
              <a:rect l="0" t="0" r="r" b="b"/>
              <a:pathLst>
                <a:path w="27" h="27">
                  <a:moveTo>
                    <a:pt x="0" y="27"/>
                  </a:moveTo>
                  <a:lnTo>
                    <a:pt x="0" y="27"/>
                  </a:lnTo>
                  <a:lnTo>
                    <a:pt x="27" y="27"/>
                  </a:lnTo>
                  <a:lnTo>
                    <a:pt x="27" y="0"/>
                  </a:lnTo>
                  <a:lnTo>
                    <a:pt x="0" y="0"/>
                  </a:lnTo>
                  <a:lnTo>
                    <a:pt x="0" y="27"/>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9" name="Freeform 8">
              <a:extLst>
                <a:ext uri="{FF2B5EF4-FFF2-40B4-BE49-F238E27FC236}">
                  <a16:creationId xmlns:a16="http://schemas.microsoft.com/office/drawing/2014/main" id="{74D9E811-D702-4954-AB93-146A4941A892}"/>
                </a:ext>
              </a:extLst>
            </p:cNvPr>
            <p:cNvSpPr>
              <a:spLocks/>
            </p:cNvSpPr>
            <p:nvPr/>
          </p:nvSpPr>
          <p:spPr bwMode="auto">
            <a:xfrm>
              <a:off x="5570538" y="2205038"/>
              <a:ext cx="31750" cy="31750"/>
            </a:xfrm>
            <a:custGeom>
              <a:avLst/>
              <a:gdLst>
                <a:gd name="T0" fmla="*/ 0 w 27"/>
                <a:gd name="T1" fmla="*/ 27 h 27"/>
                <a:gd name="T2" fmla="*/ 0 w 27"/>
                <a:gd name="T3" fmla="*/ 27 h 27"/>
                <a:gd name="T4" fmla="*/ 27 w 27"/>
                <a:gd name="T5" fmla="*/ 27 h 27"/>
                <a:gd name="T6" fmla="*/ 27 w 27"/>
                <a:gd name="T7" fmla="*/ 0 h 27"/>
                <a:gd name="T8" fmla="*/ 0 w 27"/>
                <a:gd name="T9" fmla="*/ 0 h 27"/>
                <a:gd name="T10" fmla="*/ 0 w 27"/>
                <a:gd name="T11" fmla="*/ 27 h 27"/>
              </a:gdLst>
              <a:ahLst/>
              <a:cxnLst>
                <a:cxn ang="0">
                  <a:pos x="T0" y="T1"/>
                </a:cxn>
                <a:cxn ang="0">
                  <a:pos x="T2" y="T3"/>
                </a:cxn>
                <a:cxn ang="0">
                  <a:pos x="T4" y="T5"/>
                </a:cxn>
                <a:cxn ang="0">
                  <a:pos x="T6" y="T7"/>
                </a:cxn>
                <a:cxn ang="0">
                  <a:pos x="T8" y="T9"/>
                </a:cxn>
                <a:cxn ang="0">
                  <a:pos x="T10" y="T11"/>
                </a:cxn>
              </a:cxnLst>
              <a:rect l="0" t="0" r="r" b="b"/>
              <a:pathLst>
                <a:path w="27" h="27">
                  <a:moveTo>
                    <a:pt x="0" y="27"/>
                  </a:moveTo>
                  <a:lnTo>
                    <a:pt x="0" y="27"/>
                  </a:lnTo>
                  <a:lnTo>
                    <a:pt x="27" y="27"/>
                  </a:lnTo>
                  <a:lnTo>
                    <a:pt x="27" y="0"/>
                  </a:lnTo>
                  <a:lnTo>
                    <a:pt x="0" y="0"/>
                  </a:lnTo>
                  <a:lnTo>
                    <a:pt x="0" y="27"/>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0" name="Freeform 9">
              <a:extLst>
                <a:ext uri="{FF2B5EF4-FFF2-40B4-BE49-F238E27FC236}">
                  <a16:creationId xmlns:a16="http://schemas.microsoft.com/office/drawing/2014/main" id="{93A9F6DE-C54A-4F00-A4F6-92EA15C53F7B}"/>
                </a:ext>
              </a:extLst>
            </p:cNvPr>
            <p:cNvSpPr>
              <a:spLocks/>
            </p:cNvSpPr>
            <p:nvPr/>
          </p:nvSpPr>
          <p:spPr bwMode="auto">
            <a:xfrm>
              <a:off x="5475288" y="2143125"/>
              <a:ext cx="31750" cy="31750"/>
            </a:xfrm>
            <a:custGeom>
              <a:avLst/>
              <a:gdLst>
                <a:gd name="T0" fmla="*/ 0 w 27"/>
                <a:gd name="T1" fmla="*/ 27 h 27"/>
                <a:gd name="T2" fmla="*/ 0 w 27"/>
                <a:gd name="T3" fmla="*/ 27 h 27"/>
                <a:gd name="T4" fmla="*/ 27 w 27"/>
                <a:gd name="T5" fmla="*/ 27 h 27"/>
                <a:gd name="T6" fmla="*/ 27 w 27"/>
                <a:gd name="T7" fmla="*/ 0 h 27"/>
                <a:gd name="T8" fmla="*/ 0 w 27"/>
                <a:gd name="T9" fmla="*/ 0 h 27"/>
                <a:gd name="T10" fmla="*/ 0 w 27"/>
                <a:gd name="T11" fmla="*/ 27 h 27"/>
              </a:gdLst>
              <a:ahLst/>
              <a:cxnLst>
                <a:cxn ang="0">
                  <a:pos x="T0" y="T1"/>
                </a:cxn>
                <a:cxn ang="0">
                  <a:pos x="T2" y="T3"/>
                </a:cxn>
                <a:cxn ang="0">
                  <a:pos x="T4" y="T5"/>
                </a:cxn>
                <a:cxn ang="0">
                  <a:pos x="T6" y="T7"/>
                </a:cxn>
                <a:cxn ang="0">
                  <a:pos x="T8" y="T9"/>
                </a:cxn>
                <a:cxn ang="0">
                  <a:pos x="T10" y="T11"/>
                </a:cxn>
              </a:cxnLst>
              <a:rect l="0" t="0" r="r" b="b"/>
              <a:pathLst>
                <a:path w="27" h="27">
                  <a:moveTo>
                    <a:pt x="0" y="27"/>
                  </a:moveTo>
                  <a:lnTo>
                    <a:pt x="0" y="27"/>
                  </a:lnTo>
                  <a:lnTo>
                    <a:pt x="27" y="27"/>
                  </a:lnTo>
                  <a:lnTo>
                    <a:pt x="27" y="0"/>
                  </a:lnTo>
                  <a:lnTo>
                    <a:pt x="0" y="0"/>
                  </a:lnTo>
                  <a:lnTo>
                    <a:pt x="0" y="27"/>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1" name="Freeform 10">
              <a:extLst>
                <a:ext uri="{FF2B5EF4-FFF2-40B4-BE49-F238E27FC236}">
                  <a16:creationId xmlns:a16="http://schemas.microsoft.com/office/drawing/2014/main" id="{64CE662A-426D-4179-ADAF-2886470C7A27}"/>
                </a:ext>
              </a:extLst>
            </p:cNvPr>
            <p:cNvSpPr>
              <a:spLocks/>
            </p:cNvSpPr>
            <p:nvPr/>
          </p:nvSpPr>
          <p:spPr bwMode="auto">
            <a:xfrm>
              <a:off x="5475288" y="2079625"/>
              <a:ext cx="31750" cy="31750"/>
            </a:xfrm>
            <a:custGeom>
              <a:avLst/>
              <a:gdLst>
                <a:gd name="T0" fmla="*/ 0 w 27"/>
                <a:gd name="T1" fmla="*/ 26 h 26"/>
                <a:gd name="T2" fmla="*/ 0 w 27"/>
                <a:gd name="T3" fmla="*/ 26 h 26"/>
                <a:gd name="T4" fmla="*/ 27 w 27"/>
                <a:gd name="T5" fmla="*/ 26 h 26"/>
                <a:gd name="T6" fmla="*/ 27 w 27"/>
                <a:gd name="T7" fmla="*/ 0 h 26"/>
                <a:gd name="T8" fmla="*/ 0 w 27"/>
                <a:gd name="T9" fmla="*/ 0 h 26"/>
                <a:gd name="T10" fmla="*/ 0 w 27"/>
                <a:gd name="T11" fmla="*/ 26 h 26"/>
              </a:gdLst>
              <a:ahLst/>
              <a:cxnLst>
                <a:cxn ang="0">
                  <a:pos x="T0" y="T1"/>
                </a:cxn>
                <a:cxn ang="0">
                  <a:pos x="T2" y="T3"/>
                </a:cxn>
                <a:cxn ang="0">
                  <a:pos x="T4" y="T5"/>
                </a:cxn>
                <a:cxn ang="0">
                  <a:pos x="T6" y="T7"/>
                </a:cxn>
                <a:cxn ang="0">
                  <a:pos x="T8" y="T9"/>
                </a:cxn>
                <a:cxn ang="0">
                  <a:pos x="T10" y="T11"/>
                </a:cxn>
              </a:cxnLst>
              <a:rect l="0" t="0" r="r" b="b"/>
              <a:pathLst>
                <a:path w="27" h="26">
                  <a:moveTo>
                    <a:pt x="0" y="26"/>
                  </a:moveTo>
                  <a:lnTo>
                    <a:pt x="0" y="26"/>
                  </a:lnTo>
                  <a:lnTo>
                    <a:pt x="27" y="26"/>
                  </a:lnTo>
                  <a:lnTo>
                    <a:pt x="27" y="0"/>
                  </a:lnTo>
                  <a:lnTo>
                    <a:pt x="0" y="0"/>
                  </a:lnTo>
                  <a:lnTo>
                    <a:pt x="0" y="26"/>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2" name="Freeform 11">
              <a:extLst>
                <a:ext uri="{FF2B5EF4-FFF2-40B4-BE49-F238E27FC236}">
                  <a16:creationId xmlns:a16="http://schemas.microsoft.com/office/drawing/2014/main" id="{B262E79B-2D7F-425A-9BD6-5C224F881DBE}"/>
                </a:ext>
              </a:extLst>
            </p:cNvPr>
            <p:cNvSpPr>
              <a:spLocks/>
            </p:cNvSpPr>
            <p:nvPr/>
          </p:nvSpPr>
          <p:spPr bwMode="auto">
            <a:xfrm>
              <a:off x="5475288" y="2016125"/>
              <a:ext cx="31750" cy="31750"/>
            </a:xfrm>
            <a:custGeom>
              <a:avLst/>
              <a:gdLst>
                <a:gd name="T0" fmla="*/ 0 w 27"/>
                <a:gd name="T1" fmla="*/ 27 h 27"/>
                <a:gd name="T2" fmla="*/ 0 w 27"/>
                <a:gd name="T3" fmla="*/ 27 h 27"/>
                <a:gd name="T4" fmla="*/ 27 w 27"/>
                <a:gd name="T5" fmla="*/ 27 h 27"/>
                <a:gd name="T6" fmla="*/ 27 w 27"/>
                <a:gd name="T7" fmla="*/ 0 h 27"/>
                <a:gd name="T8" fmla="*/ 0 w 27"/>
                <a:gd name="T9" fmla="*/ 0 h 27"/>
                <a:gd name="T10" fmla="*/ 0 w 27"/>
                <a:gd name="T11" fmla="*/ 27 h 27"/>
              </a:gdLst>
              <a:ahLst/>
              <a:cxnLst>
                <a:cxn ang="0">
                  <a:pos x="T0" y="T1"/>
                </a:cxn>
                <a:cxn ang="0">
                  <a:pos x="T2" y="T3"/>
                </a:cxn>
                <a:cxn ang="0">
                  <a:pos x="T4" y="T5"/>
                </a:cxn>
                <a:cxn ang="0">
                  <a:pos x="T6" y="T7"/>
                </a:cxn>
                <a:cxn ang="0">
                  <a:pos x="T8" y="T9"/>
                </a:cxn>
                <a:cxn ang="0">
                  <a:pos x="T10" y="T11"/>
                </a:cxn>
              </a:cxnLst>
              <a:rect l="0" t="0" r="r" b="b"/>
              <a:pathLst>
                <a:path w="27" h="27">
                  <a:moveTo>
                    <a:pt x="0" y="27"/>
                  </a:moveTo>
                  <a:lnTo>
                    <a:pt x="0" y="27"/>
                  </a:lnTo>
                  <a:lnTo>
                    <a:pt x="27" y="27"/>
                  </a:lnTo>
                  <a:lnTo>
                    <a:pt x="27" y="0"/>
                  </a:lnTo>
                  <a:lnTo>
                    <a:pt x="0" y="0"/>
                  </a:lnTo>
                  <a:lnTo>
                    <a:pt x="0" y="27"/>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3" name="Freeform 12">
              <a:extLst>
                <a:ext uri="{FF2B5EF4-FFF2-40B4-BE49-F238E27FC236}">
                  <a16:creationId xmlns:a16="http://schemas.microsoft.com/office/drawing/2014/main" id="{9FE837A1-24FD-4E67-929C-923245EDA503}"/>
                </a:ext>
              </a:extLst>
            </p:cNvPr>
            <p:cNvSpPr>
              <a:spLocks/>
            </p:cNvSpPr>
            <p:nvPr/>
          </p:nvSpPr>
          <p:spPr bwMode="auto">
            <a:xfrm>
              <a:off x="5664200" y="2016125"/>
              <a:ext cx="33337" cy="31750"/>
            </a:xfrm>
            <a:custGeom>
              <a:avLst/>
              <a:gdLst>
                <a:gd name="T0" fmla="*/ 0 w 27"/>
                <a:gd name="T1" fmla="*/ 27 h 27"/>
                <a:gd name="T2" fmla="*/ 0 w 27"/>
                <a:gd name="T3" fmla="*/ 27 h 27"/>
                <a:gd name="T4" fmla="*/ 27 w 27"/>
                <a:gd name="T5" fmla="*/ 27 h 27"/>
                <a:gd name="T6" fmla="*/ 27 w 27"/>
                <a:gd name="T7" fmla="*/ 0 h 27"/>
                <a:gd name="T8" fmla="*/ 0 w 27"/>
                <a:gd name="T9" fmla="*/ 0 h 27"/>
                <a:gd name="T10" fmla="*/ 0 w 27"/>
                <a:gd name="T11" fmla="*/ 27 h 27"/>
              </a:gdLst>
              <a:ahLst/>
              <a:cxnLst>
                <a:cxn ang="0">
                  <a:pos x="T0" y="T1"/>
                </a:cxn>
                <a:cxn ang="0">
                  <a:pos x="T2" y="T3"/>
                </a:cxn>
                <a:cxn ang="0">
                  <a:pos x="T4" y="T5"/>
                </a:cxn>
                <a:cxn ang="0">
                  <a:pos x="T6" y="T7"/>
                </a:cxn>
                <a:cxn ang="0">
                  <a:pos x="T8" y="T9"/>
                </a:cxn>
                <a:cxn ang="0">
                  <a:pos x="T10" y="T11"/>
                </a:cxn>
              </a:cxnLst>
              <a:rect l="0" t="0" r="r" b="b"/>
              <a:pathLst>
                <a:path w="27" h="27">
                  <a:moveTo>
                    <a:pt x="0" y="27"/>
                  </a:moveTo>
                  <a:lnTo>
                    <a:pt x="0" y="27"/>
                  </a:lnTo>
                  <a:lnTo>
                    <a:pt x="27" y="27"/>
                  </a:lnTo>
                  <a:lnTo>
                    <a:pt x="27" y="0"/>
                  </a:lnTo>
                  <a:lnTo>
                    <a:pt x="0" y="0"/>
                  </a:lnTo>
                  <a:lnTo>
                    <a:pt x="0" y="27"/>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Tree>
    <p:extLst>
      <p:ext uri="{BB962C8B-B14F-4D97-AF65-F5344CB8AC3E}">
        <p14:creationId xmlns:p14="http://schemas.microsoft.com/office/powerpoint/2010/main" val="2613061370"/>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909CAFD8-E926-44CC-8CE2-F55104FF60E6}"/>
              </a:ext>
            </a:extLst>
          </p:cNvPr>
          <p:cNvSpPr/>
          <p:nvPr/>
        </p:nvSpPr>
        <p:spPr bwMode="auto">
          <a:xfrm>
            <a:off x="8530" y="3710754"/>
            <a:ext cx="12183469" cy="3147245"/>
          </a:xfrm>
          <a:prstGeom prst="rect">
            <a:avLst/>
          </a:prstGeom>
          <a:solidFill>
            <a:schemeClr val="bg1"/>
          </a:solidFill>
          <a:ln w="10795" cap="flat" cmpd="sng" algn="ctr">
            <a:noFill/>
            <a:prstDash val="solid"/>
          </a:ln>
          <a:effectLst>
            <a:outerShdw blurRad="152400" sx="101000" sy="101000" algn="tl" rotWithShape="0">
              <a:prstClr val="black">
                <a:alpha val="29000"/>
              </a:prstClr>
            </a:outerShdw>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41DFC542-9262-47C5-8EBB-F3E8743A176F}"/>
              </a:ext>
            </a:extLst>
          </p:cNvPr>
          <p:cNvSpPr>
            <a:spLocks noGrp="1"/>
          </p:cNvSpPr>
          <p:nvPr>
            <p:ph type="title"/>
          </p:nvPr>
        </p:nvSpPr>
        <p:spPr/>
        <p:txBody>
          <a:bodyPr/>
          <a:lstStyle/>
          <a:p>
            <a:r>
              <a:rPr lang="en-US"/>
              <a:t>Groups by the numbers…</a:t>
            </a:r>
          </a:p>
        </p:txBody>
      </p:sp>
      <p:sp>
        <p:nvSpPr>
          <p:cNvPr id="4" name="Rectangle 3">
            <a:extLst>
              <a:ext uri="{FF2B5EF4-FFF2-40B4-BE49-F238E27FC236}">
                <a16:creationId xmlns:a16="http://schemas.microsoft.com/office/drawing/2014/main" id="{C0202E5D-A2A0-40BF-B8C2-2351AEF3B08F}"/>
              </a:ext>
            </a:extLst>
          </p:cNvPr>
          <p:cNvSpPr/>
          <p:nvPr/>
        </p:nvSpPr>
        <p:spPr bwMode="auto">
          <a:xfrm>
            <a:off x="4274189" y="1454476"/>
            <a:ext cx="3120374" cy="172402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6600" b="0" i="0" u="none" strike="noStrike" kern="1200" cap="none" spc="-50" normalizeH="0" baseline="0" noProof="0">
                <a:ln w="3175">
                  <a:noFill/>
                </a:ln>
                <a:solidFill>
                  <a:srgbClr val="D83B01"/>
                </a:solidFill>
                <a:effectLst/>
                <a:uLnTx/>
                <a:uFillTx/>
                <a:latin typeface="Segoe UI Semibold"/>
                <a:ea typeface="+mn-ea"/>
                <a:cs typeface="Segoe UI" pitchFamily="34" charset="0"/>
              </a:rPr>
              <a:t>1,000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Segoe UI" pitchFamily="34" charset="0"/>
              </a:rPr>
              <a:t>Distribution Lists upgraded to Office 365 Groups each week</a:t>
            </a:r>
          </a:p>
        </p:txBody>
      </p:sp>
      <p:sp>
        <p:nvSpPr>
          <p:cNvPr id="14" name="Rectangle 13">
            <a:extLst>
              <a:ext uri="{FF2B5EF4-FFF2-40B4-BE49-F238E27FC236}">
                <a16:creationId xmlns:a16="http://schemas.microsoft.com/office/drawing/2014/main" id="{031E8BCE-C14C-48FA-803C-B7A3F7545D1D}"/>
              </a:ext>
            </a:extLst>
          </p:cNvPr>
          <p:cNvSpPr/>
          <p:nvPr/>
        </p:nvSpPr>
        <p:spPr bwMode="auto">
          <a:xfrm>
            <a:off x="3967006" y="4230620"/>
            <a:ext cx="3734740" cy="16927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6600" b="0" i="0" u="none" strike="noStrike" kern="1200" cap="none" spc="-50" normalizeH="0" baseline="0" noProof="0">
                <a:ln w="3175">
                  <a:noFill/>
                </a:ln>
                <a:solidFill>
                  <a:srgbClr val="D83B01"/>
                </a:solidFill>
                <a:effectLst/>
                <a:uLnTx/>
                <a:uFillTx/>
                <a:latin typeface="Segoe UI Semibold"/>
                <a:ea typeface="+mn-ea"/>
                <a:cs typeface="Segoe UI" pitchFamily="34" charset="0"/>
              </a:rPr>
              <a:t>21→2hrs</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Segoe UI" pitchFamily="34" charset="0"/>
              </a:rPr>
              <a:t>Improved in response time using Actionable Emails</a:t>
            </a:r>
          </a:p>
        </p:txBody>
      </p:sp>
      <p:sp>
        <p:nvSpPr>
          <p:cNvPr id="12" name="Rectangle 11">
            <a:extLst>
              <a:ext uri="{FF2B5EF4-FFF2-40B4-BE49-F238E27FC236}">
                <a16:creationId xmlns:a16="http://schemas.microsoft.com/office/drawing/2014/main" id="{6A0FC083-6536-4EDF-9208-B465962E64E2}"/>
              </a:ext>
            </a:extLst>
          </p:cNvPr>
          <p:cNvSpPr/>
          <p:nvPr/>
        </p:nvSpPr>
        <p:spPr bwMode="auto">
          <a:xfrm>
            <a:off x="8040335" y="4230620"/>
            <a:ext cx="3734740" cy="16927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6600" b="0" i="0" u="none" strike="noStrike" kern="1200" cap="none" spc="-50" normalizeH="0" baseline="0" noProof="0">
                <a:ln w="3175">
                  <a:noFill/>
                </a:ln>
                <a:solidFill>
                  <a:srgbClr val="D83B01"/>
                </a:solidFill>
                <a:effectLst/>
                <a:uLnTx/>
                <a:uFillTx/>
                <a:latin typeface="Segoe UI Semibold"/>
                <a:ea typeface="+mn-ea"/>
                <a:cs typeface="Segoe UI" pitchFamily="34" charset="0"/>
              </a:rPr>
              <a:t>60%</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Segoe UI" pitchFamily="34" charset="0"/>
              </a:rPr>
              <a:t>Groups renewal during </a:t>
            </a:r>
            <a:br>
              <a:rPr kumimoji="0" lang="en-US" sz="1600" b="0" i="0" u="none" strike="noStrike" kern="1200" cap="none" spc="0" normalizeH="0" baseline="0" noProof="0">
                <a:ln>
                  <a:noFill/>
                </a:ln>
                <a:solidFill>
                  <a:srgbClr val="000000"/>
                </a:solidFill>
                <a:effectLst/>
                <a:uLnTx/>
                <a:uFillTx/>
                <a:latin typeface="Segoe UI"/>
                <a:ea typeface="+mn-ea"/>
                <a:cs typeface="Segoe UI" pitchFamily="34" charset="0"/>
              </a:rPr>
            </a:br>
            <a:r>
              <a:rPr kumimoji="0" lang="en-US" sz="1600" b="0" i="0" u="none" strike="noStrike" kern="1200" cap="none" spc="0" normalizeH="0" baseline="0" noProof="0">
                <a:ln>
                  <a:noFill/>
                </a:ln>
                <a:solidFill>
                  <a:srgbClr val="000000"/>
                </a:solidFill>
                <a:effectLst/>
                <a:uLnTx/>
                <a:uFillTx/>
                <a:latin typeface="Segoe UI"/>
                <a:ea typeface="+mn-ea"/>
                <a:cs typeface="Segoe UI" pitchFamily="34" charset="0"/>
              </a:rPr>
              <a:t>Expiry Autorenewal Private Preview</a:t>
            </a:r>
          </a:p>
        </p:txBody>
      </p:sp>
      <p:sp>
        <p:nvSpPr>
          <p:cNvPr id="20" name="Rectangle 19">
            <a:extLst>
              <a:ext uri="{FF2B5EF4-FFF2-40B4-BE49-F238E27FC236}">
                <a16:creationId xmlns:a16="http://schemas.microsoft.com/office/drawing/2014/main" id="{339B5596-FA7C-4EE6-9447-5325A58B65EF}"/>
              </a:ext>
            </a:extLst>
          </p:cNvPr>
          <p:cNvSpPr/>
          <p:nvPr/>
        </p:nvSpPr>
        <p:spPr bwMode="auto">
          <a:xfrm>
            <a:off x="8553243" y="1454476"/>
            <a:ext cx="2708924" cy="16927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6600" b="0" i="0" u="none" strike="noStrike" kern="1200" cap="none" spc="-50" normalizeH="0" baseline="0" noProof="0">
                <a:ln w="3175">
                  <a:noFill/>
                </a:ln>
                <a:solidFill>
                  <a:srgbClr val="D83B01"/>
                </a:solidFill>
                <a:effectLst/>
                <a:uLnTx/>
                <a:uFillTx/>
                <a:latin typeface="Segoe UI Semibold"/>
                <a:ea typeface="+mn-ea"/>
                <a:cs typeface="Segoe UI" pitchFamily="34" charset="0"/>
              </a:rPr>
              <a:t>9M</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Segoe UI" pitchFamily="34" charset="0"/>
              </a:rPr>
              <a:t>Guests provisioned through Office 365 Groups</a:t>
            </a:r>
          </a:p>
        </p:txBody>
      </p:sp>
      <p:sp>
        <p:nvSpPr>
          <p:cNvPr id="8" name="Rectangle 7">
            <a:extLst>
              <a:ext uri="{FF2B5EF4-FFF2-40B4-BE49-F238E27FC236}">
                <a16:creationId xmlns:a16="http://schemas.microsoft.com/office/drawing/2014/main" id="{6A179ED4-E63E-49E7-863E-CA5C59124C08}"/>
              </a:ext>
            </a:extLst>
          </p:cNvPr>
          <p:cNvSpPr/>
          <p:nvPr/>
        </p:nvSpPr>
        <p:spPr bwMode="auto">
          <a:xfrm>
            <a:off x="745375" y="1454476"/>
            <a:ext cx="2883042" cy="172402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6600" b="0" i="0" u="none" strike="noStrike" kern="1200" cap="none" spc="-50" normalizeH="0" baseline="0" noProof="0">
                <a:ln w="3175">
                  <a:noFill/>
                </a:ln>
                <a:solidFill>
                  <a:srgbClr val="D83B01"/>
                </a:solidFill>
                <a:effectLst/>
                <a:uLnTx/>
                <a:uFillTx/>
                <a:latin typeface="Segoe UI Semibold"/>
                <a:ea typeface="+mn-ea"/>
                <a:cs typeface="Segoe UI" pitchFamily="34" charset="0"/>
              </a:rPr>
              <a:t>107%</a:t>
            </a:r>
            <a:r>
              <a:rPr kumimoji="0" lang="en-US" sz="28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Segoe UI" pitchFamily="34" charset="0"/>
              </a:rPr>
              <a:t>Annual increase in usage across Groups platform</a:t>
            </a:r>
          </a:p>
        </p:txBody>
      </p:sp>
      <p:sp>
        <p:nvSpPr>
          <p:cNvPr id="10" name="Rectangle 9">
            <a:extLst>
              <a:ext uri="{FF2B5EF4-FFF2-40B4-BE49-F238E27FC236}">
                <a16:creationId xmlns:a16="http://schemas.microsoft.com/office/drawing/2014/main" id="{7701F31C-FA2C-47A7-A64D-375F568D4C8A}"/>
              </a:ext>
            </a:extLst>
          </p:cNvPr>
          <p:cNvSpPr/>
          <p:nvPr/>
        </p:nvSpPr>
        <p:spPr bwMode="auto">
          <a:xfrm>
            <a:off x="912961" y="4230620"/>
            <a:ext cx="2547870" cy="16927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6600" b="0" i="0" u="none" strike="noStrike" kern="1200" cap="none" spc="-50" normalizeH="0" baseline="0" noProof="0">
                <a:ln w="3175">
                  <a:noFill/>
                </a:ln>
                <a:solidFill>
                  <a:srgbClr val="D83B01"/>
                </a:solidFill>
                <a:effectLst/>
                <a:uLnTx/>
                <a:uFillTx/>
                <a:latin typeface="Segoe UI Semibold"/>
                <a:ea typeface="+mn-ea"/>
                <a:cs typeface="Segoe UI" pitchFamily="34" charset="0"/>
              </a:rPr>
              <a:t>8X</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Segoe UI" pitchFamily="34" charset="0"/>
              </a:rPr>
              <a:t>Reduction in group creation latency</a:t>
            </a:r>
          </a:p>
        </p:txBody>
      </p:sp>
    </p:spTree>
    <p:extLst>
      <p:ext uri="{BB962C8B-B14F-4D97-AF65-F5344CB8AC3E}">
        <p14:creationId xmlns:p14="http://schemas.microsoft.com/office/powerpoint/2010/main" val="1254696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750" fill="hold"/>
                                        <p:tgtEl>
                                          <p:spTgt spid="8"/>
                                        </p:tgtEl>
                                        <p:attrNameLst>
                                          <p:attrName>ppt_x</p:attrName>
                                        </p:attrNameLst>
                                      </p:cBhvr>
                                      <p:tavLst>
                                        <p:tav tm="0">
                                          <p:val>
                                            <p:strVal val="1+#ppt_w/2"/>
                                          </p:val>
                                        </p:tav>
                                        <p:tav tm="100000">
                                          <p:val>
                                            <p:strVal val="#ppt_x"/>
                                          </p:val>
                                        </p:tav>
                                      </p:tavLst>
                                    </p:anim>
                                    <p:anim calcmode="lin" valueType="num">
                                      <p:cBhvr additive="base">
                                        <p:cTn id="8" dur="750" fill="hold"/>
                                        <p:tgtEl>
                                          <p:spTgt spid="8"/>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750" fill="hold"/>
                                        <p:tgtEl>
                                          <p:spTgt spid="4"/>
                                        </p:tgtEl>
                                        <p:attrNameLst>
                                          <p:attrName>ppt_x</p:attrName>
                                        </p:attrNameLst>
                                      </p:cBhvr>
                                      <p:tavLst>
                                        <p:tav tm="0">
                                          <p:val>
                                            <p:strVal val="1+#ppt_w/2"/>
                                          </p:val>
                                        </p:tav>
                                        <p:tav tm="100000">
                                          <p:val>
                                            <p:strVal val="#ppt_x"/>
                                          </p:val>
                                        </p:tav>
                                      </p:tavLst>
                                    </p:anim>
                                    <p:anim calcmode="lin" valueType="num">
                                      <p:cBhvr additive="base">
                                        <p:cTn id="12" dur="750" fill="hold"/>
                                        <p:tgtEl>
                                          <p:spTgt spid="4"/>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anim calcmode="lin" valueType="num">
                                      <p:cBhvr additive="base">
                                        <p:cTn id="15" dur="750" fill="hold"/>
                                        <p:tgtEl>
                                          <p:spTgt spid="20"/>
                                        </p:tgtEl>
                                        <p:attrNameLst>
                                          <p:attrName>ppt_x</p:attrName>
                                        </p:attrNameLst>
                                      </p:cBhvr>
                                      <p:tavLst>
                                        <p:tav tm="0">
                                          <p:val>
                                            <p:strVal val="1+#ppt_w/2"/>
                                          </p:val>
                                        </p:tav>
                                        <p:tav tm="100000">
                                          <p:val>
                                            <p:strVal val="#ppt_x"/>
                                          </p:val>
                                        </p:tav>
                                      </p:tavLst>
                                    </p:anim>
                                    <p:anim calcmode="lin" valueType="num">
                                      <p:cBhvr additive="base">
                                        <p:cTn id="16" dur="750" fill="hold"/>
                                        <p:tgtEl>
                                          <p:spTgt spid="20"/>
                                        </p:tgtEl>
                                        <p:attrNameLst>
                                          <p:attrName>ppt_y</p:attrName>
                                        </p:attrNameLst>
                                      </p:cBhvr>
                                      <p:tavLst>
                                        <p:tav tm="0">
                                          <p:val>
                                            <p:strVal val="#ppt_y"/>
                                          </p:val>
                                        </p:tav>
                                        <p:tav tm="100000">
                                          <p:val>
                                            <p:strVal val="#ppt_y"/>
                                          </p:val>
                                        </p:tav>
                                      </p:tavLst>
                                    </p:anim>
                                  </p:childTnLst>
                                </p:cTn>
                              </p:par>
                              <p:par>
                                <p:cTn id="17" presetID="2" presetClass="entr" presetSubtype="2" decel="10000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750" fill="hold"/>
                                        <p:tgtEl>
                                          <p:spTgt spid="10"/>
                                        </p:tgtEl>
                                        <p:attrNameLst>
                                          <p:attrName>ppt_x</p:attrName>
                                        </p:attrNameLst>
                                      </p:cBhvr>
                                      <p:tavLst>
                                        <p:tav tm="0">
                                          <p:val>
                                            <p:strVal val="1+#ppt_w/2"/>
                                          </p:val>
                                        </p:tav>
                                        <p:tav tm="100000">
                                          <p:val>
                                            <p:strVal val="#ppt_x"/>
                                          </p:val>
                                        </p:tav>
                                      </p:tavLst>
                                    </p:anim>
                                    <p:anim calcmode="lin" valueType="num">
                                      <p:cBhvr additive="base">
                                        <p:cTn id="20" dur="750" fill="hold"/>
                                        <p:tgtEl>
                                          <p:spTgt spid="10"/>
                                        </p:tgtEl>
                                        <p:attrNameLst>
                                          <p:attrName>ppt_y</p:attrName>
                                        </p:attrNameLst>
                                      </p:cBhvr>
                                      <p:tavLst>
                                        <p:tav tm="0">
                                          <p:val>
                                            <p:strVal val="#ppt_y"/>
                                          </p:val>
                                        </p:tav>
                                        <p:tav tm="100000">
                                          <p:val>
                                            <p:strVal val="#ppt_y"/>
                                          </p:val>
                                        </p:tav>
                                      </p:tavLst>
                                    </p:anim>
                                  </p:childTnLst>
                                </p:cTn>
                              </p:par>
                              <p:par>
                                <p:cTn id="21" presetID="2" presetClass="entr" presetSubtype="2" decel="10000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anim calcmode="lin" valueType="num">
                                      <p:cBhvr additive="base">
                                        <p:cTn id="23" dur="750" fill="hold"/>
                                        <p:tgtEl>
                                          <p:spTgt spid="14"/>
                                        </p:tgtEl>
                                        <p:attrNameLst>
                                          <p:attrName>ppt_x</p:attrName>
                                        </p:attrNameLst>
                                      </p:cBhvr>
                                      <p:tavLst>
                                        <p:tav tm="0">
                                          <p:val>
                                            <p:strVal val="1+#ppt_w/2"/>
                                          </p:val>
                                        </p:tav>
                                        <p:tav tm="100000">
                                          <p:val>
                                            <p:strVal val="#ppt_x"/>
                                          </p:val>
                                        </p:tav>
                                      </p:tavLst>
                                    </p:anim>
                                    <p:anim calcmode="lin" valueType="num">
                                      <p:cBhvr additive="base">
                                        <p:cTn id="24" dur="750" fill="hold"/>
                                        <p:tgtEl>
                                          <p:spTgt spid="14"/>
                                        </p:tgtEl>
                                        <p:attrNameLst>
                                          <p:attrName>ppt_y</p:attrName>
                                        </p:attrNameLst>
                                      </p:cBhvr>
                                      <p:tavLst>
                                        <p:tav tm="0">
                                          <p:val>
                                            <p:strVal val="#ppt_y"/>
                                          </p:val>
                                        </p:tav>
                                        <p:tav tm="100000">
                                          <p:val>
                                            <p:strVal val="#ppt_y"/>
                                          </p:val>
                                        </p:tav>
                                      </p:tavLst>
                                    </p:anim>
                                  </p:childTnLst>
                                </p:cTn>
                              </p:par>
                              <p:par>
                                <p:cTn id="25" presetID="2" presetClass="entr" presetSubtype="2" decel="10000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anim calcmode="lin" valueType="num">
                                      <p:cBhvr additive="base">
                                        <p:cTn id="27" dur="750" fill="hold"/>
                                        <p:tgtEl>
                                          <p:spTgt spid="12"/>
                                        </p:tgtEl>
                                        <p:attrNameLst>
                                          <p:attrName>ppt_x</p:attrName>
                                        </p:attrNameLst>
                                      </p:cBhvr>
                                      <p:tavLst>
                                        <p:tav tm="0">
                                          <p:val>
                                            <p:strVal val="1+#ppt_w/2"/>
                                          </p:val>
                                        </p:tav>
                                        <p:tav tm="100000">
                                          <p:val>
                                            <p:strVal val="#ppt_x"/>
                                          </p:val>
                                        </p:tav>
                                      </p:tavLst>
                                    </p:anim>
                                    <p:anim calcmode="lin" valueType="num">
                                      <p:cBhvr additive="base">
                                        <p:cTn id="28" dur="75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4" grpId="0"/>
      <p:bldP spid="12" grpId="0"/>
      <p:bldP spid="20" grpId="0"/>
      <p:bldP spid="8" grpId="0"/>
      <p:bldP spid="1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Arrow: Pentagon 27">
            <a:extLst>
              <a:ext uri="{FF2B5EF4-FFF2-40B4-BE49-F238E27FC236}">
                <a16:creationId xmlns:a16="http://schemas.microsoft.com/office/drawing/2014/main" id="{655EE953-4E6C-4EC3-A4E7-898307AF0ED6}"/>
              </a:ext>
            </a:extLst>
          </p:cNvPr>
          <p:cNvSpPr/>
          <p:nvPr/>
        </p:nvSpPr>
        <p:spPr bwMode="auto">
          <a:xfrm>
            <a:off x="-1" y="1588307"/>
            <a:ext cx="2373965" cy="977933"/>
          </a:xfrm>
          <a:prstGeom prst="homePlate">
            <a:avLst>
              <a:gd name="adj" fmla="val 23961"/>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1" name="Rectangle 70">
            <a:extLst>
              <a:ext uri="{FF2B5EF4-FFF2-40B4-BE49-F238E27FC236}">
                <a16:creationId xmlns:a16="http://schemas.microsoft.com/office/drawing/2014/main" id="{0075DD47-FD7F-439E-84F6-717843D18D31}"/>
              </a:ext>
            </a:extLst>
          </p:cNvPr>
          <p:cNvSpPr/>
          <p:nvPr/>
        </p:nvSpPr>
        <p:spPr bwMode="auto">
          <a:xfrm>
            <a:off x="8530" y="5421594"/>
            <a:ext cx="12183469" cy="1436405"/>
          </a:xfrm>
          <a:prstGeom prst="rect">
            <a:avLst/>
          </a:prstGeom>
          <a:solidFill>
            <a:schemeClr val="bg1"/>
          </a:solidFill>
          <a:ln w="10795" cap="flat" cmpd="sng" algn="ctr">
            <a:noFill/>
            <a:prstDash val="solid"/>
          </a:ln>
          <a:effectLst>
            <a:outerShdw blurRad="152400" sx="101000" sy="101000" algn="tl" rotWithShape="0">
              <a:prstClr val="black">
                <a:alpha val="29000"/>
              </a:prstClr>
            </a:outerShdw>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 name="Title 16">
            <a:extLst>
              <a:ext uri="{FF2B5EF4-FFF2-40B4-BE49-F238E27FC236}">
                <a16:creationId xmlns:a16="http://schemas.microsoft.com/office/drawing/2014/main" id="{03919AFC-5038-40FD-AB0A-1B6A45571D1D}"/>
              </a:ext>
            </a:extLst>
          </p:cNvPr>
          <p:cNvSpPr>
            <a:spLocks noGrp="1"/>
          </p:cNvSpPr>
          <p:nvPr>
            <p:ph type="title"/>
          </p:nvPr>
        </p:nvSpPr>
        <p:spPr>
          <a:xfrm>
            <a:off x="588263" y="457200"/>
            <a:ext cx="11018520" cy="553998"/>
          </a:xfrm>
        </p:spPr>
        <p:txBody>
          <a:bodyPr/>
          <a:lstStyle/>
          <a:p>
            <a:r>
              <a:rPr lang="en-US" dirty="0"/>
              <a:t>Powering collaboration Across Microsoft 365 </a:t>
            </a:r>
          </a:p>
        </p:txBody>
      </p:sp>
      <p:sp>
        <p:nvSpPr>
          <p:cNvPr id="48" name="Rectangle 47">
            <a:extLst>
              <a:ext uri="{FF2B5EF4-FFF2-40B4-BE49-F238E27FC236}">
                <a16:creationId xmlns:a16="http://schemas.microsoft.com/office/drawing/2014/main" id="{76AC2253-9D23-4351-9DCF-859B1F605C77}"/>
              </a:ext>
            </a:extLst>
          </p:cNvPr>
          <p:cNvSpPr/>
          <p:nvPr/>
        </p:nvSpPr>
        <p:spPr bwMode="auto">
          <a:xfrm>
            <a:off x="5147486" y="6105028"/>
            <a:ext cx="2863755" cy="276999"/>
          </a:xfrm>
          <a:prstGeom prst="rect">
            <a:avLst/>
          </a:prstGeom>
          <a:ln w="38100">
            <a:noFill/>
          </a:ln>
        </p:spPr>
        <p:txBody>
          <a:bodyPr vert="horz" wrap="square" lIns="0" tIns="0" rIns="0" bIns="0" rtlCol="0" anchor="t">
            <a:spAutoFit/>
          </a:bodyPr>
          <a:lstStyle/>
          <a:p>
            <a:pPr marL="0" marR="0" lvl="0" indent="0" algn="ctr" defTabSz="896386" rtl="0" eaLnBrk="1" fontAlgn="auto" latinLnBrk="0" hangingPunct="1">
              <a:lnSpc>
                <a:spcPct val="90000"/>
              </a:lnSpc>
              <a:spcBef>
                <a:spcPct val="0"/>
              </a:spcBef>
              <a:spcAft>
                <a:spcPts val="0"/>
              </a:spcAft>
              <a:buClrTx/>
              <a:buSzTx/>
              <a:buFontTx/>
              <a:buNone/>
              <a:tabLst/>
              <a:defRPr/>
            </a:pPr>
            <a:r>
              <a:rPr kumimoji="0" lang="en-US" sz="2000" b="0" i="0" u="none" strike="noStrike" kern="0" cap="none" spc="0" normalizeH="0" baseline="0" noProof="0">
                <a:ln w="3175">
                  <a:noFill/>
                </a:ln>
                <a:solidFill>
                  <a:srgbClr val="000000"/>
                </a:solidFill>
                <a:effectLst/>
                <a:uLnTx/>
                <a:uFillTx/>
                <a:latin typeface="Segoe UI Semibold"/>
                <a:ea typeface="+mn-ea"/>
                <a:cs typeface="Segoe UI Semilight" panose="020B0402040204020203" pitchFamily="34" charset="0"/>
              </a:rPr>
              <a:t>Azure Active Directory</a:t>
            </a:r>
          </a:p>
        </p:txBody>
      </p:sp>
      <p:sp>
        <p:nvSpPr>
          <p:cNvPr id="15" name="TextBox 14">
            <a:extLst>
              <a:ext uri="{FF2B5EF4-FFF2-40B4-BE49-F238E27FC236}">
                <a16:creationId xmlns:a16="http://schemas.microsoft.com/office/drawing/2014/main" id="{A0EDEDEC-EB45-447E-9C06-0429F22FD4B0}"/>
              </a:ext>
            </a:extLst>
          </p:cNvPr>
          <p:cNvSpPr txBox="1"/>
          <p:nvPr/>
        </p:nvSpPr>
        <p:spPr>
          <a:xfrm>
            <a:off x="4129240" y="5665452"/>
            <a:ext cx="3942048" cy="215444"/>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Centrally managed, secured, and governed</a:t>
            </a:r>
          </a:p>
        </p:txBody>
      </p:sp>
      <p:sp>
        <p:nvSpPr>
          <p:cNvPr id="11" name="TextBox 10">
            <a:extLst>
              <a:ext uri="{FF2B5EF4-FFF2-40B4-BE49-F238E27FC236}">
                <a16:creationId xmlns:a16="http://schemas.microsoft.com/office/drawing/2014/main" id="{541AADB6-25AF-420D-9E46-5CF28C0CD908}"/>
              </a:ext>
            </a:extLst>
          </p:cNvPr>
          <p:cNvSpPr txBox="1"/>
          <p:nvPr/>
        </p:nvSpPr>
        <p:spPr>
          <a:xfrm>
            <a:off x="588263" y="1892607"/>
            <a:ext cx="1352934" cy="369332"/>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Segoe UI Semibold"/>
                <a:ea typeface="+mn-ea"/>
                <a:cs typeface="+mn-cs"/>
              </a:rPr>
              <a:t>22+ Apps</a:t>
            </a:r>
          </a:p>
        </p:txBody>
      </p:sp>
      <p:pic>
        <p:nvPicPr>
          <p:cNvPr id="10" name="Graphic 9">
            <a:extLst>
              <a:ext uri="{FF2B5EF4-FFF2-40B4-BE49-F238E27FC236}">
                <a16:creationId xmlns:a16="http://schemas.microsoft.com/office/drawing/2014/main" id="{91A091DD-4A80-4C68-B3C3-AFE7DB1232F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474915" y="5937290"/>
            <a:ext cx="595092" cy="595092"/>
          </a:xfrm>
          <a:prstGeom prst="rect">
            <a:avLst/>
          </a:prstGeom>
        </p:spPr>
      </p:pic>
      <p:pic>
        <p:nvPicPr>
          <p:cNvPr id="3" name="Picture 2" descr="A picture containing building, window, table, cage&#10;&#10;Description automatically generated">
            <a:extLst>
              <a:ext uri="{FF2B5EF4-FFF2-40B4-BE49-F238E27FC236}">
                <a16:creationId xmlns:a16="http://schemas.microsoft.com/office/drawing/2014/main" id="{6D073601-C0DA-4E45-836E-D23516E6483A}"/>
              </a:ext>
            </a:extLst>
          </p:cNvPr>
          <p:cNvPicPr>
            <a:picLocks noChangeAspect="1"/>
          </p:cNvPicPr>
          <p:nvPr/>
        </p:nvPicPr>
        <p:blipFill>
          <a:blip r:embed="rId5"/>
          <a:stretch>
            <a:fillRect/>
          </a:stretch>
        </p:blipFill>
        <p:spPr>
          <a:xfrm>
            <a:off x="8236382" y="3359735"/>
            <a:ext cx="540202" cy="472677"/>
          </a:xfrm>
          <a:prstGeom prst="rect">
            <a:avLst/>
          </a:prstGeom>
        </p:spPr>
      </p:pic>
      <p:pic>
        <p:nvPicPr>
          <p:cNvPr id="5" name="Picture 4" descr="A picture containing drawing, shirt&#10;&#10;Description automatically generated">
            <a:extLst>
              <a:ext uri="{FF2B5EF4-FFF2-40B4-BE49-F238E27FC236}">
                <a16:creationId xmlns:a16="http://schemas.microsoft.com/office/drawing/2014/main" id="{F6A32678-125A-4666-AD70-3385FD6D4F51}"/>
              </a:ext>
            </a:extLst>
          </p:cNvPr>
          <p:cNvPicPr>
            <a:picLocks noChangeAspect="1"/>
          </p:cNvPicPr>
          <p:nvPr/>
        </p:nvPicPr>
        <p:blipFill>
          <a:blip r:embed="rId6"/>
          <a:stretch>
            <a:fillRect/>
          </a:stretch>
        </p:blipFill>
        <p:spPr>
          <a:xfrm>
            <a:off x="8317375" y="4103677"/>
            <a:ext cx="380720" cy="380720"/>
          </a:xfrm>
          <a:prstGeom prst="rect">
            <a:avLst/>
          </a:prstGeom>
        </p:spPr>
      </p:pic>
      <p:grpSp>
        <p:nvGrpSpPr>
          <p:cNvPr id="12" name="Group 11">
            <a:extLst>
              <a:ext uri="{FF2B5EF4-FFF2-40B4-BE49-F238E27FC236}">
                <a16:creationId xmlns:a16="http://schemas.microsoft.com/office/drawing/2014/main" id="{051B7777-003C-476E-9CD2-9D8A039039EF}"/>
              </a:ext>
            </a:extLst>
          </p:cNvPr>
          <p:cNvGrpSpPr/>
          <p:nvPr/>
        </p:nvGrpSpPr>
        <p:grpSpPr>
          <a:xfrm>
            <a:off x="4459530" y="3535030"/>
            <a:ext cx="3471960" cy="1223200"/>
            <a:chOff x="3860431" y="3737821"/>
            <a:chExt cx="3471960" cy="1223200"/>
          </a:xfrm>
        </p:grpSpPr>
        <p:sp>
          <p:nvSpPr>
            <p:cNvPr id="45" name="MS cloud text">
              <a:extLst>
                <a:ext uri="{FF2B5EF4-FFF2-40B4-BE49-F238E27FC236}">
                  <a16:creationId xmlns:a16="http://schemas.microsoft.com/office/drawing/2014/main" id="{E221F860-8607-4800-A2FB-0A53C39471C3}"/>
                </a:ext>
              </a:extLst>
            </p:cNvPr>
            <p:cNvSpPr txBox="1">
              <a:spLocks/>
            </p:cNvSpPr>
            <p:nvPr/>
          </p:nvSpPr>
          <p:spPr>
            <a:xfrm>
              <a:off x="3860431" y="4628621"/>
              <a:ext cx="3471960" cy="332400"/>
            </a:xfrm>
            <a:prstGeom prst="rect">
              <a:avLst/>
            </a:prstGeom>
            <a:ln w="38100">
              <a:noFill/>
            </a:ln>
          </p:spPr>
          <p:txBody>
            <a:bodyPr vert="horz" wrap="square" lIns="0" tIns="0" rIns="0" bIns="0" rtlCol="0" anchor="t">
              <a:spAutoFit/>
            </a:bodyPr>
            <a:lstStyle>
              <a:lvl1pPr algn="ctr">
                <a:lnSpc>
                  <a:spcPct val="90000"/>
                </a:lnSpc>
                <a:spcBef>
                  <a:spcPct val="0"/>
                </a:spcBef>
                <a:buNone/>
                <a:defRPr lang="en-US" sz="4800" b="0" cap="none" spc="-102" baseline="0" dirty="0" smtClean="0">
                  <a:ln w="3175">
                    <a:noFill/>
                  </a:ln>
                  <a:gradFill>
                    <a:gsLst>
                      <a:gs pos="21239">
                        <a:schemeClr val="bg2">
                          <a:lumMod val="50000"/>
                        </a:schemeClr>
                      </a:gs>
                      <a:gs pos="84000">
                        <a:schemeClr val="bg2">
                          <a:lumMod val="50000"/>
                        </a:schemeClr>
                      </a:gs>
                    </a:gsLst>
                    <a:lin ang="5400000" scaled="0"/>
                  </a:gradFill>
                  <a:effectLst/>
                  <a:latin typeface="+mj-lt"/>
                  <a:cs typeface="Segoe UI" pitchFamily="34" charset="0"/>
                </a:defRPr>
              </a:lvl1pPr>
            </a:lstStyle>
            <a:p>
              <a:pPr marL="0" marR="0" lvl="0" indent="0" algn="ctr" defTabSz="896386" rtl="0" eaLnBrk="1" fontAlgn="auto" latinLnBrk="0" hangingPunct="1">
                <a:lnSpc>
                  <a:spcPct val="90000"/>
                </a:lnSpc>
                <a:spcBef>
                  <a:spcPct val="0"/>
                </a:spcBef>
                <a:spcAft>
                  <a:spcPts val="0"/>
                </a:spcAft>
                <a:buClrTx/>
                <a:buSzTx/>
                <a:buFontTx/>
                <a:buNone/>
                <a:tabLst/>
                <a:defRPr/>
              </a:pPr>
              <a:r>
                <a:rPr kumimoji="0" lang="en-US" sz="2400" b="0" i="0" u="none" strike="noStrike" kern="0" cap="none" spc="0" normalizeH="0" baseline="0" noProof="0">
                  <a:ln w="3175">
                    <a:noFill/>
                  </a:ln>
                  <a:solidFill>
                    <a:srgbClr val="000000"/>
                  </a:solidFill>
                  <a:effectLst/>
                  <a:uLnTx/>
                  <a:uFillTx/>
                  <a:latin typeface="Segoe UI Semibold"/>
                  <a:ea typeface="+mn-ea"/>
                  <a:cs typeface="Segoe UI Semilight" panose="020B0402040204020203" pitchFamily="34" charset="0"/>
                </a:rPr>
                <a:t>Office 365 Groups</a:t>
              </a:r>
            </a:p>
          </p:txBody>
        </p:sp>
        <p:sp>
          <p:nvSpPr>
            <p:cNvPr id="70" name="Freeform 5">
              <a:extLst>
                <a:ext uri="{FF2B5EF4-FFF2-40B4-BE49-F238E27FC236}">
                  <a16:creationId xmlns:a16="http://schemas.microsoft.com/office/drawing/2014/main" id="{649C609B-91A3-43BA-B95F-EBC068CDCBFA}"/>
                </a:ext>
              </a:extLst>
            </p:cNvPr>
            <p:cNvSpPr>
              <a:spLocks noEditPoints="1"/>
            </p:cNvSpPr>
            <p:nvPr/>
          </p:nvSpPr>
          <p:spPr bwMode="auto">
            <a:xfrm>
              <a:off x="5147486" y="3737821"/>
              <a:ext cx="897851" cy="759007"/>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38100" cap="flat">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grpSp>
      <p:cxnSp>
        <p:nvCxnSpPr>
          <p:cNvPr id="19" name="Straight Connector 18">
            <a:extLst>
              <a:ext uri="{FF2B5EF4-FFF2-40B4-BE49-F238E27FC236}">
                <a16:creationId xmlns:a16="http://schemas.microsoft.com/office/drawing/2014/main" id="{1D1EB6ED-7CF9-4CA4-B44F-E78AB75425A3}"/>
              </a:ext>
            </a:extLst>
          </p:cNvPr>
          <p:cNvCxnSpPr>
            <a:cxnSpLocks/>
          </p:cNvCxnSpPr>
          <p:nvPr/>
        </p:nvCxnSpPr>
        <p:spPr>
          <a:xfrm>
            <a:off x="6195510" y="2693155"/>
            <a:ext cx="0" cy="689309"/>
          </a:xfrm>
          <a:prstGeom prst="line">
            <a:avLst/>
          </a:prstGeom>
          <a:ln w="19050">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F1D2A916-0CBC-4EA2-A1A6-96791A2215AF}"/>
              </a:ext>
            </a:extLst>
          </p:cNvPr>
          <p:cNvCxnSpPr>
            <a:cxnSpLocks/>
          </p:cNvCxnSpPr>
          <p:nvPr/>
        </p:nvCxnSpPr>
        <p:spPr>
          <a:xfrm flipH="1">
            <a:off x="3326121" y="3936380"/>
            <a:ext cx="1994284" cy="0"/>
          </a:xfrm>
          <a:prstGeom prst="line">
            <a:avLst/>
          </a:prstGeom>
          <a:ln w="19050">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D64CDEB0-0605-46B8-A100-67D6F1A06513}"/>
              </a:ext>
            </a:extLst>
          </p:cNvPr>
          <p:cNvCxnSpPr>
            <a:cxnSpLocks/>
          </p:cNvCxnSpPr>
          <p:nvPr/>
        </p:nvCxnSpPr>
        <p:spPr>
          <a:xfrm flipH="1">
            <a:off x="6972714" y="3936380"/>
            <a:ext cx="1994284" cy="0"/>
          </a:xfrm>
          <a:prstGeom prst="line">
            <a:avLst/>
          </a:prstGeom>
          <a:ln w="19050">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BF08EE7A-0672-4054-811A-3ED4FBD58A15}"/>
              </a:ext>
            </a:extLst>
          </p:cNvPr>
          <p:cNvSpPr/>
          <p:nvPr/>
        </p:nvSpPr>
        <p:spPr bwMode="auto">
          <a:xfrm>
            <a:off x="588263" y="3244571"/>
            <a:ext cx="2743200" cy="1848290"/>
          </a:xfrm>
          <a:prstGeom prst="rect">
            <a:avLst/>
          </a:prstGeom>
          <a:solidFill>
            <a:schemeClr val="bg1"/>
          </a:solidFill>
          <a:ln w="10795" cap="flat" cmpd="sng" algn="ctr">
            <a:noFill/>
            <a:prstDash val="solid"/>
          </a:ln>
          <a:effectLst>
            <a:outerShdw blurRad="152400" sx="101000" sy="101000" algn="tl" rotWithShape="0">
              <a:prstClr val="black">
                <a:alpha val="29000"/>
              </a:prstClr>
            </a:outerShdw>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16" name="Group 15">
            <a:extLst>
              <a:ext uri="{FF2B5EF4-FFF2-40B4-BE49-F238E27FC236}">
                <a16:creationId xmlns:a16="http://schemas.microsoft.com/office/drawing/2014/main" id="{8FA86D12-05BF-4351-AF14-F7EC9654B91C}"/>
              </a:ext>
            </a:extLst>
          </p:cNvPr>
          <p:cNvGrpSpPr/>
          <p:nvPr/>
        </p:nvGrpSpPr>
        <p:grpSpPr>
          <a:xfrm>
            <a:off x="934366" y="3390822"/>
            <a:ext cx="2050994" cy="1555788"/>
            <a:chOff x="308451" y="3082525"/>
            <a:chExt cx="2679609" cy="2032626"/>
          </a:xfrm>
        </p:grpSpPr>
        <p:pic>
          <p:nvPicPr>
            <p:cNvPr id="2050" name="Picture 2">
              <a:extLst>
                <a:ext uri="{FF2B5EF4-FFF2-40B4-BE49-F238E27FC236}">
                  <a16:creationId xmlns:a16="http://schemas.microsoft.com/office/drawing/2014/main" id="{7AA62DEF-F34A-4196-86EF-73D9B9E376BD}"/>
                </a:ext>
              </a:extLst>
            </p:cNvPr>
            <p:cNvPicPr>
              <a:picLocks noChangeAspect="1" noChangeArrowheads="1"/>
            </p:cNvPicPr>
            <p:nvPr/>
          </p:nvPicPr>
          <p:blipFill>
            <a:blip r:embed="rId7">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77837" y="4521118"/>
              <a:ext cx="594033" cy="594033"/>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38" descr="A close up of a sign&#10;&#10;Description automatically generated">
              <a:extLst>
                <a:ext uri="{FF2B5EF4-FFF2-40B4-BE49-F238E27FC236}">
                  <a16:creationId xmlns:a16="http://schemas.microsoft.com/office/drawing/2014/main" id="{6D2DE82E-33BC-4741-BBBB-312D20E156CA}"/>
                </a:ext>
              </a:extLst>
            </p:cNvPr>
            <p:cNvPicPr>
              <a:picLocks noChangeAspect="1"/>
            </p:cNvPicPr>
            <p:nvPr/>
          </p:nvPicPr>
          <p:blipFill>
            <a:blip r:embed="rId8"/>
            <a:stretch>
              <a:fillRect/>
            </a:stretch>
          </p:blipFill>
          <p:spPr>
            <a:xfrm>
              <a:off x="1235337" y="4352830"/>
              <a:ext cx="594033" cy="594033"/>
            </a:xfrm>
            <a:prstGeom prst="rect">
              <a:avLst/>
            </a:prstGeom>
          </p:spPr>
        </p:pic>
        <p:pic>
          <p:nvPicPr>
            <p:cNvPr id="40" name="Picture 39" descr="A close up of a sign&#10;&#10;Description automatically generated">
              <a:extLst>
                <a:ext uri="{FF2B5EF4-FFF2-40B4-BE49-F238E27FC236}">
                  <a16:creationId xmlns:a16="http://schemas.microsoft.com/office/drawing/2014/main" id="{D3187B4E-E4AA-4D4D-96E8-7F89D49DC7E8}"/>
                </a:ext>
              </a:extLst>
            </p:cNvPr>
            <p:cNvPicPr>
              <a:picLocks noChangeAspect="1"/>
            </p:cNvPicPr>
            <p:nvPr/>
          </p:nvPicPr>
          <p:blipFill>
            <a:blip r:embed="rId9"/>
            <a:stretch>
              <a:fillRect/>
            </a:stretch>
          </p:blipFill>
          <p:spPr>
            <a:xfrm>
              <a:off x="1688921" y="4246775"/>
              <a:ext cx="485436" cy="485436"/>
            </a:xfrm>
            <a:prstGeom prst="roundRect">
              <a:avLst>
                <a:gd name="adj" fmla="val 8594"/>
              </a:avLst>
            </a:prstGeom>
            <a:solidFill>
              <a:srgbClr val="FFFFFF">
                <a:shade val="85000"/>
              </a:srgbClr>
            </a:solidFill>
            <a:ln>
              <a:noFill/>
            </a:ln>
            <a:effectLst/>
          </p:spPr>
        </p:pic>
        <p:pic>
          <p:nvPicPr>
            <p:cNvPr id="49" name="Picture 48" descr="A close up of a sign&#10;&#10;Description automatically generated">
              <a:extLst>
                <a:ext uri="{FF2B5EF4-FFF2-40B4-BE49-F238E27FC236}">
                  <a16:creationId xmlns:a16="http://schemas.microsoft.com/office/drawing/2014/main" id="{A86B2EFA-AEFC-46B3-BC24-A969C1F10E7F}"/>
                </a:ext>
              </a:extLst>
            </p:cNvPr>
            <p:cNvPicPr>
              <a:picLocks noChangeAspect="1"/>
            </p:cNvPicPr>
            <p:nvPr/>
          </p:nvPicPr>
          <p:blipFill>
            <a:blip r:embed="rId10"/>
            <a:stretch>
              <a:fillRect/>
            </a:stretch>
          </p:blipFill>
          <p:spPr>
            <a:xfrm>
              <a:off x="308451" y="3525676"/>
              <a:ext cx="1103667" cy="1103667"/>
            </a:xfrm>
            <a:prstGeom prst="rect">
              <a:avLst/>
            </a:prstGeom>
          </p:spPr>
        </p:pic>
        <p:pic>
          <p:nvPicPr>
            <p:cNvPr id="50" name="Picture 49" descr="A close up of a sign&#10;&#10;Description automatically generated">
              <a:extLst>
                <a:ext uri="{FF2B5EF4-FFF2-40B4-BE49-F238E27FC236}">
                  <a16:creationId xmlns:a16="http://schemas.microsoft.com/office/drawing/2014/main" id="{67AA5A80-70DF-42E9-87CD-B650B09039EA}"/>
                </a:ext>
              </a:extLst>
            </p:cNvPr>
            <p:cNvPicPr>
              <a:picLocks noChangeAspect="1"/>
            </p:cNvPicPr>
            <p:nvPr/>
          </p:nvPicPr>
          <p:blipFill>
            <a:blip r:embed="rId11"/>
            <a:stretch>
              <a:fillRect/>
            </a:stretch>
          </p:blipFill>
          <p:spPr>
            <a:xfrm>
              <a:off x="708055" y="3376287"/>
              <a:ext cx="1136128" cy="1136128"/>
            </a:xfrm>
            <a:prstGeom prst="rect">
              <a:avLst/>
            </a:prstGeom>
          </p:spPr>
        </p:pic>
        <p:pic>
          <p:nvPicPr>
            <p:cNvPr id="54" name="Picture 53" descr="A picture containing drawing&#10;&#10;Description automatically generated">
              <a:extLst>
                <a:ext uri="{FF2B5EF4-FFF2-40B4-BE49-F238E27FC236}">
                  <a16:creationId xmlns:a16="http://schemas.microsoft.com/office/drawing/2014/main" id="{7FFFAF1C-65BD-4876-BEE4-A54307A1C880}"/>
                </a:ext>
              </a:extLst>
            </p:cNvPr>
            <p:cNvPicPr>
              <a:picLocks noChangeAspect="1"/>
            </p:cNvPicPr>
            <p:nvPr/>
          </p:nvPicPr>
          <p:blipFill>
            <a:blip r:embed="rId12"/>
            <a:stretch>
              <a:fillRect/>
            </a:stretch>
          </p:blipFill>
          <p:spPr>
            <a:xfrm>
              <a:off x="2032220" y="4077509"/>
              <a:ext cx="485436" cy="485436"/>
            </a:xfrm>
            <a:prstGeom prst="rect">
              <a:avLst/>
            </a:prstGeom>
          </p:spPr>
        </p:pic>
        <p:pic>
          <p:nvPicPr>
            <p:cNvPr id="58" name="Picture 57" descr="A close up of a logo&#10;&#10;Description automatically generated">
              <a:extLst>
                <a:ext uri="{FF2B5EF4-FFF2-40B4-BE49-F238E27FC236}">
                  <a16:creationId xmlns:a16="http://schemas.microsoft.com/office/drawing/2014/main" id="{211FE007-3BBE-4D97-B875-1E0FC9A1F5BA}"/>
                </a:ext>
              </a:extLst>
            </p:cNvPr>
            <p:cNvPicPr>
              <a:picLocks noChangeAspect="1"/>
            </p:cNvPicPr>
            <p:nvPr/>
          </p:nvPicPr>
          <p:blipFill rotWithShape="1">
            <a:blip r:embed="rId13"/>
            <a:srcRect l="21482" t="21528" r="18379" b="19658"/>
            <a:stretch/>
          </p:blipFill>
          <p:spPr>
            <a:xfrm>
              <a:off x="2308383" y="3795292"/>
              <a:ext cx="679677" cy="664703"/>
            </a:xfrm>
            <a:prstGeom prst="rect">
              <a:avLst/>
            </a:prstGeom>
          </p:spPr>
        </p:pic>
        <p:pic>
          <p:nvPicPr>
            <p:cNvPr id="59" name="Picture 58" descr="A close up of a logo&#10;&#10;Description automatically generated">
              <a:extLst>
                <a:ext uri="{FF2B5EF4-FFF2-40B4-BE49-F238E27FC236}">
                  <a16:creationId xmlns:a16="http://schemas.microsoft.com/office/drawing/2014/main" id="{6888C5F8-BB5F-49F0-82B1-DF40717F849F}"/>
                </a:ext>
              </a:extLst>
            </p:cNvPr>
            <p:cNvPicPr>
              <a:picLocks noChangeAspect="1"/>
            </p:cNvPicPr>
            <p:nvPr/>
          </p:nvPicPr>
          <p:blipFill>
            <a:blip r:embed="rId14"/>
            <a:stretch>
              <a:fillRect/>
            </a:stretch>
          </p:blipFill>
          <p:spPr>
            <a:xfrm>
              <a:off x="1138810" y="3238855"/>
              <a:ext cx="1136128" cy="1136128"/>
            </a:xfrm>
            <a:prstGeom prst="rect">
              <a:avLst/>
            </a:prstGeom>
          </p:spPr>
        </p:pic>
        <p:pic>
          <p:nvPicPr>
            <p:cNvPr id="60" name="Picture 59" descr="A close up of a sign&#10;&#10;Description automatically generated">
              <a:extLst>
                <a:ext uri="{FF2B5EF4-FFF2-40B4-BE49-F238E27FC236}">
                  <a16:creationId xmlns:a16="http://schemas.microsoft.com/office/drawing/2014/main" id="{53758120-7EB5-4554-B7F8-0DAC38B274B2}"/>
                </a:ext>
              </a:extLst>
            </p:cNvPr>
            <p:cNvPicPr>
              <a:picLocks noChangeAspect="1"/>
            </p:cNvPicPr>
            <p:nvPr/>
          </p:nvPicPr>
          <p:blipFill>
            <a:blip r:embed="rId15"/>
            <a:stretch>
              <a:fillRect/>
            </a:stretch>
          </p:blipFill>
          <p:spPr>
            <a:xfrm>
              <a:off x="1517497" y="3082525"/>
              <a:ext cx="1136128" cy="1136128"/>
            </a:xfrm>
            <a:prstGeom prst="rect">
              <a:avLst/>
            </a:prstGeom>
          </p:spPr>
        </p:pic>
        <p:pic>
          <p:nvPicPr>
            <p:cNvPr id="61" name="Picture 60" descr="A close up of a logo&#10;&#10;Description automatically generated">
              <a:extLst>
                <a:ext uri="{FF2B5EF4-FFF2-40B4-BE49-F238E27FC236}">
                  <a16:creationId xmlns:a16="http://schemas.microsoft.com/office/drawing/2014/main" id="{C58411C3-EB08-405C-A75F-FD8380A69EC1}"/>
                </a:ext>
              </a:extLst>
            </p:cNvPr>
            <p:cNvPicPr>
              <a:picLocks noChangeAspect="1"/>
            </p:cNvPicPr>
            <p:nvPr/>
          </p:nvPicPr>
          <p:blipFill rotWithShape="1">
            <a:blip r:embed="rId16"/>
            <a:srcRect l="22180" t="27669" r="20315" b="28760"/>
            <a:stretch/>
          </p:blipFill>
          <p:spPr>
            <a:xfrm>
              <a:off x="2082704" y="3101423"/>
              <a:ext cx="816312" cy="618527"/>
            </a:xfrm>
            <a:prstGeom prst="rect">
              <a:avLst/>
            </a:prstGeom>
          </p:spPr>
        </p:pic>
      </p:grpSp>
      <p:sp>
        <p:nvSpPr>
          <p:cNvPr id="9" name="TextBox 8">
            <a:extLst>
              <a:ext uri="{FF2B5EF4-FFF2-40B4-BE49-F238E27FC236}">
                <a16:creationId xmlns:a16="http://schemas.microsoft.com/office/drawing/2014/main" id="{836178DA-3BF1-41E6-B392-193D1B988511}"/>
              </a:ext>
            </a:extLst>
          </p:cNvPr>
          <p:cNvSpPr txBox="1"/>
          <p:nvPr/>
        </p:nvSpPr>
        <p:spPr>
          <a:xfrm>
            <a:off x="934366" y="2945184"/>
            <a:ext cx="2050994" cy="215444"/>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Advanced sharing</a:t>
            </a:r>
          </a:p>
        </p:txBody>
      </p:sp>
      <p:sp>
        <p:nvSpPr>
          <p:cNvPr id="62" name="Rectangle 61">
            <a:extLst>
              <a:ext uri="{FF2B5EF4-FFF2-40B4-BE49-F238E27FC236}">
                <a16:creationId xmlns:a16="http://schemas.microsoft.com/office/drawing/2014/main" id="{23AC4E5C-D3CB-4E27-87B9-4A226971BAC0}"/>
              </a:ext>
            </a:extLst>
          </p:cNvPr>
          <p:cNvSpPr/>
          <p:nvPr/>
        </p:nvSpPr>
        <p:spPr bwMode="auto">
          <a:xfrm>
            <a:off x="8957882" y="3244571"/>
            <a:ext cx="2743200" cy="1848290"/>
          </a:xfrm>
          <a:prstGeom prst="rect">
            <a:avLst/>
          </a:prstGeom>
          <a:solidFill>
            <a:schemeClr val="bg1"/>
          </a:solidFill>
          <a:ln w="10795" cap="flat" cmpd="sng" algn="ctr">
            <a:noFill/>
            <a:prstDash val="solid"/>
          </a:ln>
          <a:effectLst>
            <a:outerShdw blurRad="152400" sx="101000" sy="101000" algn="tl" rotWithShape="0">
              <a:prstClr val="black">
                <a:alpha val="29000"/>
              </a:prstClr>
            </a:outerShdw>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4" name="TextBox 13">
            <a:extLst>
              <a:ext uri="{FF2B5EF4-FFF2-40B4-BE49-F238E27FC236}">
                <a16:creationId xmlns:a16="http://schemas.microsoft.com/office/drawing/2014/main" id="{1E949E4A-901A-4850-B635-97D84ACBA36B}"/>
              </a:ext>
            </a:extLst>
          </p:cNvPr>
          <p:cNvSpPr txBox="1"/>
          <p:nvPr/>
        </p:nvSpPr>
        <p:spPr>
          <a:xfrm>
            <a:off x="9124222" y="2945184"/>
            <a:ext cx="2410520" cy="215444"/>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Partner ecosystem</a:t>
            </a:r>
          </a:p>
        </p:txBody>
      </p:sp>
      <p:grpSp>
        <p:nvGrpSpPr>
          <p:cNvPr id="17" name="Group 16">
            <a:extLst>
              <a:ext uri="{FF2B5EF4-FFF2-40B4-BE49-F238E27FC236}">
                <a16:creationId xmlns:a16="http://schemas.microsoft.com/office/drawing/2014/main" id="{69AA3FE0-5236-46AA-9E99-4D1C0218F183}"/>
              </a:ext>
            </a:extLst>
          </p:cNvPr>
          <p:cNvGrpSpPr/>
          <p:nvPr/>
        </p:nvGrpSpPr>
        <p:grpSpPr>
          <a:xfrm>
            <a:off x="9586095" y="3382464"/>
            <a:ext cx="1486774" cy="1572504"/>
            <a:chOff x="9542660" y="3280198"/>
            <a:chExt cx="1765808" cy="1867627"/>
          </a:xfrm>
        </p:grpSpPr>
        <p:pic>
          <p:nvPicPr>
            <p:cNvPr id="20" name="Picture 19" descr="A picture containing drawing, table&#10;&#10;Description automatically generated">
              <a:extLst>
                <a:ext uri="{FF2B5EF4-FFF2-40B4-BE49-F238E27FC236}">
                  <a16:creationId xmlns:a16="http://schemas.microsoft.com/office/drawing/2014/main" id="{F576CAE4-2816-491D-99A4-D4F657006A85}"/>
                </a:ext>
              </a:extLst>
            </p:cNvPr>
            <p:cNvPicPr>
              <a:picLocks noChangeAspect="1"/>
            </p:cNvPicPr>
            <p:nvPr/>
          </p:nvPicPr>
          <p:blipFill>
            <a:blip r:embed="rId17"/>
            <a:stretch>
              <a:fillRect/>
            </a:stretch>
          </p:blipFill>
          <p:spPr>
            <a:xfrm>
              <a:off x="9542660" y="3545532"/>
              <a:ext cx="1765806" cy="672616"/>
            </a:xfrm>
            <a:prstGeom prst="rect">
              <a:avLst/>
            </a:prstGeom>
          </p:spPr>
        </p:pic>
        <p:pic>
          <p:nvPicPr>
            <p:cNvPr id="6" name="Picture 5" descr="A picture containing food, drawing&#10;&#10;Description automatically generated">
              <a:extLst>
                <a:ext uri="{FF2B5EF4-FFF2-40B4-BE49-F238E27FC236}">
                  <a16:creationId xmlns:a16="http://schemas.microsoft.com/office/drawing/2014/main" id="{1B457179-0D33-4FE6-BAD2-7951FA0AAF5F}"/>
                </a:ext>
              </a:extLst>
            </p:cNvPr>
            <p:cNvPicPr>
              <a:picLocks noChangeAspect="1"/>
            </p:cNvPicPr>
            <p:nvPr/>
          </p:nvPicPr>
          <p:blipFill>
            <a:blip r:embed="rId18"/>
            <a:stretch>
              <a:fillRect/>
            </a:stretch>
          </p:blipFill>
          <p:spPr>
            <a:xfrm>
              <a:off x="9542660" y="4606817"/>
              <a:ext cx="1765808" cy="541008"/>
            </a:xfrm>
            <a:prstGeom prst="rect">
              <a:avLst/>
            </a:prstGeom>
          </p:spPr>
        </p:pic>
        <p:pic>
          <p:nvPicPr>
            <p:cNvPr id="4" name="Picture 3" descr="A picture containing drawing&#10;&#10;Description automatically generated">
              <a:extLst>
                <a:ext uri="{FF2B5EF4-FFF2-40B4-BE49-F238E27FC236}">
                  <a16:creationId xmlns:a16="http://schemas.microsoft.com/office/drawing/2014/main" id="{DC69E168-3253-40B7-9B80-D31426EFA753}"/>
                </a:ext>
              </a:extLst>
            </p:cNvPr>
            <p:cNvPicPr>
              <a:picLocks noChangeAspect="1"/>
            </p:cNvPicPr>
            <p:nvPr/>
          </p:nvPicPr>
          <p:blipFill>
            <a:blip r:embed="rId19"/>
            <a:stretch>
              <a:fillRect/>
            </a:stretch>
          </p:blipFill>
          <p:spPr>
            <a:xfrm>
              <a:off x="9561404" y="4204124"/>
              <a:ext cx="1728318" cy="28559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9" name="Picture 68" descr="A close up of a logo&#10;&#10;Description automatically generated">
              <a:extLst>
                <a:ext uri="{FF2B5EF4-FFF2-40B4-BE49-F238E27FC236}">
                  <a16:creationId xmlns:a16="http://schemas.microsoft.com/office/drawing/2014/main" id="{A98DF7B4-D9A0-4335-A1BA-7D8D3D888CDE}"/>
                </a:ext>
              </a:extLst>
            </p:cNvPr>
            <p:cNvPicPr>
              <a:picLocks noChangeAspect="1"/>
            </p:cNvPicPr>
            <p:nvPr/>
          </p:nvPicPr>
          <p:blipFill>
            <a:blip r:embed="rId20"/>
            <a:stretch>
              <a:fillRect/>
            </a:stretch>
          </p:blipFill>
          <p:spPr>
            <a:xfrm>
              <a:off x="9910645" y="3280198"/>
              <a:ext cx="1029836" cy="203572"/>
            </a:xfrm>
            <a:prstGeom prst="rect">
              <a:avLst/>
            </a:prstGeom>
            <a:effectLst/>
          </p:spPr>
        </p:pic>
      </p:grpSp>
      <p:grpSp>
        <p:nvGrpSpPr>
          <p:cNvPr id="26" name="Group 25">
            <a:extLst>
              <a:ext uri="{FF2B5EF4-FFF2-40B4-BE49-F238E27FC236}">
                <a16:creationId xmlns:a16="http://schemas.microsoft.com/office/drawing/2014/main" id="{0E637554-2994-4BC8-8D04-CB336A17E1DC}"/>
              </a:ext>
            </a:extLst>
          </p:cNvPr>
          <p:cNvGrpSpPr/>
          <p:nvPr/>
        </p:nvGrpSpPr>
        <p:grpSpPr>
          <a:xfrm>
            <a:off x="2797178" y="1307463"/>
            <a:ext cx="6796664" cy="1385692"/>
            <a:chOff x="2658620" y="1180141"/>
            <a:chExt cx="6796664" cy="1385692"/>
          </a:xfrm>
        </p:grpSpPr>
        <p:sp>
          <p:nvSpPr>
            <p:cNvPr id="64" name="Rectangle 63">
              <a:extLst>
                <a:ext uri="{FF2B5EF4-FFF2-40B4-BE49-F238E27FC236}">
                  <a16:creationId xmlns:a16="http://schemas.microsoft.com/office/drawing/2014/main" id="{E456A8D5-5122-49A1-8FDD-A2E18103A3DB}"/>
                </a:ext>
              </a:extLst>
            </p:cNvPr>
            <p:cNvSpPr/>
            <p:nvPr/>
          </p:nvSpPr>
          <p:spPr bwMode="auto">
            <a:xfrm>
              <a:off x="2695960" y="1468087"/>
              <a:ext cx="6759324" cy="1097746"/>
            </a:xfrm>
            <a:prstGeom prst="rect">
              <a:avLst/>
            </a:prstGeom>
            <a:solidFill>
              <a:schemeClr val="bg1"/>
            </a:solidFill>
            <a:ln w="10795" cap="flat" cmpd="sng" algn="ctr">
              <a:noFill/>
              <a:prstDash val="solid"/>
            </a:ln>
            <a:effectLst>
              <a:outerShdw blurRad="152400" sx="101000" sy="101000" algn="tl" rotWithShape="0">
                <a:prstClr val="black">
                  <a:alpha val="29000"/>
                </a:prstClr>
              </a:outerShdw>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51" name="Picture 50" descr="A close up of a sign&#10;&#10;Description automatically generated">
              <a:extLst>
                <a:ext uri="{FF2B5EF4-FFF2-40B4-BE49-F238E27FC236}">
                  <a16:creationId xmlns:a16="http://schemas.microsoft.com/office/drawing/2014/main" id="{202EF444-D866-461A-A614-4B5129E672CC}"/>
                </a:ext>
              </a:extLst>
            </p:cNvPr>
            <p:cNvPicPr>
              <a:picLocks noChangeAspect="1"/>
            </p:cNvPicPr>
            <p:nvPr/>
          </p:nvPicPr>
          <p:blipFill>
            <a:blip r:embed="rId21"/>
            <a:stretch>
              <a:fillRect/>
            </a:stretch>
          </p:blipFill>
          <p:spPr>
            <a:xfrm>
              <a:off x="2658620" y="1576001"/>
              <a:ext cx="875092" cy="875090"/>
            </a:xfrm>
            <a:prstGeom prst="rect">
              <a:avLst/>
            </a:prstGeom>
          </p:spPr>
        </p:pic>
        <p:pic>
          <p:nvPicPr>
            <p:cNvPr id="52" name="Picture 51" descr="A close up of a logo&#10;&#10;Description automatically generated">
              <a:extLst>
                <a:ext uri="{FF2B5EF4-FFF2-40B4-BE49-F238E27FC236}">
                  <a16:creationId xmlns:a16="http://schemas.microsoft.com/office/drawing/2014/main" id="{78524C4F-EE2B-4B12-9FA7-5E2A47B0F94B}"/>
                </a:ext>
              </a:extLst>
            </p:cNvPr>
            <p:cNvPicPr>
              <a:picLocks noChangeAspect="1"/>
            </p:cNvPicPr>
            <p:nvPr/>
          </p:nvPicPr>
          <p:blipFill>
            <a:blip r:embed="rId22"/>
            <a:stretch>
              <a:fillRect/>
            </a:stretch>
          </p:blipFill>
          <p:spPr>
            <a:xfrm>
              <a:off x="3510480" y="1586749"/>
              <a:ext cx="875092" cy="875090"/>
            </a:xfrm>
            <a:prstGeom prst="rect">
              <a:avLst/>
            </a:prstGeom>
          </p:spPr>
        </p:pic>
        <p:pic>
          <p:nvPicPr>
            <p:cNvPr id="53" name="Picture 52" descr="A close up of a sign&#10;&#10;Description automatically generated">
              <a:extLst>
                <a:ext uri="{FF2B5EF4-FFF2-40B4-BE49-F238E27FC236}">
                  <a16:creationId xmlns:a16="http://schemas.microsoft.com/office/drawing/2014/main" id="{742E74E8-5812-439B-A936-2B39A22CAB7D}"/>
                </a:ext>
              </a:extLst>
            </p:cNvPr>
            <p:cNvPicPr>
              <a:picLocks noChangeAspect="1"/>
            </p:cNvPicPr>
            <p:nvPr/>
          </p:nvPicPr>
          <p:blipFill>
            <a:blip r:embed="rId23"/>
            <a:stretch>
              <a:fillRect/>
            </a:stretch>
          </p:blipFill>
          <p:spPr>
            <a:xfrm>
              <a:off x="8773705" y="1782502"/>
              <a:ext cx="458892" cy="458890"/>
            </a:xfrm>
            <a:prstGeom prst="roundRect">
              <a:avLst>
                <a:gd name="adj" fmla="val 8594"/>
              </a:avLst>
            </a:prstGeom>
            <a:solidFill>
              <a:srgbClr val="FFFFFF">
                <a:shade val="85000"/>
              </a:srgbClr>
            </a:solidFill>
            <a:ln>
              <a:noFill/>
            </a:ln>
            <a:effectLst/>
          </p:spPr>
        </p:pic>
        <p:pic>
          <p:nvPicPr>
            <p:cNvPr id="55" name="Picture 54" descr="A close up of a logo&#10;&#10;Description automatically generated">
              <a:extLst>
                <a:ext uri="{FF2B5EF4-FFF2-40B4-BE49-F238E27FC236}">
                  <a16:creationId xmlns:a16="http://schemas.microsoft.com/office/drawing/2014/main" id="{BBEF5352-40D3-456A-9713-D8004F10FFA4}"/>
                </a:ext>
              </a:extLst>
            </p:cNvPr>
            <p:cNvPicPr>
              <a:picLocks noChangeAspect="1"/>
            </p:cNvPicPr>
            <p:nvPr/>
          </p:nvPicPr>
          <p:blipFill rotWithShape="1">
            <a:blip r:embed="rId24"/>
            <a:srcRect l="14975" t="18811" r="17905" b="19996"/>
            <a:stretch/>
          </p:blipFill>
          <p:spPr>
            <a:xfrm>
              <a:off x="6820756" y="1722880"/>
              <a:ext cx="661224" cy="602826"/>
            </a:xfrm>
            <a:prstGeom prst="rect">
              <a:avLst/>
            </a:prstGeom>
          </p:spPr>
        </p:pic>
        <p:pic>
          <p:nvPicPr>
            <p:cNvPr id="56" name="Picture 55" descr="A close up of a logo&#10;&#10;Description automatically generated">
              <a:extLst>
                <a:ext uri="{FF2B5EF4-FFF2-40B4-BE49-F238E27FC236}">
                  <a16:creationId xmlns:a16="http://schemas.microsoft.com/office/drawing/2014/main" id="{C619F4EE-8EFE-4752-8799-AD938ACEED74}"/>
                </a:ext>
              </a:extLst>
            </p:cNvPr>
            <p:cNvPicPr>
              <a:picLocks noChangeAspect="1"/>
            </p:cNvPicPr>
            <p:nvPr/>
          </p:nvPicPr>
          <p:blipFill rotWithShape="1">
            <a:blip r:embed="rId25"/>
            <a:srcRect l="18787" t="23827" r="23126" b="20820"/>
            <a:stretch/>
          </p:blipFill>
          <p:spPr>
            <a:xfrm>
              <a:off x="5736317" y="1728030"/>
              <a:ext cx="661226" cy="630086"/>
            </a:xfrm>
            <a:prstGeom prst="rect">
              <a:avLst/>
            </a:prstGeom>
          </p:spPr>
        </p:pic>
        <p:pic>
          <p:nvPicPr>
            <p:cNvPr id="57" name="Picture 56" descr="A picture containing sign&#10;&#10;Description automatically generated">
              <a:extLst>
                <a:ext uri="{FF2B5EF4-FFF2-40B4-BE49-F238E27FC236}">
                  <a16:creationId xmlns:a16="http://schemas.microsoft.com/office/drawing/2014/main" id="{F27B4706-DF83-4A35-9010-ACBCEF1DD99A}"/>
                </a:ext>
              </a:extLst>
            </p:cNvPr>
            <p:cNvPicPr>
              <a:picLocks noChangeAspect="1"/>
            </p:cNvPicPr>
            <p:nvPr/>
          </p:nvPicPr>
          <p:blipFill rotWithShape="1">
            <a:blip r:embed="rId26"/>
            <a:srcRect l="18709" t="22269" r="19511" b="22214"/>
            <a:stretch/>
          </p:blipFill>
          <p:spPr>
            <a:xfrm>
              <a:off x="4603636" y="1675099"/>
              <a:ext cx="750704" cy="674606"/>
            </a:xfrm>
            <a:prstGeom prst="rect">
              <a:avLst/>
            </a:prstGeom>
          </p:spPr>
        </p:pic>
        <p:pic>
          <p:nvPicPr>
            <p:cNvPr id="63" name="Picture 62" descr="A close up of a sign&#10;&#10;Description automatically generated">
              <a:extLst>
                <a:ext uri="{FF2B5EF4-FFF2-40B4-BE49-F238E27FC236}">
                  <a16:creationId xmlns:a16="http://schemas.microsoft.com/office/drawing/2014/main" id="{4D40235A-4269-4077-9259-2489810334C4}"/>
                </a:ext>
              </a:extLst>
            </p:cNvPr>
            <p:cNvPicPr>
              <a:picLocks noChangeAspect="1"/>
            </p:cNvPicPr>
            <p:nvPr/>
          </p:nvPicPr>
          <p:blipFill rotWithShape="1">
            <a:blip r:embed="rId27"/>
            <a:srcRect l="21048" t="19883" r="21974" b="25408"/>
            <a:stretch/>
          </p:blipFill>
          <p:spPr>
            <a:xfrm>
              <a:off x="7841045" y="1732437"/>
              <a:ext cx="557734" cy="535528"/>
            </a:xfrm>
            <a:prstGeom prst="rect">
              <a:avLst/>
            </a:prstGeom>
          </p:spPr>
        </p:pic>
        <p:sp>
          <p:nvSpPr>
            <p:cNvPr id="13" name="TextBox 12">
              <a:extLst>
                <a:ext uri="{FF2B5EF4-FFF2-40B4-BE49-F238E27FC236}">
                  <a16:creationId xmlns:a16="http://schemas.microsoft.com/office/drawing/2014/main" id="{C4DFC590-D324-42D5-BA2E-1337A6C3DFCC}"/>
                </a:ext>
              </a:extLst>
            </p:cNvPr>
            <p:cNvSpPr txBox="1"/>
            <p:nvPr/>
          </p:nvSpPr>
          <p:spPr>
            <a:xfrm>
              <a:off x="3833969" y="1180141"/>
              <a:ext cx="4513547" cy="215444"/>
            </a:xfrm>
            <a:prstGeom prst="rect">
              <a:avLst/>
            </a:prstGeom>
            <a:noFill/>
          </p:spPr>
          <p:txBody>
            <a:bodyPr wrap="square" lIns="0" tIns="0" rIns="0" bIns="0" rtlCol="0" anchor="t">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Membership service for Microsoft 365 teamwork apps</a:t>
              </a:r>
            </a:p>
          </p:txBody>
        </p:sp>
      </p:grpSp>
    </p:spTree>
    <p:extLst>
      <p:ext uri="{BB962C8B-B14F-4D97-AF65-F5344CB8AC3E}">
        <p14:creationId xmlns:p14="http://schemas.microsoft.com/office/powerpoint/2010/main" val="3315160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1000"/>
                                        <p:tgtEl>
                                          <p:spTgt spid="28"/>
                                        </p:tgtEl>
                                      </p:cBhvr>
                                    </p:animEffect>
                                    <p:anim calcmode="lin" valueType="num">
                                      <p:cBhvr>
                                        <p:cTn id="8" dur="1000" fill="hold"/>
                                        <p:tgtEl>
                                          <p:spTgt spid="28"/>
                                        </p:tgtEl>
                                        <p:attrNameLst>
                                          <p:attrName>ppt_x</p:attrName>
                                        </p:attrNameLst>
                                      </p:cBhvr>
                                      <p:tavLst>
                                        <p:tav tm="0">
                                          <p:val>
                                            <p:strVal val="#ppt_x"/>
                                          </p:val>
                                        </p:tav>
                                        <p:tav tm="100000">
                                          <p:val>
                                            <p:strVal val="#ppt_x"/>
                                          </p:val>
                                        </p:tav>
                                      </p:tavLst>
                                    </p:anim>
                                    <p:anim calcmode="lin" valueType="num">
                                      <p:cBhvr>
                                        <p:cTn id="9" dur="1000" fill="hold"/>
                                        <p:tgtEl>
                                          <p:spTgt spid="28"/>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1000"/>
                                        <p:tgtEl>
                                          <p:spTgt spid="11"/>
                                        </p:tgtEl>
                                      </p:cBhvr>
                                    </p:animEffect>
                                    <p:anim calcmode="lin" valueType="num">
                                      <p:cBhvr>
                                        <p:cTn id="13" dur="1000" fill="hold"/>
                                        <p:tgtEl>
                                          <p:spTgt spid="11"/>
                                        </p:tgtEl>
                                        <p:attrNameLst>
                                          <p:attrName>ppt_x</p:attrName>
                                        </p:attrNameLst>
                                      </p:cBhvr>
                                      <p:tavLst>
                                        <p:tav tm="0">
                                          <p:val>
                                            <p:strVal val="#ppt_x"/>
                                          </p:val>
                                        </p:tav>
                                        <p:tav tm="100000">
                                          <p:val>
                                            <p:strVal val="#ppt_x"/>
                                          </p:val>
                                        </p:tav>
                                      </p:tavLst>
                                    </p:anim>
                                    <p:anim calcmode="lin" valueType="num">
                                      <p:cBhvr>
                                        <p:cTn id="14"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11" grpId="0"/>
    </p:bldLst>
  </p:timing>
</p:sld>
</file>

<file path=ppt/theme/theme1.xml><?xml version="1.0" encoding="utf-8"?>
<a:theme xmlns:a="http://schemas.openxmlformats.org/drawingml/2006/main" name="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7A800238-3B18-4E5C-A4B5-81384B4F72C7}" vid="{41785C71-9316-47A7-95AF-D6C69A7E7205}"/>
    </a:ext>
  </a:extLst>
</a:theme>
</file>

<file path=ppt/theme/theme2.xml><?xml version="1.0" encoding="utf-8"?>
<a:theme xmlns:a="http://schemas.openxmlformats.org/drawingml/2006/main" name="Light Gray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7A800238-3B18-4E5C-A4B5-81384B4F72C7}" vid="{7DC80C9C-86B1-4F35-B460-A3753A68F4C0}"/>
    </a:ext>
  </a:extLst>
</a:theme>
</file>

<file path=ppt/theme/theme3.xml><?xml version="1.0" encoding="utf-8"?>
<a:theme xmlns:a="http://schemas.openxmlformats.org/drawingml/2006/main" name="Black Template">
  <a:themeElements>
    <a:clrScheme name="Ignite Breakout on Black">
      <a:dk1>
        <a:srgbClr val="000000"/>
      </a:dk1>
      <a:lt1>
        <a:srgbClr val="FFFFFF"/>
      </a:lt1>
      <a:dk2>
        <a:srgbClr val="2F2F2F"/>
      </a:dk2>
      <a:lt2>
        <a:srgbClr val="E6E6E6"/>
      </a:lt2>
      <a:accent1>
        <a:srgbClr val="0078D4"/>
      </a:accent1>
      <a:accent2>
        <a:srgbClr val="50E6FF"/>
      </a:accent2>
      <a:accent3>
        <a:srgbClr val="D83B01"/>
      </a:accent3>
      <a:accent4>
        <a:srgbClr val="FFB900"/>
      </a:accent4>
      <a:accent5>
        <a:srgbClr val="737373"/>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7A800238-3B18-4E5C-A4B5-81384B4F72C7}" vid="{E6C05D82-8231-4D94-9271-2A2C15F57630}"/>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SharedWithUsers xmlns="acdaa069-964d-4a51-8c89-a83ac23eba2f">
      <UserInfo>
        <DisplayName>Mike McLean (OFFICE)</DisplayName>
        <AccountId>569</AccountId>
        <AccountType/>
      </UserInfo>
      <UserInfo>
        <DisplayName>Venkat Ayyadevara</DisplayName>
        <AccountId>1968</AccountId>
        <AccountType/>
      </UserInfo>
      <UserInfo>
        <DisplayName>Shahil Pusarla</DisplayName>
        <AccountId>8591</AccountId>
        <AccountType/>
      </UserInfo>
    </SharedWithUser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D338E0C8F73A6848857E10D1D475D47A" ma:contentTypeVersion="14" ma:contentTypeDescription="Create a new document." ma:contentTypeScope="" ma:versionID="03fcc2a457242898118fa33b6ca8a17a">
  <xsd:schema xmlns:xsd="http://www.w3.org/2001/XMLSchema" xmlns:xs="http://www.w3.org/2001/XMLSchema" xmlns:p="http://schemas.microsoft.com/office/2006/metadata/properties" xmlns:ns1="http://schemas.microsoft.com/sharepoint/v3" xmlns:ns2="acdaa069-964d-4a51-8c89-a83ac23eba2f" xmlns:ns3="19266c75-a15a-42c5-a86f-de5fbbf31388" targetNamespace="http://schemas.microsoft.com/office/2006/metadata/properties" ma:root="true" ma:fieldsID="b1e3de2f3d010fd6e1823697581b0327" ns1:_="" ns2:_="" ns3:_="">
    <xsd:import namespace="http://schemas.microsoft.com/sharepoint/v3"/>
    <xsd:import namespace="acdaa069-964d-4a51-8c89-a83ac23eba2f"/>
    <xsd:import namespace="19266c75-a15a-42c5-a86f-de5fbbf31388"/>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element ref="ns3:MediaServiceMetadata" minOccurs="0"/>
                <xsd:element ref="ns3:MediaServiceFastMetadata" minOccurs="0"/>
                <xsd:element ref="ns3:MediaServiceAutoTags" minOccurs="0"/>
                <xsd:element ref="ns3:MediaServiceDateTaken" minOccurs="0"/>
                <xsd:element ref="ns1:_ip_UnifiedCompliancePolicyProperties" minOccurs="0"/>
                <xsd:element ref="ns1:_ip_UnifiedCompliancePolicyUIAction" minOccurs="0"/>
                <xsd:element ref="ns3:MediaServiceLocation" minOccurs="0"/>
                <xsd:element ref="ns3:MediaServiceOCR"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6" nillable="true" ma:displayName="Unified Compliance Policy Properties" ma:hidden="true" ma:internalName="_ip_UnifiedCompliancePolicyProperties">
      <xsd:simpleType>
        <xsd:restriction base="dms:Note"/>
      </xsd:simpleType>
    </xsd:element>
    <xsd:element name="_ip_UnifiedCompliancePolicyUIAction" ma:index="17"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cdaa069-964d-4a51-8c89-a83ac23eba2f"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internalName="LastSharedByUser" ma:readOnly="true">
      <xsd:simpleType>
        <xsd:restriction base="dms:Note">
          <xsd:maxLength value="255"/>
        </xsd:restriction>
      </xsd:simpleType>
    </xsd:element>
    <xsd:element name="LastSharedByTime" ma:index="11"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19266c75-a15a-42c5-a86f-de5fbbf31388" elementFormDefault="qualified">
    <xsd:import namespace="http://schemas.microsoft.com/office/2006/documentManagement/types"/>
    <xsd:import namespace="http://schemas.microsoft.com/office/infopath/2007/PartnerControls"/>
    <xsd:element name="MediaServiceMetadata" ma:index="12" nillable="true" ma:displayName="MediaServiceMetadata" ma:description="" ma:hidden="true" ma:internalName="MediaServiceMetadata" ma:readOnly="true">
      <xsd:simpleType>
        <xsd:restriction base="dms:Note"/>
      </xsd:simpleType>
    </xsd:element>
    <xsd:element name="MediaServiceFastMetadata" ma:index="13" nillable="true" ma:displayName="MediaServiceFastMetadata" ma:description="" ma:hidden="true" ma:internalName="MediaServiceFastMetadata" ma:readOnly="true">
      <xsd:simpleType>
        <xsd:restriction base="dms:Note"/>
      </xsd:simpleType>
    </xsd:element>
    <xsd:element name="MediaServiceAutoTags" ma:index="14" nillable="true" ma:displayName="MediaServiceAutoTags" ma:description="" ma:internalName="MediaServiceAutoTags" ma:readOnly="true">
      <xsd:simpleType>
        <xsd:restriction base="dms:Text"/>
      </xsd:simpleType>
    </xsd:element>
    <xsd:element name="MediaServiceDateTaken" ma:index="15" nillable="true" ma:displayName="MediaServiceDateTaken" ma:description="" ma:hidden="true" ma:internalName="MediaServiceDateTaken" ma:readOnly="true">
      <xsd:simpleType>
        <xsd:restriction base="dms:Text"/>
      </xsd:simpleType>
    </xsd:element>
    <xsd:element name="MediaServiceLocation" ma:index="18" nillable="true" ma:displayName="Location" ma:internalName="MediaServiceLocation" ma:readOnly="true">
      <xsd:simpleType>
        <xsd:restriction base="dms:Text"/>
      </xsd:simpleType>
    </xsd:element>
    <xsd:element name="MediaServiceOCR" ma:index="19" nillable="true" ma:displayName="Extracted Text" ma:internalName="MediaServiceOCR" ma:readOnly="true">
      <xsd:simpleType>
        <xsd:restriction base="dms:Note">
          <xsd:maxLength value="255"/>
        </xsd:restriction>
      </xsd:simpleType>
    </xsd:element>
    <xsd:element name="MediaServiceAutoKeyPoints" ma:index="20" nillable="true" ma:displayName="MediaServiceAutoKeyPoints" ma:hidden="true" ma:internalName="MediaServiceAutoKeyPoints" ma:readOnly="true">
      <xsd:simpleType>
        <xsd:restriction base="dms:Note"/>
      </xsd:simpleType>
    </xsd:element>
    <xsd:element name="MediaServiceKeyPoints" ma:index="21"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990F116-B58F-4255-B05B-DA3808E0E5C6}">
  <ds:schemaRefs>
    <ds:schemaRef ds:uri="http://schemas.microsoft.com/office/2006/metadata/properties"/>
    <ds:schemaRef ds:uri="http://schemas.microsoft.com/office/infopath/2007/PartnerControls"/>
    <ds:schemaRef ds:uri="http://schemas.microsoft.com/sharepoint/v3"/>
    <ds:schemaRef ds:uri="acdaa069-964d-4a51-8c89-a83ac23eba2f"/>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A314357E-BEC1-466D-9CBF-2333FC03BF9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acdaa069-964d-4a51-8c89-a83ac23eba2f"/>
    <ds:schemaRef ds:uri="19266c75-a15a-42c5-a86f-de5fbbf3138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Microsoft_Ignite_The_Tour_2019_16x9_Breakout_Template (2)</Template>
  <TotalTime>1975</TotalTime>
  <Words>5606</Words>
  <Application>Microsoft Office PowerPoint</Application>
  <PresentationFormat>Widescreen</PresentationFormat>
  <Paragraphs>690</Paragraphs>
  <Slides>66</Slides>
  <Notes>49</Notes>
  <HiddenSlides>27</HiddenSlides>
  <MMClips>0</MMClips>
  <ScaleCrop>false</ScaleCrop>
  <HeadingPairs>
    <vt:vector size="6" baseType="variant">
      <vt:variant>
        <vt:lpstr>Fonts Used</vt:lpstr>
      </vt:variant>
      <vt:variant>
        <vt:i4>12</vt:i4>
      </vt:variant>
      <vt:variant>
        <vt:lpstr>Theme</vt:lpstr>
      </vt:variant>
      <vt:variant>
        <vt:i4>3</vt:i4>
      </vt:variant>
      <vt:variant>
        <vt:lpstr>Slide Titles</vt:lpstr>
      </vt:variant>
      <vt:variant>
        <vt:i4>66</vt:i4>
      </vt:variant>
    </vt:vector>
  </HeadingPairs>
  <TitlesOfParts>
    <vt:vector size="81" baseType="lpstr">
      <vt:lpstr>Arial</vt:lpstr>
      <vt:lpstr>Calibri</vt:lpstr>
      <vt:lpstr>Consolas</vt:lpstr>
      <vt:lpstr>HelveticaNeueLTStd-Roman</vt:lpstr>
      <vt:lpstr>myriad-pro</vt:lpstr>
      <vt:lpstr>Segoe UI</vt:lpstr>
      <vt:lpstr>Segoe UI Light</vt:lpstr>
      <vt:lpstr>Segoe UI Semibold</vt:lpstr>
      <vt:lpstr>Segoe UI Semilight</vt:lpstr>
      <vt:lpstr>system-ui</vt:lpstr>
      <vt:lpstr>Times New Roman</vt:lpstr>
      <vt:lpstr>Wingdings</vt:lpstr>
      <vt:lpstr>White Template</vt:lpstr>
      <vt:lpstr>Light Gray Template</vt:lpstr>
      <vt:lpstr>Black Template</vt:lpstr>
      <vt:lpstr>PowerPoint Presentation</vt:lpstr>
      <vt:lpstr>Embrace Office 365 Groups:  What's New and What's Next</vt:lpstr>
      <vt:lpstr>Agenda</vt:lpstr>
      <vt:lpstr>Groups Team says “Hi!”</vt:lpstr>
      <vt:lpstr>Office 365 Groups Sessions @ Ignite</vt:lpstr>
      <vt:lpstr>Office 365 Groups Membership Service</vt:lpstr>
      <vt:lpstr>Office 365 Groups Powering Collaboration Across Microsoft 365</vt:lpstr>
      <vt:lpstr>Groups by the numbers…</vt:lpstr>
      <vt:lpstr>Powering collaboration Across Microsoft 365 </vt:lpstr>
      <vt:lpstr>Office 365 Groups Visibility In Office Apps</vt:lpstr>
      <vt:lpstr>What we have delivered, new innovations &amp; demos</vt:lpstr>
      <vt:lpstr>End User Innovation</vt:lpstr>
      <vt:lpstr>Demo</vt:lpstr>
      <vt:lpstr>End User Innovation</vt:lpstr>
      <vt:lpstr>Admin Innovation</vt:lpstr>
      <vt:lpstr>Office 365 Groups lifecycle &amp; adoption</vt:lpstr>
      <vt:lpstr>Office 365 Groups Tools to deploy at scale</vt:lpstr>
      <vt:lpstr>Empowering users with self-service</vt:lpstr>
      <vt:lpstr>Create Allow List of Users for Group Creation</vt:lpstr>
      <vt:lpstr>Demo</vt:lpstr>
      <vt:lpstr>Expiration Policy</vt:lpstr>
      <vt:lpstr>Group Lifecycle Management – A Balancing Act</vt:lpstr>
      <vt:lpstr>Expiration Policy – Lifecycle management on auto-pilot!</vt:lpstr>
      <vt:lpstr>Group expiration policy </vt:lpstr>
      <vt:lpstr>PowerPoint Presentation</vt:lpstr>
      <vt:lpstr>PowerPoint Presentation</vt:lpstr>
      <vt:lpstr>PowerPoint Presentation</vt:lpstr>
      <vt:lpstr>Group Reporting</vt:lpstr>
      <vt:lpstr>PowerPoint Presentation</vt:lpstr>
      <vt:lpstr>Admin Innovation</vt:lpstr>
      <vt:lpstr>Roadmap</vt:lpstr>
      <vt:lpstr>Office 365 Groups roadmap</vt:lpstr>
      <vt:lpstr>Office 365 Groups roadmap</vt:lpstr>
      <vt:lpstr>Closing</vt:lpstr>
      <vt:lpstr>Create a governance plan https://aka.ms/GroupsGP  Enable self-service https://aka.ms/GroupsSS  Engage FastTrack https://microsoft.com/FastTrack  Enable analytics to understand usage https://aka.ms/UsageAnalytics  Connect with community  https://aka.ms/M365TC  Check out our blog https://aka.ms/M365TCBlog</vt:lpstr>
      <vt:lpstr>FastTrack Your advisor to help deploy Microsoft 365</vt:lpstr>
      <vt:lpstr>Next steps</vt:lpstr>
      <vt:lpstr>Please evaluate this session Your feedback is important to us!</vt:lpstr>
      <vt:lpstr>Appendix</vt:lpstr>
      <vt:lpstr>Group Calendar Select Invitees</vt:lpstr>
      <vt:lpstr>Selectively invite people to Group Meetings</vt:lpstr>
      <vt:lpstr>Groups Calendar now on Outlook Mobile</vt:lpstr>
      <vt:lpstr>Entitlement Management</vt:lpstr>
      <vt:lpstr>Entitlement Management</vt:lpstr>
      <vt:lpstr>Entitlement Management</vt:lpstr>
      <vt:lpstr>PowerPoint Presentation</vt:lpstr>
      <vt:lpstr>PowerPoint Presentation</vt:lpstr>
      <vt:lpstr>Groups Admin Role</vt:lpstr>
      <vt:lpstr>PowerPoint Presentation</vt:lpstr>
      <vt:lpstr>Groups Admin role</vt:lpstr>
      <vt:lpstr>Microsoft Admin Center Enhancements</vt:lpstr>
      <vt:lpstr>Microsoft Admin Center Enhancements</vt:lpstr>
      <vt:lpstr>Microsoft Information Protection Labels</vt:lpstr>
      <vt:lpstr>Microsoft Information Protection Labels for Groups</vt:lpstr>
      <vt:lpstr>Microsoft Information Protection Labels for Groups</vt:lpstr>
      <vt:lpstr>SharePoint Site URL Rename</vt:lpstr>
      <vt:lpstr>SharePoint Site URL Rename</vt:lpstr>
      <vt:lpstr>Naming Policy</vt:lpstr>
      <vt:lpstr>Group naming policy</vt:lpstr>
      <vt:lpstr>PowerPoint Presentation</vt:lpstr>
      <vt:lpstr>PowerPoint Presentation</vt:lpstr>
      <vt:lpstr>How does Microsoft manage Office 365 Groups?</vt:lpstr>
      <vt:lpstr>How Microsoft manages groups  Empower employees while protecting content, keeping compliant, and holding employees accountable</vt:lpstr>
      <vt:lpstr>Custom policies</vt:lpstr>
      <vt:lpstr>Lifecycle Management</vt:lpstr>
      <vt:lpstr>Custom policies</vt:lpstr>
    </vt:vector>
  </TitlesOfParts>
  <Manager>&lt;Comms manager name here&gt;</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Microsoft Ignite The Tour FY20</dc:subject>
  <dc:creator>Ravin Sachdeva</dc:creator>
  <cp:keywords>Microsoft Ignite The Tour FY20</cp:keywords>
  <dc:description/>
  <cp:lastModifiedBy>Mike McLean</cp:lastModifiedBy>
  <cp:revision>14</cp:revision>
  <dcterms:created xsi:type="dcterms:W3CDTF">2019-11-08T20:52:08Z</dcterms:created>
  <dcterms:modified xsi:type="dcterms:W3CDTF">2020-01-08T14:00:09Z</dcterms:modified>
  <cp:category>Microsoft Ignite The Tour FY20</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0x010100D338E0C8F73A6848857E10D1D475D47A</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maryfj@microsoft.com</vt:lpwstr>
  </property>
  <property fmtid="{D5CDD505-2E9C-101B-9397-08002B2CF9AE}" pid="15" name="MSIP_Label_f42aa342-8706-4288-bd11-ebb85995028c_SetDate">
    <vt:lpwstr>2017-08-29T14:27:20.8568347-07:00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ies>
</file>